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11" r:id="rId2"/>
    <p:sldId id="286" r:id="rId3"/>
    <p:sldId id="269" r:id="rId4"/>
    <p:sldId id="288" r:id="rId5"/>
    <p:sldId id="287" r:id="rId6"/>
    <p:sldId id="273" r:id="rId7"/>
    <p:sldId id="289" r:id="rId8"/>
    <p:sldId id="272" r:id="rId9"/>
    <p:sldId id="298" r:id="rId10"/>
    <p:sldId id="264" r:id="rId11"/>
    <p:sldId id="296" r:id="rId12"/>
    <p:sldId id="291" r:id="rId13"/>
    <p:sldId id="267" r:id="rId14"/>
    <p:sldId id="268" r:id="rId15"/>
    <p:sldId id="290" r:id="rId16"/>
    <p:sldId id="299" r:id="rId17"/>
    <p:sldId id="295" r:id="rId18"/>
    <p:sldId id="297" r:id="rId19"/>
    <p:sldId id="300" r:id="rId20"/>
    <p:sldId id="271" r:id="rId21"/>
    <p:sldId id="303" r:id="rId22"/>
    <p:sldId id="301" r:id="rId23"/>
    <p:sldId id="256" r:id="rId24"/>
    <p:sldId id="274" r:id="rId25"/>
    <p:sldId id="270" r:id="rId26"/>
    <p:sldId id="307" r:id="rId27"/>
    <p:sldId id="302" r:id="rId28"/>
    <p:sldId id="280" r:id="rId29"/>
    <p:sldId id="282" r:id="rId30"/>
    <p:sldId id="284" r:id="rId31"/>
    <p:sldId id="283" r:id="rId32"/>
    <p:sldId id="310" r:id="rId33"/>
    <p:sldId id="308" r:id="rId34"/>
    <p:sldId id="309" r:id="rId35"/>
    <p:sldId id="260" r:id="rId36"/>
    <p:sldId id="304" r:id="rId37"/>
    <p:sldId id="305" r:id="rId38"/>
    <p:sldId id="306"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3BA034-357C-48B1-91B7-660806881CB9}">
          <p14:sldIdLst>
            <p14:sldId id="311"/>
            <p14:sldId id="286"/>
            <p14:sldId id="269"/>
            <p14:sldId id="288"/>
            <p14:sldId id="287"/>
            <p14:sldId id="273"/>
            <p14:sldId id="289"/>
            <p14:sldId id="272"/>
            <p14:sldId id="298"/>
            <p14:sldId id="264"/>
            <p14:sldId id="296"/>
            <p14:sldId id="291"/>
            <p14:sldId id="267"/>
            <p14:sldId id="268"/>
            <p14:sldId id="290"/>
            <p14:sldId id="299"/>
            <p14:sldId id="295"/>
            <p14:sldId id="297"/>
            <p14:sldId id="300"/>
          </p14:sldIdLst>
        </p14:section>
        <p14:section name="Untitled Section" id="{0E86E86F-9B51-486B-887E-9AAAB30E2F22}">
          <p14:sldIdLst>
            <p14:sldId id="271"/>
            <p14:sldId id="303"/>
            <p14:sldId id="301"/>
            <p14:sldId id="256"/>
            <p14:sldId id="274"/>
            <p14:sldId id="270"/>
            <p14:sldId id="307"/>
            <p14:sldId id="302"/>
            <p14:sldId id="280"/>
            <p14:sldId id="282"/>
            <p14:sldId id="284"/>
            <p14:sldId id="283"/>
            <p14:sldId id="310"/>
            <p14:sldId id="308"/>
            <p14:sldId id="309"/>
            <p14:sldId id="260"/>
            <p14:sldId id="304"/>
            <p14:sldId id="305"/>
            <p14:sldId id="30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6699"/>
    <a:srgbClr val="993366"/>
    <a:srgbClr val="008080"/>
    <a:srgbClr val="003399"/>
    <a:srgbClr val="009242"/>
    <a:srgbClr val="003300"/>
    <a:srgbClr val="993300"/>
    <a:srgbClr val="008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590" autoAdjust="0"/>
  </p:normalViewPr>
  <p:slideViewPr>
    <p:cSldViewPr>
      <p:cViewPr varScale="1">
        <p:scale>
          <a:sx n="67" d="100"/>
          <a:sy n="67" d="100"/>
        </p:scale>
        <p:origin x="-1392"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47" d="100"/>
        <a:sy n="4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1B55C1-8C18-45D2-851B-9C445F136A92}" type="datetimeFigureOut">
              <a:rPr lang="en-US" smtClean="0"/>
              <a:t>11/14/2015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92A679-A9D3-4B79-B3F6-59DA4ACBB8DD}" type="slidenum">
              <a:rPr lang="en-US" smtClean="0"/>
              <a:t>‹#›</a:t>
            </a:fld>
            <a:endParaRPr lang="en-US"/>
          </a:p>
        </p:txBody>
      </p:sp>
    </p:spTree>
    <p:extLst>
      <p:ext uri="{BB962C8B-B14F-4D97-AF65-F5344CB8AC3E}">
        <p14:creationId xmlns:p14="http://schemas.microsoft.com/office/powerpoint/2010/main" val="1691906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Ducksters.com</a:t>
            </a:r>
            <a:endParaRPr lang="en-US"/>
          </a:p>
        </p:txBody>
      </p:sp>
      <p:sp>
        <p:nvSpPr>
          <p:cNvPr id="4" name="Slide Number Placeholder 3"/>
          <p:cNvSpPr>
            <a:spLocks noGrp="1"/>
          </p:cNvSpPr>
          <p:nvPr>
            <p:ph type="sldNum" sz="quarter" idx="10"/>
          </p:nvPr>
        </p:nvSpPr>
        <p:spPr/>
        <p:txBody>
          <a:bodyPr/>
          <a:lstStyle/>
          <a:p>
            <a:fld id="{5992A679-A9D3-4B79-B3F6-59DA4ACBB8DD}" type="slidenum">
              <a:rPr lang="en-US" smtClean="0"/>
              <a:t>3</a:t>
            </a:fld>
            <a:endParaRPr lang="en-US"/>
          </a:p>
        </p:txBody>
      </p:sp>
    </p:spTree>
    <p:extLst>
      <p:ext uri="{BB962C8B-B14F-4D97-AF65-F5344CB8AC3E}">
        <p14:creationId xmlns:p14="http://schemas.microsoft.com/office/powerpoint/2010/main" val="1027317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http://www.historylink.org/index.cfm?DisplayPage=output.cfm&amp;File_Id=5457</a:t>
            </a:r>
            <a:endParaRPr lang="en-US" dirty="0"/>
          </a:p>
        </p:txBody>
      </p:sp>
      <p:sp>
        <p:nvSpPr>
          <p:cNvPr id="4" name="Slide Number Placeholder 3"/>
          <p:cNvSpPr>
            <a:spLocks noGrp="1"/>
          </p:cNvSpPr>
          <p:nvPr>
            <p:ph type="sldNum" sz="quarter" idx="10"/>
          </p:nvPr>
        </p:nvSpPr>
        <p:spPr/>
        <p:txBody>
          <a:bodyPr/>
          <a:lstStyle/>
          <a:p>
            <a:fld id="{5992A679-A9D3-4B79-B3F6-59DA4ACBB8DD}" type="slidenum">
              <a:rPr lang="en-US" smtClean="0"/>
              <a:t>32</a:t>
            </a:fld>
            <a:endParaRPr lang="en-US"/>
          </a:p>
        </p:txBody>
      </p:sp>
    </p:spTree>
    <p:extLst>
      <p:ext uri="{BB962C8B-B14F-4D97-AF65-F5344CB8AC3E}">
        <p14:creationId xmlns:p14="http://schemas.microsoft.com/office/powerpoint/2010/main" val="1672018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Timeline: http://www.ereferencedesk.com/resources/state-history-timeline/washington.html </a:t>
            </a:r>
            <a:endParaRPr lang="en-US" dirty="0"/>
          </a:p>
        </p:txBody>
      </p:sp>
      <p:sp>
        <p:nvSpPr>
          <p:cNvPr id="4" name="Slide Number Placeholder 3"/>
          <p:cNvSpPr>
            <a:spLocks noGrp="1"/>
          </p:cNvSpPr>
          <p:nvPr>
            <p:ph type="sldNum" sz="quarter" idx="10"/>
          </p:nvPr>
        </p:nvSpPr>
        <p:spPr/>
        <p:txBody>
          <a:bodyPr/>
          <a:lstStyle/>
          <a:p>
            <a:fld id="{5992A679-A9D3-4B79-B3F6-59DA4ACBB8DD}" type="slidenum">
              <a:rPr lang="en-US" smtClean="0"/>
              <a:t>35</a:t>
            </a:fld>
            <a:endParaRPr lang="en-US"/>
          </a:p>
        </p:txBody>
      </p:sp>
    </p:spTree>
    <p:extLst>
      <p:ext uri="{BB962C8B-B14F-4D97-AF65-F5344CB8AC3E}">
        <p14:creationId xmlns:p14="http://schemas.microsoft.com/office/powerpoint/2010/main" val="480341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Ducksters.com</a:t>
            </a:r>
            <a:endParaRPr lang="en-US"/>
          </a:p>
        </p:txBody>
      </p:sp>
      <p:sp>
        <p:nvSpPr>
          <p:cNvPr id="4" name="Slide Number Placeholder 3"/>
          <p:cNvSpPr>
            <a:spLocks noGrp="1"/>
          </p:cNvSpPr>
          <p:nvPr>
            <p:ph type="sldNum" sz="quarter" idx="10"/>
          </p:nvPr>
        </p:nvSpPr>
        <p:spPr/>
        <p:txBody>
          <a:bodyPr/>
          <a:lstStyle/>
          <a:p>
            <a:fld id="{5992A679-A9D3-4B79-B3F6-59DA4ACBB8DD}" type="slidenum">
              <a:rPr lang="en-US" smtClean="0"/>
              <a:t>4</a:t>
            </a:fld>
            <a:endParaRPr lang="en-US"/>
          </a:p>
        </p:txBody>
      </p:sp>
    </p:spTree>
    <p:extLst>
      <p:ext uri="{BB962C8B-B14F-4D97-AF65-F5344CB8AC3E}">
        <p14:creationId xmlns:p14="http://schemas.microsoft.com/office/powerpoint/2010/main" val="1027317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Ducksters.com</a:t>
            </a:r>
            <a:endParaRPr lang="en-US"/>
          </a:p>
        </p:txBody>
      </p:sp>
      <p:sp>
        <p:nvSpPr>
          <p:cNvPr id="4" name="Slide Number Placeholder 3"/>
          <p:cNvSpPr>
            <a:spLocks noGrp="1"/>
          </p:cNvSpPr>
          <p:nvPr>
            <p:ph type="sldNum" sz="quarter" idx="10"/>
          </p:nvPr>
        </p:nvSpPr>
        <p:spPr/>
        <p:txBody>
          <a:bodyPr/>
          <a:lstStyle/>
          <a:p>
            <a:fld id="{5992A679-A9D3-4B79-B3F6-59DA4ACBB8DD}" type="slidenum">
              <a:rPr lang="en-US" smtClean="0"/>
              <a:t>5</a:t>
            </a:fld>
            <a:endParaRPr lang="en-US"/>
          </a:p>
        </p:txBody>
      </p:sp>
    </p:spTree>
    <p:extLst>
      <p:ext uri="{BB962C8B-B14F-4D97-AF65-F5344CB8AC3E}">
        <p14:creationId xmlns:p14="http://schemas.microsoft.com/office/powerpoint/2010/main" val="1027317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"Washington: The First People." </a:t>
            </a:r>
            <a:r>
              <a:rPr lang="en-US" i="1" dirty="0" smtClean="0"/>
              <a:t>America the Beautiful.</a:t>
            </a:r>
            <a:r>
              <a:rPr lang="en-US" dirty="0" smtClean="0"/>
              <a:t> Grolier Online, 2015. Web. 10 Nov. 2015.</a:t>
            </a:r>
            <a:endParaRPr lang="en-US" dirty="0"/>
          </a:p>
        </p:txBody>
      </p:sp>
      <p:sp>
        <p:nvSpPr>
          <p:cNvPr id="4" name="Slide Number Placeholder 3"/>
          <p:cNvSpPr>
            <a:spLocks noGrp="1"/>
          </p:cNvSpPr>
          <p:nvPr>
            <p:ph type="sldNum" sz="quarter" idx="10"/>
          </p:nvPr>
        </p:nvSpPr>
        <p:spPr/>
        <p:txBody>
          <a:bodyPr/>
          <a:lstStyle/>
          <a:p>
            <a:fld id="{5992A679-A9D3-4B79-B3F6-59DA4ACBB8DD}" type="slidenum">
              <a:rPr lang="en-US" smtClean="0"/>
              <a:t>9</a:t>
            </a:fld>
            <a:endParaRPr lang="en-US"/>
          </a:p>
        </p:txBody>
      </p:sp>
    </p:spTree>
    <p:extLst>
      <p:ext uri="{BB962C8B-B14F-4D97-AF65-F5344CB8AC3E}">
        <p14:creationId xmlns:p14="http://schemas.microsoft.com/office/powerpoint/2010/main" val="1266952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92A679-A9D3-4B79-B3F6-59DA4ACBB8DD}" type="slidenum">
              <a:rPr lang="en-US" smtClean="0"/>
              <a:t>12</a:t>
            </a:fld>
            <a:endParaRPr lang="en-US"/>
          </a:p>
        </p:txBody>
      </p:sp>
    </p:spTree>
    <p:extLst>
      <p:ext uri="{BB962C8B-B14F-4D97-AF65-F5344CB8AC3E}">
        <p14:creationId xmlns:p14="http://schemas.microsoft.com/office/powerpoint/2010/main" val="1610969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92A679-A9D3-4B79-B3F6-59DA4ACBB8DD}" type="slidenum">
              <a:rPr lang="en-US" smtClean="0"/>
              <a:t>17</a:t>
            </a:fld>
            <a:endParaRPr lang="en-US"/>
          </a:p>
        </p:txBody>
      </p:sp>
    </p:spTree>
    <p:extLst>
      <p:ext uri="{BB962C8B-B14F-4D97-AF65-F5344CB8AC3E}">
        <p14:creationId xmlns:p14="http://schemas.microsoft.com/office/powerpoint/2010/main" val="1610969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92A679-A9D3-4B79-B3F6-59DA4ACBB8DD}" type="slidenum">
              <a:rPr lang="en-US" smtClean="0"/>
              <a:t>18</a:t>
            </a:fld>
            <a:endParaRPr lang="en-US"/>
          </a:p>
        </p:txBody>
      </p:sp>
    </p:spTree>
    <p:extLst>
      <p:ext uri="{BB962C8B-B14F-4D97-AF65-F5344CB8AC3E}">
        <p14:creationId xmlns:p14="http://schemas.microsoft.com/office/powerpoint/2010/main" val="1610969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"Washington: The 42nd State." </a:t>
            </a:r>
            <a:r>
              <a:rPr lang="en-US" i="1" dirty="0" smtClean="0"/>
              <a:t>America the Beautiful.</a:t>
            </a:r>
            <a:r>
              <a:rPr lang="en-US" dirty="0" smtClean="0"/>
              <a:t> Grolier Online, 2015. Web. 13 Nov. 2015.</a:t>
            </a:r>
            <a:endParaRPr lang="en-US" dirty="0"/>
          </a:p>
        </p:txBody>
      </p:sp>
      <p:sp>
        <p:nvSpPr>
          <p:cNvPr id="4" name="Slide Number Placeholder 3"/>
          <p:cNvSpPr>
            <a:spLocks noGrp="1"/>
          </p:cNvSpPr>
          <p:nvPr>
            <p:ph type="sldNum" sz="quarter" idx="10"/>
          </p:nvPr>
        </p:nvSpPr>
        <p:spPr/>
        <p:txBody>
          <a:bodyPr/>
          <a:lstStyle/>
          <a:p>
            <a:fld id="{5992A679-A9D3-4B79-B3F6-59DA4ACBB8DD}" type="slidenum">
              <a:rPr lang="en-US" smtClean="0"/>
              <a:t>23</a:t>
            </a:fld>
            <a:endParaRPr lang="en-US"/>
          </a:p>
        </p:txBody>
      </p:sp>
    </p:spTree>
    <p:extLst>
      <p:ext uri="{BB962C8B-B14F-4D97-AF65-F5344CB8AC3E}">
        <p14:creationId xmlns:p14="http://schemas.microsoft.com/office/powerpoint/2010/main" val="689816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http://www.history.com/topics/us-states/washington</a:t>
            </a:r>
            <a:endParaRPr lang="en-US" dirty="0"/>
          </a:p>
        </p:txBody>
      </p:sp>
      <p:sp>
        <p:nvSpPr>
          <p:cNvPr id="4" name="Slide Number Placeholder 3"/>
          <p:cNvSpPr>
            <a:spLocks noGrp="1"/>
          </p:cNvSpPr>
          <p:nvPr>
            <p:ph type="sldNum" sz="quarter" idx="10"/>
          </p:nvPr>
        </p:nvSpPr>
        <p:spPr/>
        <p:txBody>
          <a:bodyPr/>
          <a:lstStyle/>
          <a:p>
            <a:fld id="{5992A679-A9D3-4B79-B3F6-59DA4ACBB8DD}" type="slidenum">
              <a:rPr lang="en-US" smtClean="0"/>
              <a:t>30</a:t>
            </a:fld>
            <a:endParaRPr lang="en-US"/>
          </a:p>
        </p:txBody>
      </p:sp>
    </p:spTree>
    <p:extLst>
      <p:ext uri="{BB962C8B-B14F-4D97-AF65-F5344CB8AC3E}">
        <p14:creationId xmlns:p14="http://schemas.microsoft.com/office/powerpoint/2010/main" val="1959685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E8EAC0-DA06-412C-9982-B2924E29F7FC}" type="datetimeFigureOut">
              <a:rPr lang="en-US" smtClean="0"/>
              <a:t>11/14/2015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399B0-4FFB-4DAF-BD3D-8ECC22EA68D0}" type="slidenum">
              <a:rPr lang="en-US" smtClean="0"/>
              <a:t>‹#›</a:t>
            </a:fld>
            <a:endParaRPr lang="en-US"/>
          </a:p>
        </p:txBody>
      </p:sp>
    </p:spTree>
    <p:extLst>
      <p:ext uri="{BB962C8B-B14F-4D97-AF65-F5344CB8AC3E}">
        <p14:creationId xmlns:p14="http://schemas.microsoft.com/office/powerpoint/2010/main" val="1652716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E8EAC0-DA06-412C-9982-B2924E29F7FC}" type="datetimeFigureOut">
              <a:rPr lang="en-US" smtClean="0"/>
              <a:t>11/14/2015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399B0-4FFB-4DAF-BD3D-8ECC22EA68D0}" type="slidenum">
              <a:rPr lang="en-US" smtClean="0"/>
              <a:t>‹#›</a:t>
            </a:fld>
            <a:endParaRPr lang="en-US"/>
          </a:p>
        </p:txBody>
      </p:sp>
    </p:spTree>
    <p:extLst>
      <p:ext uri="{BB962C8B-B14F-4D97-AF65-F5344CB8AC3E}">
        <p14:creationId xmlns:p14="http://schemas.microsoft.com/office/powerpoint/2010/main" val="1678113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E8EAC0-DA06-412C-9982-B2924E29F7FC}" type="datetimeFigureOut">
              <a:rPr lang="en-US" smtClean="0"/>
              <a:t>11/14/2015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399B0-4FFB-4DAF-BD3D-8ECC22EA68D0}" type="slidenum">
              <a:rPr lang="en-US" smtClean="0"/>
              <a:t>‹#›</a:t>
            </a:fld>
            <a:endParaRPr lang="en-US"/>
          </a:p>
        </p:txBody>
      </p:sp>
    </p:spTree>
    <p:extLst>
      <p:ext uri="{BB962C8B-B14F-4D97-AF65-F5344CB8AC3E}">
        <p14:creationId xmlns:p14="http://schemas.microsoft.com/office/powerpoint/2010/main" val="1176176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E8EAC0-DA06-412C-9982-B2924E29F7FC}" type="datetimeFigureOut">
              <a:rPr lang="en-US" smtClean="0"/>
              <a:t>11/14/2015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399B0-4FFB-4DAF-BD3D-8ECC22EA68D0}" type="slidenum">
              <a:rPr lang="en-US" smtClean="0"/>
              <a:t>‹#›</a:t>
            </a:fld>
            <a:endParaRPr lang="en-US"/>
          </a:p>
        </p:txBody>
      </p:sp>
    </p:spTree>
    <p:extLst>
      <p:ext uri="{BB962C8B-B14F-4D97-AF65-F5344CB8AC3E}">
        <p14:creationId xmlns:p14="http://schemas.microsoft.com/office/powerpoint/2010/main" val="1488557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E8EAC0-DA06-412C-9982-B2924E29F7FC}" type="datetimeFigureOut">
              <a:rPr lang="en-US" smtClean="0"/>
              <a:t>11/14/2015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399B0-4FFB-4DAF-BD3D-8ECC22EA68D0}" type="slidenum">
              <a:rPr lang="en-US" smtClean="0"/>
              <a:t>‹#›</a:t>
            </a:fld>
            <a:endParaRPr lang="en-US"/>
          </a:p>
        </p:txBody>
      </p:sp>
    </p:spTree>
    <p:extLst>
      <p:ext uri="{BB962C8B-B14F-4D97-AF65-F5344CB8AC3E}">
        <p14:creationId xmlns:p14="http://schemas.microsoft.com/office/powerpoint/2010/main" val="2035412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E8EAC0-DA06-412C-9982-B2924E29F7FC}" type="datetimeFigureOut">
              <a:rPr lang="en-US" smtClean="0"/>
              <a:t>11/14/2015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399B0-4FFB-4DAF-BD3D-8ECC22EA68D0}" type="slidenum">
              <a:rPr lang="en-US" smtClean="0"/>
              <a:t>‹#›</a:t>
            </a:fld>
            <a:endParaRPr lang="en-US"/>
          </a:p>
        </p:txBody>
      </p:sp>
    </p:spTree>
    <p:extLst>
      <p:ext uri="{BB962C8B-B14F-4D97-AF65-F5344CB8AC3E}">
        <p14:creationId xmlns:p14="http://schemas.microsoft.com/office/powerpoint/2010/main" val="2470487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E8EAC0-DA06-412C-9982-B2924E29F7FC}" type="datetimeFigureOut">
              <a:rPr lang="en-US" smtClean="0"/>
              <a:t>11/14/2015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2399B0-4FFB-4DAF-BD3D-8ECC22EA68D0}" type="slidenum">
              <a:rPr lang="en-US" smtClean="0"/>
              <a:t>‹#›</a:t>
            </a:fld>
            <a:endParaRPr lang="en-US"/>
          </a:p>
        </p:txBody>
      </p:sp>
    </p:spTree>
    <p:extLst>
      <p:ext uri="{BB962C8B-B14F-4D97-AF65-F5344CB8AC3E}">
        <p14:creationId xmlns:p14="http://schemas.microsoft.com/office/powerpoint/2010/main" val="1587189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E8EAC0-DA06-412C-9982-B2924E29F7FC}" type="datetimeFigureOut">
              <a:rPr lang="en-US" smtClean="0"/>
              <a:t>11/14/2015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2399B0-4FFB-4DAF-BD3D-8ECC22EA68D0}" type="slidenum">
              <a:rPr lang="en-US" smtClean="0"/>
              <a:t>‹#›</a:t>
            </a:fld>
            <a:endParaRPr lang="en-US"/>
          </a:p>
        </p:txBody>
      </p:sp>
    </p:spTree>
    <p:extLst>
      <p:ext uri="{BB962C8B-B14F-4D97-AF65-F5344CB8AC3E}">
        <p14:creationId xmlns:p14="http://schemas.microsoft.com/office/powerpoint/2010/main" val="175324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E8EAC0-DA06-412C-9982-B2924E29F7FC}" type="datetimeFigureOut">
              <a:rPr lang="en-US" smtClean="0"/>
              <a:t>11/14/2015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2399B0-4FFB-4DAF-BD3D-8ECC22EA68D0}" type="slidenum">
              <a:rPr lang="en-US" smtClean="0"/>
              <a:t>‹#›</a:t>
            </a:fld>
            <a:endParaRPr lang="en-US"/>
          </a:p>
        </p:txBody>
      </p:sp>
    </p:spTree>
    <p:extLst>
      <p:ext uri="{BB962C8B-B14F-4D97-AF65-F5344CB8AC3E}">
        <p14:creationId xmlns:p14="http://schemas.microsoft.com/office/powerpoint/2010/main" val="3154585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E8EAC0-DA06-412C-9982-B2924E29F7FC}" type="datetimeFigureOut">
              <a:rPr lang="en-US" smtClean="0"/>
              <a:t>11/14/2015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399B0-4FFB-4DAF-BD3D-8ECC22EA68D0}" type="slidenum">
              <a:rPr lang="en-US" smtClean="0"/>
              <a:t>‹#›</a:t>
            </a:fld>
            <a:endParaRPr lang="en-US"/>
          </a:p>
        </p:txBody>
      </p:sp>
    </p:spTree>
    <p:extLst>
      <p:ext uri="{BB962C8B-B14F-4D97-AF65-F5344CB8AC3E}">
        <p14:creationId xmlns:p14="http://schemas.microsoft.com/office/powerpoint/2010/main" val="4260278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E8EAC0-DA06-412C-9982-B2924E29F7FC}" type="datetimeFigureOut">
              <a:rPr lang="en-US" smtClean="0"/>
              <a:t>11/14/2015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399B0-4FFB-4DAF-BD3D-8ECC22EA68D0}" type="slidenum">
              <a:rPr lang="en-US" smtClean="0"/>
              <a:t>‹#›</a:t>
            </a:fld>
            <a:endParaRPr lang="en-US"/>
          </a:p>
        </p:txBody>
      </p:sp>
    </p:spTree>
    <p:extLst>
      <p:ext uri="{BB962C8B-B14F-4D97-AF65-F5344CB8AC3E}">
        <p14:creationId xmlns:p14="http://schemas.microsoft.com/office/powerpoint/2010/main" val="958757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E8EAC0-DA06-412C-9982-B2924E29F7FC}" type="datetimeFigureOut">
              <a:rPr lang="en-US" smtClean="0"/>
              <a:t>11/14/2015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399B0-4FFB-4DAF-BD3D-8ECC22EA68D0}" type="slidenum">
              <a:rPr lang="en-US" smtClean="0"/>
              <a:t>‹#›</a:t>
            </a:fld>
            <a:endParaRPr lang="en-US"/>
          </a:p>
        </p:txBody>
      </p:sp>
    </p:spTree>
    <p:extLst>
      <p:ext uri="{BB962C8B-B14F-4D97-AF65-F5344CB8AC3E}">
        <p14:creationId xmlns:p14="http://schemas.microsoft.com/office/powerpoint/2010/main" val="3755256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5.gif"/></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5" Type="http://schemas.openxmlformats.org/officeDocument/2006/relationships/hyperlink" Target="http://www.enchantedlearning.com/usa/states/washington/" TargetMode="External"/><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gif"/><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hyperlink" Target="http://www.ereferencedesk.com/resources/state-history-timeline/washington.html"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1" y="172738"/>
            <a:ext cx="8839200" cy="6512524"/>
          </a:xfrm>
          <a:prstGeom prst="rect">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90600" y="-1007872"/>
            <a:ext cx="3352800" cy="3319273"/>
          </a:xfrm>
          <a:prstGeom prst="rect">
            <a:avLst/>
          </a:prstGeom>
        </p:spPr>
      </p:pic>
      <p:sp>
        <p:nvSpPr>
          <p:cNvPr id="8" name="Text Box 9"/>
          <p:cNvSpPr txBox="1"/>
          <p:nvPr/>
        </p:nvSpPr>
        <p:spPr>
          <a:xfrm>
            <a:off x="428745" y="5487862"/>
            <a:ext cx="8286512" cy="68433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pPr>
            <a:r>
              <a:rPr lang="en-US" sz="2800" dirty="0">
                <a:solidFill>
                  <a:prstClr val="black"/>
                </a:solidFill>
                <a:latin typeface="HelloRockyRoad"/>
                <a:ea typeface="Calibri"/>
                <a:cs typeface="Times New Roman"/>
              </a:rPr>
              <a:t>Science   Language Arts   Social Studies   History</a:t>
            </a:r>
            <a:endParaRPr lang="en-US" sz="1200" dirty="0">
              <a:solidFill>
                <a:prstClr val="black"/>
              </a:solidFill>
              <a:ea typeface="Calibri"/>
              <a:cs typeface="Times New Roman"/>
            </a:endParaRPr>
          </a:p>
        </p:txBody>
      </p:sp>
      <p:pic>
        <p:nvPicPr>
          <p:cNvPr id="9" name="Picture 8"/>
          <p:cNvPicPr/>
          <p:nvPr/>
        </p:nvPicPr>
        <p:blipFill rotWithShape="1">
          <a:blip r:embed="rId3" cstate="print">
            <a:extLst>
              <a:ext uri="{28A0092B-C50C-407E-A947-70E740481C1C}">
                <a14:useLocalDpi xmlns:a14="http://schemas.microsoft.com/office/drawing/2010/main" val="0"/>
              </a:ext>
            </a:extLst>
          </a:blip>
          <a:srcRect t="9887" b="26554"/>
          <a:stretch/>
        </p:blipFill>
        <p:spPr bwMode="auto">
          <a:xfrm>
            <a:off x="809863" y="3506258"/>
            <a:ext cx="7630108" cy="2083204"/>
          </a:xfrm>
          <a:prstGeom prst="rect">
            <a:avLst/>
          </a:prstGeom>
          <a:ln>
            <a:noFill/>
          </a:ln>
          <a:extLst>
            <a:ext uri="{53640926-AAD7-44D8-BBD7-CCE9431645EC}">
              <a14:shadowObscured xmlns:a14="http://schemas.microsoft.com/office/drawing/2010/main"/>
            </a:ext>
          </a:extLst>
        </p:spPr>
      </p:pic>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30498">
            <a:off x="7044907" y="4139031"/>
            <a:ext cx="720437" cy="1374712"/>
          </a:xfrm>
          <a:prstGeom prst="rect">
            <a:avLst/>
          </a:prstGeom>
        </p:spPr>
      </p:pic>
      <p:pic>
        <p:nvPicPr>
          <p:cNvPr id="13" name="Picture 1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79571" y="762001"/>
            <a:ext cx="2607070" cy="1752600"/>
          </a:xfrm>
          <a:prstGeom prst="rect">
            <a:avLst/>
          </a:prstGeom>
        </p:spPr>
      </p:pic>
      <p:pic>
        <p:nvPicPr>
          <p:cNvPr id="10" name="Picture 9"/>
          <p:cNvPicPr/>
          <p:nvPr/>
        </p:nvPicPr>
        <p:blipFill rotWithShape="1">
          <a:blip r:embed="rId6" cstate="print">
            <a:extLst>
              <a:ext uri="{28A0092B-C50C-407E-A947-70E740481C1C}">
                <a14:useLocalDpi xmlns:a14="http://schemas.microsoft.com/office/drawing/2010/main" val="0"/>
              </a:ext>
            </a:extLst>
          </a:blip>
          <a:srcRect b="28906"/>
          <a:stretch/>
        </p:blipFill>
        <p:spPr bwMode="auto">
          <a:xfrm>
            <a:off x="4800600" y="2135062"/>
            <a:ext cx="3581400" cy="1330325"/>
          </a:xfrm>
          <a:prstGeom prst="rect">
            <a:avLst/>
          </a:prstGeom>
          <a:ln>
            <a:noFill/>
          </a:ln>
          <a:extLst>
            <a:ext uri="{53640926-AAD7-44D8-BBD7-CCE9431645EC}">
              <a14:shadowObscured xmlns:a14="http://schemas.microsoft.com/office/drawing/2010/main"/>
            </a:ext>
          </a:extLst>
        </p:spPr>
      </p:pic>
      <p:pic>
        <p:nvPicPr>
          <p:cNvPr id="14" name="Picture 1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52400" y="3886200"/>
            <a:ext cx="1442896" cy="1449262"/>
          </a:xfrm>
          <a:prstGeom prst="rect">
            <a:avLst/>
          </a:prstGeom>
        </p:spPr>
      </p:pic>
      <p:pic>
        <p:nvPicPr>
          <p:cNvPr id="1027" name="Picture 3" descr="C:\Users\VAteacher\Documents\Documents\WAVA - Elem\2015-2016\SLASH 4-5\3-5 ELA\4th Grade SLASH\fourth_grade_slash.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866531" y="1571858"/>
            <a:ext cx="3897783" cy="261914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www.flagsaflying.com/media/catalog/product/cache/27/image/1200x1200/9df78eab33525d08d6e5fb8d27136e95/1/5/150047_washington_eb.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4397" y="813488"/>
            <a:ext cx="1325203" cy="1325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3273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37886"/>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3400" y="478634"/>
            <a:ext cx="7543800" cy="1015663"/>
          </a:xfrm>
          <a:prstGeom prst="rect">
            <a:avLst/>
          </a:prstGeom>
          <a:noFill/>
        </p:spPr>
        <p:txBody>
          <a:bodyPr wrap="square" rtlCol="0">
            <a:spAutoFit/>
          </a:bodyPr>
          <a:lstStyle/>
          <a:p>
            <a:r>
              <a:rPr lang="en-US" sz="6000" b="1" dirty="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rPr>
              <a:t>Explorers </a:t>
            </a:r>
            <a:r>
              <a:rPr lang="en-US" sz="6000" b="1" dirty="0" smtClean="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rPr>
              <a:t>&amp; Settlers</a:t>
            </a:r>
            <a:endParaRPr lang="en-US" sz="6000" b="1" dirty="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endParaRPr>
          </a:p>
        </p:txBody>
      </p:sp>
      <p:sp>
        <p:nvSpPr>
          <p:cNvPr id="5" name="TextBox 4"/>
          <p:cNvSpPr txBox="1"/>
          <p:nvPr/>
        </p:nvSpPr>
        <p:spPr>
          <a:xfrm>
            <a:off x="533400" y="1676400"/>
            <a:ext cx="8077200" cy="830997"/>
          </a:xfrm>
          <a:prstGeom prst="rect">
            <a:avLst/>
          </a:prstGeom>
          <a:noFill/>
        </p:spPr>
        <p:txBody>
          <a:bodyPr wrap="square" rtlCol="0">
            <a:spAutoFit/>
          </a:bodyPr>
          <a:lstStyle/>
          <a:p>
            <a:pPr algn="ctr"/>
            <a:r>
              <a:rPr lang="en-US" sz="2400" dirty="0" smtClean="0">
                <a:solidFill>
                  <a:prstClr val="black"/>
                </a:solidFill>
              </a:rPr>
              <a:t>Before it was a state, Washington territory was visited by Spanish, American, and British explorers. </a:t>
            </a:r>
          </a:p>
        </p:txBody>
      </p:sp>
      <p:pic>
        <p:nvPicPr>
          <p:cNvPr id="6146" name="Picture 2" descr="http://ellensburg.mses.schoolfusion.us/modules/groups/homepagefiles/cms/441910/Image/Collage.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43000" y="3053443"/>
            <a:ext cx="1574800" cy="23622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ellensburg.mses.schoolfusion.us/modules/groups/homepagefiles/cms/441910/Image/Collage.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551"/>
          <a:stretch/>
        </p:blipFill>
        <p:spPr bwMode="auto">
          <a:xfrm>
            <a:off x="5664200" y="3067958"/>
            <a:ext cx="2641600" cy="23622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ellensburg.mses.schoolfusion.us/modules/groups/homepagefiles/cms/441910/Image/Collage.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398157" y="3067958"/>
            <a:ext cx="16002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9525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1000" y="457200"/>
            <a:ext cx="8382000" cy="6124754"/>
          </a:xfrm>
          <a:prstGeom prst="rect">
            <a:avLst/>
          </a:prstGeom>
          <a:noFill/>
        </p:spPr>
        <p:txBody>
          <a:bodyPr wrap="square" rtlCol="0">
            <a:spAutoFit/>
          </a:bodyPr>
          <a:lstStyle/>
          <a:p>
            <a:r>
              <a:rPr lang="en-US" sz="2400" dirty="0">
                <a:solidFill>
                  <a:prstClr val="black"/>
                </a:solidFill>
              </a:rPr>
              <a:t>Europeans who first visited the present-day Washington coast were searching for the </a:t>
            </a:r>
            <a:r>
              <a:rPr lang="en-US" sz="2400" b="1" dirty="0">
                <a:solidFill>
                  <a:srgbClr val="008000"/>
                </a:solidFill>
              </a:rPr>
              <a:t>Northwest Passage</a:t>
            </a:r>
            <a:r>
              <a:rPr lang="en-US" sz="2400" dirty="0">
                <a:solidFill>
                  <a:prstClr val="black"/>
                </a:solidFill>
              </a:rPr>
              <a:t>, a shortcut from Europe to Asia. At the time, ships had to sail thousands of miles around the tip of South America</a:t>
            </a:r>
            <a:r>
              <a:rPr lang="en-US" sz="2400" dirty="0" smtClean="0">
                <a:solidFill>
                  <a:prstClr val="black"/>
                </a:solidFill>
              </a:rPr>
              <a:t>.</a:t>
            </a:r>
          </a:p>
          <a:p>
            <a:endParaRPr lang="en-US" sz="2400" dirty="0">
              <a:solidFill>
                <a:prstClr val="black"/>
              </a:solidFill>
            </a:endParaRPr>
          </a:p>
          <a:p>
            <a:endParaRPr lang="en-US" sz="2400" dirty="0" smtClean="0">
              <a:solidFill>
                <a:prstClr val="black"/>
              </a:solidFill>
            </a:endParaRPr>
          </a:p>
          <a:p>
            <a:endParaRPr lang="en-US" sz="2400" dirty="0">
              <a:solidFill>
                <a:prstClr val="black"/>
              </a:solidFill>
            </a:endParaRPr>
          </a:p>
          <a:p>
            <a:endParaRPr lang="en-US" sz="2400" dirty="0" smtClean="0">
              <a:solidFill>
                <a:prstClr val="black"/>
              </a:solidFill>
            </a:endParaRPr>
          </a:p>
          <a:p>
            <a:endParaRPr lang="en-US" sz="3200" dirty="0">
              <a:solidFill>
                <a:prstClr val="black"/>
              </a:solidFill>
            </a:endParaRPr>
          </a:p>
          <a:p>
            <a:endParaRPr lang="en-US" sz="2400" dirty="0" smtClean="0">
              <a:solidFill>
                <a:prstClr val="black"/>
              </a:solidFill>
            </a:endParaRPr>
          </a:p>
          <a:p>
            <a:endParaRPr lang="en-US" sz="2400" dirty="0">
              <a:solidFill>
                <a:prstClr val="black"/>
              </a:solidFill>
            </a:endParaRPr>
          </a:p>
          <a:p>
            <a:endParaRPr lang="en-US" sz="2400" dirty="0" smtClean="0">
              <a:solidFill>
                <a:prstClr val="black"/>
              </a:solidFill>
            </a:endParaRPr>
          </a:p>
          <a:p>
            <a:endParaRPr lang="en-US" sz="2400" dirty="0">
              <a:solidFill>
                <a:prstClr val="black"/>
              </a:solidFill>
            </a:endParaRPr>
          </a:p>
          <a:p>
            <a:endParaRPr lang="en-US" sz="2400" dirty="0" smtClean="0">
              <a:solidFill>
                <a:prstClr val="black"/>
              </a:solidFill>
            </a:endParaRPr>
          </a:p>
          <a:p>
            <a:r>
              <a:rPr lang="en-US" sz="2400" dirty="0" smtClean="0">
                <a:solidFill>
                  <a:prstClr val="black"/>
                </a:solidFill>
              </a:rPr>
              <a:t>In the 18</a:t>
            </a:r>
            <a:r>
              <a:rPr lang="en-US" sz="2400" baseline="30000" dirty="0" smtClean="0">
                <a:solidFill>
                  <a:prstClr val="black"/>
                </a:solidFill>
              </a:rPr>
              <a:t>th</a:t>
            </a:r>
            <a:r>
              <a:rPr lang="en-US" sz="2400" dirty="0" smtClean="0">
                <a:solidFill>
                  <a:prstClr val="black"/>
                </a:solidFill>
              </a:rPr>
              <a:t> century, Europeans were drawn to the west coast because of the valuable </a:t>
            </a:r>
            <a:r>
              <a:rPr lang="en-US" sz="2400" b="1" dirty="0" smtClean="0">
                <a:solidFill>
                  <a:srgbClr val="993300"/>
                </a:solidFill>
              </a:rPr>
              <a:t>sea otter fur</a:t>
            </a:r>
            <a:r>
              <a:rPr lang="en-US" sz="2400" dirty="0" smtClean="0">
                <a:solidFill>
                  <a:prstClr val="black"/>
                </a:solidFill>
              </a:rPr>
              <a:t>. </a:t>
            </a:r>
            <a:endParaRPr lang="en-US" sz="2400" dirty="0">
              <a:solidFill>
                <a:prstClr val="black"/>
              </a:solidFill>
            </a:endParaRPr>
          </a:p>
        </p:txBody>
      </p:sp>
      <p:pic>
        <p:nvPicPr>
          <p:cNvPr id="3074" name="Picture 2" descr="http://3.bp.blogspot.com/-vT4mtqXybPc/TviCWqxmlNI/AAAAAAAAOJI/jeDF8aU0Kno/s1600/BOXING_DAY_Sh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7" y="2209800"/>
            <a:ext cx="5953125" cy="335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0787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3400" y="1330553"/>
            <a:ext cx="4953000" cy="4185761"/>
          </a:xfrm>
          <a:prstGeom prst="rect">
            <a:avLst/>
          </a:prstGeom>
          <a:noFill/>
        </p:spPr>
        <p:txBody>
          <a:bodyPr wrap="square" rtlCol="0">
            <a:spAutoFit/>
          </a:bodyPr>
          <a:lstStyle/>
          <a:p>
            <a:r>
              <a:rPr lang="en-US" sz="2400" b="1" dirty="0">
                <a:solidFill>
                  <a:srgbClr val="003300"/>
                </a:solidFill>
              </a:rPr>
              <a:t>Robert Gray </a:t>
            </a:r>
            <a:r>
              <a:rPr lang="en-US" sz="2200" dirty="0" smtClean="0">
                <a:solidFill>
                  <a:prstClr val="black"/>
                </a:solidFill>
              </a:rPr>
              <a:t>was captain </a:t>
            </a:r>
            <a:r>
              <a:rPr lang="en-US" sz="2200" dirty="0">
                <a:solidFill>
                  <a:prstClr val="black"/>
                </a:solidFill>
              </a:rPr>
              <a:t>of the first U.S. ship to circumnavigate the globe and explorer of the Columbia River</a:t>
            </a:r>
            <a:r>
              <a:rPr lang="en-US" sz="2200" dirty="0" smtClean="0">
                <a:solidFill>
                  <a:prstClr val="black"/>
                </a:solidFill>
              </a:rPr>
              <a:t>. In 1787, Gray </a:t>
            </a:r>
            <a:r>
              <a:rPr lang="en-US" sz="2200" dirty="0">
                <a:solidFill>
                  <a:prstClr val="black"/>
                </a:solidFill>
              </a:rPr>
              <a:t>sailed from Boston to the Pacific Northwest on a trading expedition </a:t>
            </a:r>
            <a:r>
              <a:rPr lang="en-US" sz="2200" dirty="0" smtClean="0">
                <a:solidFill>
                  <a:prstClr val="black"/>
                </a:solidFill>
              </a:rPr>
              <a:t>and </a:t>
            </a:r>
            <a:r>
              <a:rPr lang="en-US" sz="2200" dirty="0">
                <a:solidFill>
                  <a:prstClr val="black"/>
                </a:solidFill>
              </a:rPr>
              <a:t>travelled home around the world, reaching Boston again in August 1790. In May 1792, while on a second voyage in the “Columbia,” he explored Gray’s Harbor </a:t>
            </a:r>
            <a:r>
              <a:rPr lang="en-US" sz="2200" dirty="0" smtClean="0">
                <a:solidFill>
                  <a:prstClr val="black"/>
                </a:solidFill>
              </a:rPr>
              <a:t>and </a:t>
            </a:r>
            <a:r>
              <a:rPr lang="en-US" sz="2200" dirty="0">
                <a:solidFill>
                  <a:prstClr val="black"/>
                </a:solidFill>
              </a:rPr>
              <a:t>the Columbia River (which is named for his ship), giving the U.S. a claim to the Oregon Territory. </a:t>
            </a:r>
          </a:p>
        </p:txBody>
      </p:sp>
      <p:pic>
        <p:nvPicPr>
          <p:cNvPr id="2050" name="Picture 2" descr="http://www.historylink.org/db_images/captgr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631523" y="1905000"/>
            <a:ext cx="3013548" cy="37901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278125" y="5695117"/>
            <a:ext cx="1720343" cy="461665"/>
          </a:xfrm>
          <a:prstGeom prst="rect">
            <a:avLst/>
          </a:prstGeom>
        </p:spPr>
        <p:txBody>
          <a:bodyPr wrap="none">
            <a:spAutoFit/>
          </a:bodyPr>
          <a:lstStyle/>
          <a:p>
            <a:r>
              <a:rPr lang="en-US" sz="2400" dirty="0"/>
              <a:t>1755 </a:t>
            </a:r>
            <a:r>
              <a:rPr lang="en-US" sz="2400" dirty="0" smtClean="0"/>
              <a:t>– 1806</a:t>
            </a:r>
            <a:endParaRPr lang="en-US" sz="2400" dirty="0"/>
          </a:p>
        </p:txBody>
      </p:sp>
    </p:spTree>
    <p:extLst>
      <p:ext uri="{BB962C8B-B14F-4D97-AF65-F5344CB8AC3E}">
        <p14:creationId xmlns:p14="http://schemas.microsoft.com/office/powerpoint/2010/main" val="35319273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285343" y="1305341"/>
            <a:ext cx="4191000" cy="4247317"/>
          </a:xfrm>
          <a:prstGeom prst="rect">
            <a:avLst/>
          </a:prstGeom>
          <a:noFill/>
        </p:spPr>
        <p:txBody>
          <a:bodyPr wrap="square" rtlCol="0">
            <a:spAutoFit/>
          </a:bodyPr>
          <a:lstStyle/>
          <a:p>
            <a:r>
              <a:rPr lang="en-US" sz="2400" b="1" dirty="0" smtClean="0">
                <a:solidFill>
                  <a:srgbClr val="002060"/>
                </a:solidFill>
              </a:rPr>
              <a:t>George Vancouver </a:t>
            </a:r>
            <a:r>
              <a:rPr lang="en-US" sz="2200" dirty="0" smtClean="0">
                <a:solidFill>
                  <a:prstClr val="black"/>
                </a:solidFill>
              </a:rPr>
              <a:t>was </a:t>
            </a:r>
            <a:r>
              <a:rPr lang="en-US" sz="2200" dirty="0" smtClean="0">
                <a:solidFill>
                  <a:prstClr val="black"/>
                </a:solidFill>
              </a:rPr>
              <a:t>a </a:t>
            </a:r>
            <a:r>
              <a:rPr lang="en-US" sz="2200" dirty="0" smtClean="0">
                <a:solidFill>
                  <a:prstClr val="black"/>
                </a:solidFill>
              </a:rPr>
              <a:t>British navigator who, among other things, explored Puget </a:t>
            </a:r>
            <a:r>
              <a:rPr lang="en-US" sz="2200" dirty="0">
                <a:solidFill>
                  <a:prstClr val="black"/>
                </a:solidFill>
              </a:rPr>
              <a:t>Sound. He served for 25 years in the British Navy, and commanded the Discovery on her expedition to the North Pacific. In April 1792, George Vancouver </a:t>
            </a:r>
            <a:r>
              <a:rPr lang="en-US" sz="2200" dirty="0" smtClean="0">
                <a:solidFill>
                  <a:prstClr val="black"/>
                </a:solidFill>
              </a:rPr>
              <a:t>traveled the </a:t>
            </a:r>
            <a:r>
              <a:rPr lang="en-US" sz="2200" dirty="0">
                <a:solidFill>
                  <a:prstClr val="black"/>
                </a:solidFill>
              </a:rPr>
              <a:t>Strait of Juan de </a:t>
            </a:r>
            <a:r>
              <a:rPr lang="en-US" sz="2200" dirty="0" smtClean="0">
                <a:solidFill>
                  <a:prstClr val="black"/>
                </a:solidFill>
              </a:rPr>
              <a:t>Fuca and into Puget Sound. He </a:t>
            </a:r>
            <a:r>
              <a:rPr lang="en-US" sz="2200" dirty="0">
                <a:solidFill>
                  <a:prstClr val="black"/>
                </a:solidFill>
              </a:rPr>
              <a:t>named every island, mountain, waterway, and point of land in sight -- 75 in all. </a:t>
            </a:r>
          </a:p>
        </p:txBody>
      </p:sp>
      <p:sp>
        <p:nvSpPr>
          <p:cNvPr id="2" name="Rectangle 1"/>
          <p:cNvSpPr/>
          <p:nvPr/>
        </p:nvSpPr>
        <p:spPr>
          <a:xfrm>
            <a:off x="1417877" y="5899666"/>
            <a:ext cx="1582484" cy="461665"/>
          </a:xfrm>
          <a:prstGeom prst="rect">
            <a:avLst/>
          </a:prstGeom>
        </p:spPr>
        <p:txBody>
          <a:bodyPr wrap="none">
            <a:spAutoFit/>
          </a:bodyPr>
          <a:lstStyle/>
          <a:p>
            <a:pPr algn="ctr"/>
            <a:r>
              <a:rPr lang="en-US" sz="2400" dirty="0" smtClean="0">
                <a:solidFill>
                  <a:prstClr val="black"/>
                </a:solidFill>
              </a:rPr>
              <a:t>1792–1794</a:t>
            </a:r>
            <a:endParaRPr lang="en-US" sz="2400" dirty="0">
              <a:solidFill>
                <a:prstClr val="black"/>
              </a:solidFill>
            </a:endParaRPr>
          </a:p>
        </p:txBody>
      </p:sp>
      <p:pic>
        <p:nvPicPr>
          <p:cNvPr id="5122" name="Picture 2" descr="https://upload.wikimedia.org/wikipedia/commons/e/e4/Probably_George_Vancouver_from_NPG.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600075" y="1915886"/>
            <a:ext cx="3286125" cy="398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3929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1000" y="914400"/>
            <a:ext cx="5867400" cy="1877437"/>
          </a:xfrm>
          <a:prstGeom prst="rect">
            <a:avLst/>
          </a:prstGeom>
          <a:noFill/>
        </p:spPr>
        <p:txBody>
          <a:bodyPr wrap="square" rtlCol="0">
            <a:spAutoFit/>
          </a:bodyPr>
          <a:lstStyle/>
          <a:p>
            <a:r>
              <a:rPr lang="en-US" sz="2200" dirty="0" smtClean="0">
                <a:solidFill>
                  <a:prstClr val="black"/>
                </a:solidFill>
              </a:rPr>
              <a:t>In 1804, </a:t>
            </a:r>
            <a:r>
              <a:rPr lang="en-US" sz="2400" b="1" dirty="0" smtClean="0">
                <a:solidFill>
                  <a:srgbClr val="663300"/>
                </a:solidFill>
              </a:rPr>
              <a:t>Meriwether </a:t>
            </a:r>
            <a:r>
              <a:rPr lang="en-US" sz="2400" b="1" dirty="0">
                <a:solidFill>
                  <a:srgbClr val="663300"/>
                </a:solidFill>
              </a:rPr>
              <a:t>Lewis </a:t>
            </a:r>
            <a:r>
              <a:rPr lang="en-US" sz="2200" dirty="0">
                <a:solidFill>
                  <a:prstClr val="black"/>
                </a:solidFill>
              </a:rPr>
              <a:t>and</a:t>
            </a:r>
            <a:r>
              <a:rPr lang="en-US" sz="2000" dirty="0">
                <a:solidFill>
                  <a:prstClr val="black"/>
                </a:solidFill>
              </a:rPr>
              <a:t> </a:t>
            </a:r>
            <a:r>
              <a:rPr lang="en-US" sz="2400" b="1" dirty="0">
                <a:solidFill>
                  <a:srgbClr val="663300"/>
                </a:solidFill>
              </a:rPr>
              <a:t>William Clark</a:t>
            </a:r>
            <a:r>
              <a:rPr lang="en-US" sz="2800" b="1" dirty="0">
                <a:solidFill>
                  <a:srgbClr val="663300"/>
                </a:solidFill>
              </a:rPr>
              <a:t> </a:t>
            </a:r>
            <a:r>
              <a:rPr lang="en-US" sz="2200" dirty="0">
                <a:solidFill>
                  <a:prstClr val="black"/>
                </a:solidFill>
              </a:rPr>
              <a:t>were asked by President Thomas Jefferson to explore and map the wild west of North America. They traveled across the country to the Pacific Ocean and back again</a:t>
            </a:r>
            <a:r>
              <a:rPr lang="en-US" sz="2200" dirty="0" smtClean="0">
                <a:solidFill>
                  <a:prstClr val="black"/>
                </a:solidFill>
              </a:rPr>
              <a:t>.</a:t>
            </a:r>
            <a:endParaRPr lang="en-US" sz="2200" dirty="0">
              <a:solidFill>
                <a:prstClr val="black"/>
              </a:solidFill>
            </a:endParaRPr>
          </a:p>
        </p:txBody>
      </p:sp>
      <p:pic>
        <p:nvPicPr>
          <p:cNvPr id="7170" name="Picture 2" descr="http://www.historylink.org/db_images/mlewis-po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94" y="3429000"/>
            <a:ext cx="2476500" cy="303847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historylink.org/db_images/wclark-po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00" y="523874"/>
            <a:ext cx="2476500" cy="29813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980418" y="3794879"/>
            <a:ext cx="6011182" cy="2954655"/>
          </a:xfrm>
          <a:prstGeom prst="rect">
            <a:avLst/>
          </a:prstGeom>
          <a:noFill/>
        </p:spPr>
        <p:txBody>
          <a:bodyPr wrap="square" rtlCol="0">
            <a:spAutoFit/>
          </a:bodyPr>
          <a:lstStyle/>
          <a:p>
            <a:pPr fontAlgn="ctr"/>
            <a:r>
              <a:rPr lang="en-US" sz="2200" dirty="0" smtClean="0"/>
              <a:t>Lewis </a:t>
            </a:r>
            <a:r>
              <a:rPr lang="en-US" sz="2200" dirty="0"/>
              <a:t>and Clark were </a:t>
            </a:r>
            <a:r>
              <a:rPr lang="en-US" sz="2200" dirty="0" smtClean="0"/>
              <a:t>instructed by Jefferson </a:t>
            </a:r>
            <a:r>
              <a:rPr lang="en-US" sz="2200" dirty="0"/>
              <a:t>to: </a:t>
            </a:r>
            <a:endParaRPr lang="en-US" sz="1600" dirty="0" smtClean="0"/>
          </a:p>
          <a:p>
            <a:pPr marL="400050" indent="-285750" fontAlgn="ctr">
              <a:lnSpc>
                <a:spcPct val="150000"/>
              </a:lnSpc>
              <a:buSzPct val="85000"/>
              <a:buFont typeface="Wingdings" panose="05000000000000000000" pitchFamily="2" charset="2"/>
              <a:buChar char="Ø"/>
            </a:pPr>
            <a:r>
              <a:rPr lang="en-US" sz="2000" i="1" dirty="0" smtClean="0"/>
              <a:t>Map </a:t>
            </a:r>
            <a:r>
              <a:rPr lang="en-US" sz="2000" i="1" dirty="0"/>
              <a:t>a new route to the Pacific Ocean</a:t>
            </a:r>
          </a:p>
          <a:p>
            <a:pPr marL="400050" indent="-285750" fontAlgn="ctr">
              <a:lnSpc>
                <a:spcPct val="150000"/>
              </a:lnSpc>
              <a:buSzPct val="85000"/>
              <a:buFont typeface="Wingdings" panose="05000000000000000000" pitchFamily="2" charset="2"/>
              <a:buChar char="Ø"/>
            </a:pPr>
            <a:r>
              <a:rPr lang="en-US" sz="2000" i="1" dirty="0" smtClean="0"/>
              <a:t>Make </a:t>
            </a:r>
            <a:r>
              <a:rPr lang="en-US" sz="2000" i="1" dirty="0"/>
              <a:t>contact with the Native Americans</a:t>
            </a:r>
          </a:p>
          <a:p>
            <a:pPr marL="400050" indent="-285750" fontAlgn="ctr">
              <a:lnSpc>
                <a:spcPct val="150000"/>
              </a:lnSpc>
              <a:buSzPct val="85000"/>
              <a:buFont typeface="Wingdings" panose="05000000000000000000" pitchFamily="2" charset="2"/>
              <a:buChar char="Ø"/>
            </a:pPr>
            <a:r>
              <a:rPr lang="en-US" sz="2000" i="1" dirty="0" smtClean="0"/>
              <a:t>Obtain </a:t>
            </a:r>
            <a:r>
              <a:rPr lang="en-US" sz="2000" i="1" dirty="0"/>
              <a:t>specimens for further study</a:t>
            </a:r>
          </a:p>
          <a:p>
            <a:pPr marL="400050" indent="-285750" fontAlgn="ctr">
              <a:lnSpc>
                <a:spcPct val="150000"/>
              </a:lnSpc>
              <a:buSzPct val="85000"/>
              <a:buFont typeface="Wingdings" panose="05000000000000000000" pitchFamily="2" charset="2"/>
              <a:buChar char="Ø"/>
            </a:pPr>
            <a:r>
              <a:rPr lang="en-US" sz="2000" i="1" dirty="0" smtClean="0"/>
              <a:t>Keep </a:t>
            </a:r>
            <a:r>
              <a:rPr lang="en-US" sz="2000" i="1" dirty="0"/>
              <a:t>a full record of activities during the Expedition</a:t>
            </a:r>
          </a:p>
          <a:p>
            <a:endParaRPr lang="en-US" sz="2200" dirty="0" smtClean="0">
              <a:solidFill>
                <a:prstClr val="black"/>
              </a:solidFill>
            </a:endParaRPr>
          </a:p>
          <a:p>
            <a:endParaRPr lang="en-US" sz="2200" dirty="0">
              <a:solidFill>
                <a:prstClr val="black"/>
              </a:solidFill>
            </a:endParaRPr>
          </a:p>
        </p:txBody>
      </p:sp>
    </p:spTree>
    <p:extLst>
      <p:ext uri="{BB962C8B-B14F-4D97-AF65-F5344CB8AC3E}">
        <p14:creationId xmlns:p14="http://schemas.microsoft.com/office/powerpoint/2010/main" val="8996102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ttp://www.ducksters.com/biography/explorers/lewis_and_clark_rout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5800" y="1447798"/>
            <a:ext cx="7848600" cy="489556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38200" y="457200"/>
            <a:ext cx="7543800" cy="830997"/>
          </a:xfrm>
          <a:prstGeom prst="rect">
            <a:avLst/>
          </a:prstGeom>
        </p:spPr>
        <p:txBody>
          <a:bodyPr wrap="square">
            <a:spAutoFit/>
          </a:bodyPr>
          <a:lstStyle/>
          <a:p>
            <a:r>
              <a:rPr lang="en-US" sz="2400" dirty="0">
                <a:solidFill>
                  <a:prstClr val="black"/>
                </a:solidFill>
                <a:latin typeface="Narkisim" panose="020E0502050101010101" pitchFamily="34" charset="-79"/>
                <a:ea typeface="HelloRockyRoad" panose="02000603000000000000" pitchFamily="2" charset="0"/>
                <a:cs typeface="Narkisim" panose="020E0502050101010101" pitchFamily="34" charset="-79"/>
              </a:rPr>
              <a:t>What information can you gather about </a:t>
            </a:r>
            <a:r>
              <a:rPr lang="en-US" sz="2400" dirty="0" smtClean="0">
                <a:solidFill>
                  <a:prstClr val="black"/>
                </a:solidFill>
                <a:latin typeface="Narkisim" panose="020E0502050101010101" pitchFamily="34" charset="-79"/>
                <a:ea typeface="HelloRockyRoad" panose="02000603000000000000" pitchFamily="2" charset="0"/>
                <a:cs typeface="Narkisim" panose="020E0502050101010101" pitchFamily="34" charset="-79"/>
              </a:rPr>
              <a:t>Lewis &amp; Clark’s journey from </a:t>
            </a:r>
            <a:r>
              <a:rPr lang="en-US" sz="2400" dirty="0">
                <a:solidFill>
                  <a:prstClr val="black"/>
                </a:solidFill>
                <a:latin typeface="Narkisim" panose="020E0502050101010101" pitchFamily="34" charset="-79"/>
                <a:ea typeface="HelloRockyRoad" panose="02000603000000000000" pitchFamily="2" charset="0"/>
                <a:cs typeface="Narkisim" panose="020E0502050101010101" pitchFamily="34" charset="-79"/>
              </a:rPr>
              <a:t>the </a:t>
            </a:r>
            <a:r>
              <a:rPr lang="en-US" sz="2400" dirty="0" smtClean="0">
                <a:solidFill>
                  <a:prstClr val="black"/>
                </a:solidFill>
                <a:latin typeface="Narkisim" panose="020E0502050101010101" pitchFamily="34" charset="-79"/>
                <a:ea typeface="HelloRockyRoad" panose="02000603000000000000" pitchFamily="2" charset="0"/>
                <a:cs typeface="Narkisim" panose="020E0502050101010101" pitchFamily="34" charset="-79"/>
              </a:rPr>
              <a:t>map below?</a:t>
            </a:r>
            <a:endParaRPr lang="en-US" sz="3200" dirty="0">
              <a:solidFill>
                <a:prstClr val="black"/>
              </a:solidFill>
              <a:latin typeface="HelloRockyRoad" panose="02000603000000000000" pitchFamily="2" charset="0"/>
              <a:ea typeface="HelloRockyRoad" panose="02000603000000000000" pitchFamily="2" charset="0"/>
            </a:endParaRPr>
          </a:p>
        </p:txBody>
      </p:sp>
      <p:cxnSp>
        <p:nvCxnSpPr>
          <p:cNvPr id="5" name="Straight Connector 4"/>
          <p:cNvCxnSpPr/>
          <p:nvPr/>
        </p:nvCxnSpPr>
        <p:spPr>
          <a:xfrm>
            <a:off x="5029200" y="1752600"/>
            <a:ext cx="1219200" cy="0"/>
          </a:xfrm>
          <a:prstGeom prst="line">
            <a:avLst/>
          </a:prstGeom>
          <a:ln w="3810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248400" y="1614814"/>
            <a:ext cx="1600200" cy="261610"/>
          </a:xfrm>
          <a:prstGeom prst="rect">
            <a:avLst/>
          </a:prstGeom>
          <a:noFill/>
        </p:spPr>
        <p:txBody>
          <a:bodyPr wrap="square" rtlCol="0">
            <a:spAutoFit/>
          </a:bodyPr>
          <a:lstStyle/>
          <a:p>
            <a:r>
              <a:rPr lang="en-US" sz="1100" dirty="0" smtClean="0">
                <a:latin typeface="Arial" panose="020B0604020202020204" pitchFamily="34" charset="0"/>
                <a:cs typeface="Arial" panose="020B0604020202020204" pitchFamily="34" charset="0"/>
              </a:rPr>
              <a:t>Lewis &amp; Clark’s Route</a:t>
            </a:r>
            <a:endParaRPr lang="en-US" sz="1100" dirty="0">
              <a:latin typeface="Arial" panose="020B0604020202020204" pitchFamily="34" charset="0"/>
              <a:cs typeface="Arial" panose="020B0604020202020204" pitchFamily="34" charset="0"/>
            </a:endParaRPr>
          </a:p>
        </p:txBody>
      </p:sp>
      <p:sp>
        <p:nvSpPr>
          <p:cNvPr id="7" name="TextBox 6"/>
          <p:cNvSpPr txBox="1"/>
          <p:nvPr/>
        </p:nvSpPr>
        <p:spPr>
          <a:xfrm>
            <a:off x="304800" y="2514600"/>
            <a:ext cx="1447800" cy="633635"/>
          </a:xfrm>
          <a:prstGeom prst="rect">
            <a:avLst/>
          </a:prstGeom>
          <a:noFill/>
        </p:spPr>
        <p:txBody>
          <a:bodyPr wrap="square" rtlCol="0">
            <a:spAutoFit/>
          </a:bodyPr>
          <a:lstStyle/>
          <a:p>
            <a:pPr algn="ctr">
              <a:lnSpc>
                <a:spcPts val="2100"/>
              </a:lnSpc>
            </a:pPr>
            <a:r>
              <a:rPr lang="en-US" sz="2400" dirty="0">
                <a:solidFill>
                  <a:prstClr val="black"/>
                </a:solidFill>
                <a:effectLst>
                  <a:glow rad="63500">
                    <a:schemeClr val="accent5">
                      <a:satMod val="175000"/>
                      <a:alpha val="40000"/>
                    </a:schemeClr>
                  </a:glow>
                </a:effectLst>
                <a:latin typeface="Arial" panose="020B0604020202020204" pitchFamily="34" charset="0"/>
                <a:ea typeface="HelloAcaBelieveIt" panose="02000603000000000000" pitchFamily="2" charset="0"/>
                <a:cs typeface="Arial" panose="020B0604020202020204" pitchFamily="34" charset="0"/>
              </a:rPr>
              <a:t>Oregon </a:t>
            </a:r>
            <a:endParaRPr lang="en-US" sz="2400" dirty="0" smtClean="0">
              <a:solidFill>
                <a:prstClr val="black"/>
              </a:solidFill>
              <a:effectLst>
                <a:glow rad="63500">
                  <a:schemeClr val="accent5">
                    <a:satMod val="175000"/>
                    <a:alpha val="40000"/>
                  </a:schemeClr>
                </a:glow>
              </a:effectLst>
              <a:latin typeface="Arial" panose="020B0604020202020204" pitchFamily="34" charset="0"/>
              <a:ea typeface="HelloAcaBelieveIt" panose="02000603000000000000" pitchFamily="2" charset="0"/>
              <a:cs typeface="Arial" panose="020B0604020202020204" pitchFamily="34" charset="0"/>
            </a:endParaRPr>
          </a:p>
          <a:p>
            <a:pPr algn="ctr">
              <a:lnSpc>
                <a:spcPts val="2100"/>
              </a:lnSpc>
            </a:pPr>
            <a:r>
              <a:rPr lang="en-US" sz="2400" dirty="0" smtClean="0">
                <a:solidFill>
                  <a:prstClr val="black"/>
                </a:solidFill>
                <a:effectLst>
                  <a:glow rad="63500">
                    <a:schemeClr val="accent5">
                      <a:satMod val="175000"/>
                      <a:alpha val="40000"/>
                    </a:schemeClr>
                  </a:glow>
                </a:effectLst>
                <a:latin typeface="Arial" panose="020B0604020202020204" pitchFamily="34" charset="0"/>
                <a:ea typeface="HelloAcaBelieveIt" panose="02000603000000000000" pitchFamily="2" charset="0"/>
                <a:cs typeface="Arial" panose="020B0604020202020204" pitchFamily="34" charset="0"/>
              </a:rPr>
              <a:t>Territory</a:t>
            </a:r>
            <a:endParaRPr lang="en-US" sz="2400" dirty="0">
              <a:solidFill>
                <a:prstClr val="black"/>
              </a:solidFill>
              <a:effectLst>
                <a:glow rad="63500">
                  <a:schemeClr val="accent5">
                    <a:satMod val="175000"/>
                    <a:alpha val="40000"/>
                  </a:schemeClr>
                </a:glow>
              </a:effectLst>
              <a:latin typeface="Arial" panose="020B0604020202020204" pitchFamily="34" charset="0"/>
              <a:ea typeface="HelloAcaBelieveIt" panose="02000603000000000000" pitchFamily="2" charset="0"/>
              <a:cs typeface="Arial" panose="020B0604020202020204" pitchFamily="34" charset="0"/>
            </a:endParaRPr>
          </a:p>
        </p:txBody>
      </p:sp>
    </p:spTree>
    <p:extLst>
      <p:ext uri="{BB962C8B-B14F-4D97-AF65-F5344CB8AC3E}">
        <p14:creationId xmlns:p14="http://schemas.microsoft.com/office/powerpoint/2010/main" val="24360712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ttp://www.ducksters.com/biography/explorers/lewis_and_clark_rout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5800" y="1447798"/>
            <a:ext cx="7848600" cy="489556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38200" y="457200"/>
            <a:ext cx="7543800" cy="830997"/>
          </a:xfrm>
          <a:prstGeom prst="rect">
            <a:avLst/>
          </a:prstGeom>
        </p:spPr>
        <p:txBody>
          <a:bodyPr wrap="square">
            <a:spAutoFit/>
          </a:bodyPr>
          <a:lstStyle/>
          <a:p>
            <a:r>
              <a:rPr lang="en-US" sz="2400" dirty="0">
                <a:solidFill>
                  <a:prstClr val="black"/>
                </a:solidFill>
                <a:latin typeface="Narkisim" panose="020E0502050101010101" pitchFamily="34" charset="-79"/>
                <a:ea typeface="HelloRockyRoad" panose="02000603000000000000" pitchFamily="2" charset="0"/>
                <a:cs typeface="Narkisim" panose="020E0502050101010101" pitchFamily="34" charset="-79"/>
              </a:rPr>
              <a:t>What information can you gather about </a:t>
            </a:r>
            <a:r>
              <a:rPr lang="en-US" sz="2400" dirty="0" smtClean="0">
                <a:solidFill>
                  <a:prstClr val="black"/>
                </a:solidFill>
                <a:latin typeface="Narkisim" panose="020E0502050101010101" pitchFamily="34" charset="-79"/>
                <a:ea typeface="HelloRockyRoad" panose="02000603000000000000" pitchFamily="2" charset="0"/>
                <a:cs typeface="Narkisim" panose="020E0502050101010101" pitchFamily="34" charset="-79"/>
              </a:rPr>
              <a:t>Lewis &amp; Clark’s journey from </a:t>
            </a:r>
            <a:r>
              <a:rPr lang="en-US" sz="2400" dirty="0">
                <a:solidFill>
                  <a:prstClr val="black"/>
                </a:solidFill>
                <a:latin typeface="Narkisim" panose="020E0502050101010101" pitchFamily="34" charset="-79"/>
                <a:ea typeface="HelloRockyRoad" panose="02000603000000000000" pitchFamily="2" charset="0"/>
                <a:cs typeface="Narkisim" panose="020E0502050101010101" pitchFamily="34" charset="-79"/>
              </a:rPr>
              <a:t>the </a:t>
            </a:r>
            <a:r>
              <a:rPr lang="en-US" sz="2400" dirty="0" smtClean="0">
                <a:solidFill>
                  <a:prstClr val="black"/>
                </a:solidFill>
                <a:latin typeface="Narkisim" panose="020E0502050101010101" pitchFamily="34" charset="-79"/>
                <a:ea typeface="HelloRockyRoad" panose="02000603000000000000" pitchFamily="2" charset="0"/>
                <a:cs typeface="Narkisim" panose="020E0502050101010101" pitchFamily="34" charset="-79"/>
              </a:rPr>
              <a:t>map below?</a:t>
            </a:r>
            <a:endParaRPr lang="en-US" sz="3200" dirty="0">
              <a:solidFill>
                <a:prstClr val="black"/>
              </a:solidFill>
              <a:latin typeface="HelloRockyRoad" panose="02000603000000000000" pitchFamily="2" charset="0"/>
              <a:ea typeface="HelloRockyRoad" panose="02000603000000000000" pitchFamily="2" charset="0"/>
            </a:endParaRPr>
          </a:p>
        </p:txBody>
      </p:sp>
      <p:sp>
        <p:nvSpPr>
          <p:cNvPr id="2" name="Rectangle 1"/>
          <p:cNvSpPr/>
          <p:nvPr/>
        </p:nvSpPr>
        <p:spPr>
          <a:xfrm>
            <a:off x="4419600" y="5143034"/>
            <a:ext cx="4191000" cy="1200329"/>
          </a:xfrm>
          <a:prstGeom prst="rect">
            <a:avLst/>
          </a:prstGeom>
          <a:solidFill>
            <a:schemeClr val="bg1"/>
          </a:solidFill>
          <a:ln>
            <a:solidFill>
              <a:srgbClr val="FFC000"/>
            </a:solidFill>
          </a:ln>
        </p:spPr>
        <p:txBody>
          <a:bodyPr wrap="square">
            <a:spAutoFit/>
          </a:bodyPr>
          <a:lstStyle/>
          <a:p>
            <a:r>
              <a:rPr lang="en-US" dirty="0">
                <a:solidFill>
                  <a:prstClr val="black"/>
                </a:solidFill>
              </a:rPr>
              <a:t>Lewis and Clark explored the Columbia River region and coastal areas for the U.S. in </a:t>
            </a:r>
            <a:r>
              <a:rPr lang="en-US" dirty="0" smtClean="0">
                <a:solidFill>
                  <a:prstClr val="black"/>
                </a:solidFill>
              </a:rPr>
              <a:t>1805–1806 and </a:t>
            </a:r>
            <a:r>
              <a:rPr lang="en-US" dirty="0">
                <a:solidFill>
                  <a:prstClr val="black"/>
                </a:solidFill>
              </a:rPr>
              <a:t>encountered the Yakama tribe during their </a:t>
            </a:r>
            <a:r>
              <a:rPr lang="en-US" dirty="0" smtClean="0">
                <a:solidFill>
                  <a:prstClr val="black"/>
                </a:solidFill>
              </a:rPr>
              <a:t>explorations. </a:t>
            </a:r>
            <a:endParaRPr lang="en-US" dirty="0">
              <a:solidFill>
                <a:prstClr val="black"/>
              </a:solidFill>
            </a:endParaRPr>
          </a:p>
        </p:txBody>
      </p:sp>
      <p:cxnSp>
        <p:nvCxnSpPr>
          <p:cNvPr id="5" name="Straight Connector 4"/>
          <p:cNvCxnSpPr/>
          <p:nvPr/>
        </p:nvCxnSpPr>
        <p:spPr>
          <a:xfrm>
            <a:off x="5029200" y="1752600"/>
            <a:ext cx="1219200" cy="0"/>
          </a:xfrm>
          <a:prstGeom prst="line">
            <a:avLst/>
          </a:prstGeom>
          <a:ln w="3810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248400" y="1614814"/>
            <a:ext cx="1600200" cy="261610"/>
          </a:xfrm>
          <a:prstGeom prst="rect">
            <a:avLst/>
          </a:prstGeom>
          <a:noFill/>
        </p:spPr>
        <p:txBody>
          <a:bodyPr wrap="square" rtlCol="0">
            <a:spAutoFit/>
          </a:bodyPr>
          <a:lstStyle/>
          <a:p>
            <a:r>
              <a:rPr lang="en-US" sz="1100" dirty="0" smtClean="0">
                <a:latin typeface="Arial" panose="020B0604020202020204" pitchFamily="34" charset="0"/>
                <a:cs typeface="Arial" panose="020B0604020202020204" pitchFamily="34" charset="0"/>
              </a:rPr>
              <a:t>Lewis &amp; Clark’s Route</a:t>
            </a:r>
            <a:endParaRPr lang="en-US" sz="1100" dirty="0">
              <a:latin typeface="Arial" panose="020B0604020202020204" pitchFamily="34" charset="0"/>
              <a:cs typeface="Arial" panose="020B0604020202020204" pitchFamily="34" charset="0"/>
            </a:endParaRPr>
          </a:p>
        </p:txBody>
      </p:sp>
      <p:sp>
        <p:nvSpPr>
          <p:cNvPr id="9" name="TextBox 8"/>
          <p:cNvSpPr txBox="1"/>
          <p:nvPr/>
        </p:nvSpPr>
        <p:spPr>
          <a:xfrm>
            <a:off x="304800" y="2514600"/>
            <a:ext cx="1447800" cy="633635"/>
          </a:xfrm>
          <a:prstGeom prst="rect">
            <a:avLst/>
          </a:prstGeom>
          <a:noFill/>
        </p:spPr>
        <p:txBody>
          <a:bodyPr wrap="square" rtlCol="0">
            <a:spAutoFit/>
          </a:bodyPr>
          <a:lstStyle/>
          <a:p>
            <a:pPr algn="ctr">
              <a:lnSpc>
                <a:spcPts val="2100"/>
              </a:lnSpc>
            </a:pPr>
            <a:r>
              <a:rPr lang="en-US" sz="2400" dirty="0">
                <a:solidFill>
                  <a:prstClr val="black"/>
                </a:solidFill>
                <a:effectLst>
                  <a:glow rad="63500">
                    <a:schemeClr val="accent5">
                      <a:satMod val="175000"/>
                      <a:alpha val="40000"/>
                    </a:schemeClr>
                  </a:glow>
                </a:effectLst>
                <a:latin typeface="Arial" panose="020B0604020202020204" pitchFamily="34" charset="0"/>
                <a:ea typeface="HelloAcaBelieveIt" panose="02000603000000000000" pitchFamily="2" charset="0"/>
                <a:cs typeface="Arial" panose="020B0604020202020204" pitchFamily="34" charset="0"/>
              </a:rPr>
              <a:t>Oregon </a:t>
            </a:r>
            <a:endParaRPr lang="en-US" sz="2400" dirty="0" smtClean="0">
              <a:solidFill>
                <a:prstClr val="black"/>
              </a:solidFill>
              <a:effectLst>
                <a:glow rad="63500">
                  <a:schemeClr val="accent5">
                    <a:satMod val="175000"/>
                    <a:alpha val="40000"/>
                  </a:schemeClr>
                </a:glow>
              </a:effectLst>
              <a:latin typeface="Arial" panose="020B0604020202020204" pitchFamily="34" charset="0"/>
              <a:ea typeface="HelloAcaBelieveIt" panose="02000603000000000000" pitchFamily="2" charset="0"/>
              <a:cs typeface="Arial" panose="020B0604020202020204" pitchFamily="34" charset="0"/>
            </a:endParaRPr>
          </a:p>
          <a:p>
            <a:pPr algn="ctr">
              <a:lnSpc>
                <a:spcPts val="2100"/>
              </a:lnSpc>
            </a:pPr>
            <a:r>
              <a:rPr lang="en-US" sz="2400" dirty="0" smtClean="0">
                <a:solidFill>
                  <a:prstClr val="black"/>
                </a:solidFill>
                <a:effectLst>
                  <a:glow rad="63500">
                    <a:schemeClr val="accent5">
                      <a:satMod val="175000"/>
                      <a:alpha val="40000"/>
                    </a:schemeClr>
                  </a:glow>
                </a:effectLst>
                <a:latin typeface="Arial" panose="020B0604020202020204" pitchFamily="34" charset="0"/>
                <a:ea typeface="HelloAcaBelieveIt" panose="02000603000000000000" pitchFamily="2" charset="0"/>
                <a:cs typeface="Arial" panose="020B0604020202020204" pitchFamily="34" charset="0"/>
              </a:rPr>
              <a:t>Territory</a:t>
            </a:r>
            <a:endParaRPr lang="en-US" sz="2400" dirty="0">
              <a:solidFill>
                <a:prstClr val="black"/>
              </a:solidFill>
              <a:effectLst>
                <a:glow rad="63500">
                  <a:schemeClr val="accent5">
                    <a:satMod val="175000"/>
                    <a:alpha val="40000"/>
                  </a:schemeClr>
                </a:glow>
              </a:effectLst>
              <a:latin typeface="Arial" panose="020B0604020202020204" pitchFamily="34" charset="0"/>
              <a:ea typeface="HelloAcaBelieveIt" panose="02000603000000000000" pitchFamily="2" charset="0"/>
              <a:cs typeface="Arial" panose="020B0604020202020204" pitchFamily="34" charset="0"/>
            </a:endParaRPr>
          </a:p>
        </p:txBody>
      </p:sp>
    </p:spTree>
    <p:extLst>
      <p:ext uri="{BB962C8B-B14F-4D97-AF65-F5344CB8AC3E}">
        <p14:creationId xmlns:p14="http://schemas.microsoft.com/office/powerpoint/2010/main" val="32688053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9562" y="381000"/>
            <a:ext cx="5253038" cy="1846659"/>
          </a:xfrm>
          <a:prstGeom prst="rect">
            <a:avLst/>
          </a:prstGeom>
          <a:noFill/>
        </p:spPr>
        <p:txBody>
          <a:bodyPr wrap="square" rtlCol="0">
            <a:spAutoFit/>
          </a:bodyPr>
          <a:lstStyle/>
          <a:p>
            <a:r>
              <a:rPr lang="en-US" sz="2200" dirty="0" smtClean="0"/>
              <a:t>By 1800, </a:t>
            </a:r>
            <a:r>
              <a:rPr lang="en-US" sz="2200" dirty="0"/>
              <a:t>British interest had shifted from sea-dwelling furbearers to land animals, particularly the </a:t>
            </a:r>
            <a:r>
              <a:rPr lang="en-US" sz="2200" dirty="0" smtClean="0"/>
              <a:t>beaver. </a:t>
            </a:r>
            <a:r>
              <a:rPr lang="en-US" sz="2200" dirty="0"/>
              <a:t>In 1810, the </a:t>
            </a:r>
            <a:r>
              <a:rPr lang="en-US" sz="2400" b="1" dirty="0">
                <a:solidFill>
                  <a:srgbClr val="993300"/>
                </a:solidFill>
              </a:rPr>
              <a:t>North West Company</a:t>
            </a:r>
            <a:r>
              <a:rPr lang="en-US" sz="2200" dirty="0"/>
              <a:t>, from Canada, built a fur-trading post near present-day </a:t>
            </a:r>
            <a:r>
              <a:rPr lang="en-US" sz="2200" dirty="0" smtClean="0"/>
              <a:t>Spokane.</a:t>
            </a:r>
            <a:endParaRPr lang="en-US" sz="2200" dirty="0"/>
          </a:p>
        </p:txBody>
      </p:sp>
      <p:pic>
        <p:nvPicPr>
          <p:cNvPr id="1026" name="Picture 2" descr="http://www.abheritage.ca/alberta/images/fur/IMG024_det_north_west_comp_emblem.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2852" y="681628"/>
            <a:ext cx="3722547" cy="35855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Indians at a Hudson Bay Company trading po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386066"/>
            <a:ext cx="3640932" cy="40909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57687" y="5912999"/>
            <a:ext cx="3978019" cy="564001"/>
          </a:xfrm>
          <a:prstGeom prst="rect">
            <a:avLst/>
          </a:prstGeom>
        </p:spPr>
        <p:txBody>
          <a:bodyPr wrap="square">
            <a:spAutoFit/>
          </a:bodyPr>
          <a:lstStyle/>
          <a:p>
            <a:pPr>
              <a:lnSpc>
                <a:spcPts val="1800"/>
              </a:lnSpc>
            </a:pPr>
            <a:r>
              <a:rPr lang="en-US" i="1" dirty="0">
                <a:solidFill>
                  <a:srgbClr val="663300"/>
                </a:solidFill>
              </a:rPr>
              <a:t>Indians trade furs at a Hudson's Bay Company trading post in the 1800's</a:t>
            </a:r>
            <a:r>
              <a:rPr lang="en-US" sz="2000" dirty="0">
                <a:solidFill>
                  <a:srgbClr val="663300"/>
                </a:solidFill>
              </a:rPr>
              <a:t>.</a:t>
            </a:r>
          </a:p>
        </p:txBody>
      </p:sp>
      <p:sp>
        <p:nvSpPr>
          <p:cNvPr id="3" name="Rectangle 2"/>
          <p:cNvSpPr/>
          <p:nvPr/>
        </p:nvSpPr>
        <p:spPr>
          <a:xfrm>
            <a:off x="4648200" y="4454604"/>
            <a:ext cx="4038600" cy="1107996"/>
          </a:xfrm>
          <a:prstGeom prst="rect">
            <a:avLst/>
          </a:prstGeom>
        </p:spPr>
        <p:txBody>
          <a:bodyPr wrap="square">
            <a:spAutoFit/>
          </a:bodyPr>
          <a:lstStyle/>
          <a:p>
            <a:r>
              <a:rPr lang="en-US" sz="2200" dirty="0" smtClean="0">
                <a:solidFill>
                  <a:prstClr val="black"/>
                </a:solidFill>
              </a:rPr>
              <a:t>This became the </a:t>
            </a:r>
            <a:r>
              <a:rPr lang="en-US" sz="2200" dirty="0">
                <a:solidFill>
                  <a:prstClr val="black"/>
                </a:solidFill>
              </a:rPr>
              <a:t>first permanent settlement of Europeans in </a:t>
            </a:r>
            <a:r>
              <a:rPr lang="en-US" sz="2200" dirty="0" smtClean="0">
                <a:solidFill>
                  <a:prstClr val="black"/>
                </a:solidFill>
              </a:rPr>
              <a:t>Washington</a:t>
            </a:r>
            <a:r>
              <a:rPr lang="en-US" sz="2200" dirty="0">
                <a:solidFill>
                  <a:prstClr val="black"/>
                </a:solidFill>
              </a:rPr>
              <a:t>. </a:t>
            </a:r>
            <a:endParaRPr lang="en-US" sz="2200" dirty="0"/>
          </a:p>
        </p:txBody>
      </p:sp>
    </p:spTree>
    <p:extLst>
      <p:ext uri="{BB962C8B-B14F-4D97-AF65-F5344CB8AC3E}">
        <p14:creationId xmlns:p14="http://schemas.microsoft.com/office/powerpoint/2010/main" val="17827982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324600" y="1752600"/>
            <a:ext cx="2286000" cy="2106190"/>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6324600" y="1828800"/>
            <a:ext cx="2278856" cy="461665"/>
          </a:xfrm>
          <a:prstGeom prst="rect">
            <a:avLst/>
          </a:prstGeom>
        </p:spPr>
        <p:txBody>
          <a:bodyPr wrap="square">
            <a:spAutoFit/>
          </a:bodyPr>
          <a:lstStyle/>
          <a:p>
            <a:pPr algn="ctr"/>
            <a:r>
              <a:rPr lang="en-US" sz="2400" b="1" dirty="0" smtClean="0">
                <a:solidFill>
                  <a:srgbClr val="FFC000"/>
                </a:solidFill>
              </a:rPr>
              <a:t>KEY</a:t>
            </a:r>
            <a:endParaRPr lang="en-US" sz="2000" b="1" dirty="0">
              <a:solidFill>
                <a:srgbClr val="FFC000"/>
              </a:solidFill>
            </a:endParaRPr>
          </a:p>
        </p:txBody>
      </p:sp>
      <p:pic>
        <p:nvPicPr>
          <p:cNvPr id="2050" name="Picture 2" descr="HBC 18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685801"/>
            <a:ext cx="3657600" cy="57249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47837" y="3138190"/>
            <a:ext cx="1419225" cy="461665"/>
          </a:xfrm>
          <a:prstGeom prst="rect">
            <a:avLst/>
          </a:prstGeom>
          <a:solidFill>
            <a:schemeClr val="bg1"/>
          </a:solidFill>
          <a:ln w="19050">
            <a:solidFill>
              <a:srgbClr val="00B050"/>
            </a:solidFill>
          </a:ln>
        </p:spPr>
        <p:txBody>
          <a:bodyPr wrap="square" rtlCol="0">
            <a:spAutoFit/>
          </a:bodyPr>
          <a:lstStyle/>
          <a:p>
            <a:pPr algn="ctr"/>
            <a:r>
              <a:rPr lang="en-US" sz="1200" dirty="0" smtClean="0"/>
              <a:t>salmon, lumber &amp; flour to Hawaii</a:t>
            </a:r>
            <a:endParaRPr lang="en-US" sz="1200" dirty="0"/>
          </a:p>
        </p:txBody>
      </p:sp>
      <p:sp>
        <p:nvSpPr>
          <p:cNvPr id="9" name="TextBox 8"/>
          <p:cNvSpPr txBox="1"/>
          <p:nvPr/>
        </p:nvSpPr>
        <p:spPr>
          <a:xfrm>
            <a:off x="1600200" y="3881735"/>
            <a:ext cx="1752600" cy="461665"/>
          </a:xfrm>
          <a:prstGeom prst="rect">
            <a:avLst/>
          </a:prstGeom>
          <a:solidFill>
            <a:schemeClr val="bg1"/>
          </a:solidFill>
          <a:ln w="19050">
            <a:solidFill>
              <a:srgbClr val="00B050"/>
            </a:solidFill>
          </a:ln>
        </p:spPr>
        <p:txBody>
          <a:bodyPr wrap="square" rtlCol="0">
            <a:spAutoFit/>
          </a:bodyPr>
          <a:lstStyle/>
          <a:p>
            <a:pPr algn="ctr"/>
            <a:r>
              <a:rPr lang="en-US" sz="1200" dirty="0" smtClean="0"/>
              <a:t>sugar, tobacco, molasses &amp; salt from Hawaii</a:t>
            </a:r>
            <a:endParaRPr lang="en-US" sz="1200" dirty="0"/>
          </a:p>
        </p:txBody>
      </p:sp>
      <p:sp>
        <p:nvSpPr>
          <p:cNvPr id="10" name="TextBox 9"/>
          <p:cNvSpPr txBox="1"/>
          <p:nvPr/>
        </p:nvSpPr>
        <p:spPr>
          <a:xfrm>
            <a:off x="1200150" y="4448949"/>
            <a:ext cx="1966912" cy="276999"/>
          </a:xfrm>
          <a:prstGeom prst="rect">
            <a:avLst/>
          </a:prstGeom>
          <a:solidFill>
            <a:schemeClr val="bg1"/>
          </a:solidFill>
          <a:ln w="19050">
            <a:solidFill>
              <a:srgbClr val="FF0000"/>
            </a:solidFill>
          </a:ln>
        </p:spPr>
        <p:txBody>
          <a:bodyPr wrap="square" rtlCol="0">
            <a:spAutoFit/>
          </a:bodyPr>
          <a:lstStyle/>
          <a:p>
            <a:pPr algn="ctr"/>
            <a:r>
              <a:rPr lang="en-US" sz="1200" dirty="0" smtClean="0"/>
              <a:t>Furs to London via Hawaii</a:t>
            </a:r>
            <a:endParaRPr lang="en-US" sz="1200" dirty="0"/>
          </a:p>
        </p:txBody>
      </p:sp>
      <p:sp>
        <p:nvSpPr>
          <p:cNvPr id="8" name="TextBox 7"/>
          <p:cNvSpPr txBox="1"/>
          <p:nvPr/>
        </p:nvSpPr>
        <p:spPr>
          <a:xfrm>
            <a:off x="2362200" y="5352871"/>
            <a:ext cx="723899" cy="1200329"/>
          </a:xfrm>
          <a:prstGeom prst="rect">
            <a:avLst/>
          </a:prstGeom>
          <a:solidFill>
            <a:schemeClr val="bg1"/>
          </a:solidFill>
          <a:ln w="19050">
            <a:solidFill>
              <a:srgbClr val="00B050"/>
            </a:solidFill>
          </a:ln>
        </p:spPr>
        <p:txBody>
          <a:bodyPr wrap="square" rtlCol="0">
            <a:spAutoFit/>
          </a:bodyPr>
          <a:lstStyle/>
          <a:p>
            <a:pPr algn="ctr"/>
            <a:r>
              <a:rPr lang="en-US" sz="1200" dirty="0" smtClean="0"/>
              <a:t>Trade goods from London via Hawaii</a:t>
            </a:r>
            <a:endParaRPr lang="en-US" sz="1200" dirty="0"/>
          </a:p>
        </p:txBody>
      </p:sp>
      <p:cxnSp>
        <p:nvCxnSpPr>
          <p:cNvPr id="6" name="Straight Arrow Connector 5"/>
          <p:cNvCxnSpPr/>
          <p:nvPr/>
        </p:nvCxnSpPr>
        <p:spPr>
          <a:xfrm>
            <a:off x="6477000" y="2981385"/>
            <a:ext cx="838200" cy="0"/>
          </a:xfrm>
          <a:prstGeom prst="straightConnector1">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477000" y="3438585"/>
            <a:ext cx="838200" cy="0"/>
          </a:xfrm>
          <a:prstGeom prst="straightConnector1">
            <a:avLst/>
          </a:prstGeom>
          <a:ln w="76200">
            <a:solidFill>
              <a:srgbClr val="00924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583680" y="2524185"/>
            <a:ext cx="73152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277100" y="2308741"/>
            <a:ext cx="1333500" cy="430887"/>
          </a:xfrm>
          <a:prstGeom prst="rect">
            <a:avLst/>
          </a:prstGeom>
          <a:noFill/>
        </p:spPr>
        <p:txBody>
          <a:bodyPr wrap="square" rtlCol="0">
            <a:spAutoFit/>
          </a:bodyPr>
          <a:lstStyle/>
          <a:p>
            <a:r>
              <a:rPr lang="en-US" sz="1100" dirty="0" smtClean="0">
                <a:latin typeface="Arial" panose="020B0604020202020204" pitchFamily="34" charset="0"/>
                <a:cs typeface="Arial" panose="020B0604020202020204" pitchFamily="34" charset="0"/>
              </a:rPr>
              <a:t>Approximate district boundaries</a:t>
            </a:r>
            <a:endParaRPr lang="en-US" sz="1100" dirty="0">
              <a:latin typeface="Arial" panose="020B0604020202020204" pitchFamily="34" charset="0"/>
              <a:cs typeface="Arial" panose="020B0604020202020204" pitchFamily="34" charset="0"/>
            </a:endParaRPr>
          </a:p>
        </p:txBody>
      </p:sp>
      <p:sp>
        <p:nvSpPr>
          <p:cNvPr id="16" name="TextBox 15"/>
          <p:cNvSpPr txBox="1"/>
          <p:nvPr/>
        </p:nvSpPr>
        <p:spPr>
          <a:xfrm>
            <a:off x="7277100" y="2854231"/>
            <a:ext cx="1333500" cy="261610"/>
          </a:xfrm>
          <a:prstGeom prst="rect">
            <a:avLst/>
          </a:prstGeom>
          <a:noFill/>
        </p:spPr>
        <p:txBody>
          <a:bodyPr wrap="square" rtlCol="0">
            <a:spAutoFit/>
          </a:bodyPr>
          <a:lstStyle/>
          <a:p>
            <a:r>
              <a:rPr lang="en-US" sz="1100" dirty="0" smtClean="0">
                <a:latin typeface="Arial" panose="020B0604020202020204" pitchFamily="34" charset="0"/>
                <a:cs typeface="Arial" panose="020B0604020202020204" pitchFamily="34" charset="0"/>
              </a:rPr>
              <a:t>Movement of </a:t>
            </a:r>
            <a:r>
              <a:rPr lang="en-US" sz="1100" dirty="0">
                <a:latin typeface="Arial" panose="020B0604020202020204" pitchFamily="34" charset="0"/>
                <a:cs typeface="Arial" panose="020B0604020202020204" pitchFamily="34" charset="0"/>
              </a:rPr>
              <a:t> </a:t>
            </a:r>
            <a:r>
              <a:rPr lang="en-US" sz="1100" dirty="0" smtClean="0">
                <a:latin typeface="Arial" panose="020B0604020202020204" pitchFamily="34" charset="0"/>
                <a:cs typeface="Arial" panose="020B0604020202020204" pitchFamily="34" charset="0"/>
              </a:rPr>
              <a:t>f</a:t>
            </a:r>
            <a:r>
              <a:rPr lang="en-US" sz="1100" dirty="0" smtClean="0">
                <a:latin typeface="Arial" panose="020B0604020202020204" pitchFamily="34" charset="0"/>
                <a:cs typeface="Arial" panose="020B0604020202020204" pitchFamily="34" charset="0"/>
              </a:rPr>
              <a:t>ur</a:t>
            </a:r>
            <a:endParaRPr lang="en-US" sz="1100" dirty="0">
              <a:latin typeface="Arial" panose="020B0604020202020204" pitchFamily="34" charset="0"/>
              <a:cs typeface="Arial" panose="020B0604020202020204" pitchFamily="34" charset="0"/>
            </a:endParaRPr>
          </a:p>
        </p:txBody>
      </p:sp>
      <p:sp>
        <p:nvSpPr>
          <p:cNvPr id="17" name="TextBox 16"/>
          <p:cNvSpPr txBox="1"/>
          <p:nvPr/>
        </p:nvSpPr>
        <p:spPr>
          <a:xfrm>
            <a:off x="7269956" y="3226713"/>
            <a:ext cx="1333500" cy="430887"/>
          </a:xfrm>
          <a:prstGeom prst="rect">
            <a:avLst/>
          </a:prstGeom>
          <a:noFill/>
        </p:spPr>
        <p:txBody>
          <a:bodyPr wrap="square" rtlCol="0">
            <a:spAutoFit/>
          </a:bodyPr>
          <a:lstStyle/>
          <a:p>
            <a:r>
              <a:rPr lang="en-US" sz="1100" dirty="0" smtClean="0">
                <a:latin typeface="Arial" panose="020B0604020202020204" pitchFamily="34" charset="0"/>
                <a:cs typeface="Arial" panose="020B0604020202020204" pitchFamily="34" charset="0"/>
              </a:rPr>
              <a:t>Movement of other goods</a:t>
            </a:r>
            <a:endParaRPr lang="en-US" sz="1100" dirty="0">
              <a:latin typeface="Arial" panose="020B0604020202020204" pitchFamily="34" charset="0"/>
              <a:cs typeface="Arial" panose="020B0604020202020204" pitchFamily="34" charset="0"/>
            </a:endParaRPr>
          </a:p>
        </p:txBody>
      </p:sp>
      <p:sp>
        <p:nvSpPr>
          <p:cNvPr id="18" name="Rectangle 17"/>
          <p:cNvSpPr/>
          <p:nvPr/>
        </p:nvSpPr>
        <p:spPr>
          <a:xfrm>
            <a:off x="228600" y="270808"/>
            <a:ext cx="2362200" cy="1938992"/>
          </a:xfrm>
          <a:prstGeom prst="rect">
            <a:avLst/>
          </a:prstGeom>
        </p:spPr>
        <p:txBody>
          <a:bodyPr wrap="square">
            <a:spAutoFit/>
          </a:bodyPr>
          <a:lstStyle/>
          <a:p>
            <a:r>
              <a:rPr lang="en-US" sz="2400" dirty="0">
                <a:solidFill>
                  <a:prstClr val="black"/>
                </a:solidFill>
                <a:latin typeface="Narkisim" panose="020E0502050101010101" pitchFamily="34" charset="-79"/>
                <a:ea typeface="HelloRockyRoad" panose="02000603000000000000" pitchFamily="2" charset="0"/>
                <a:cs typeface="Narkisim" panose="020E0502050101010101" pitchFamily="34" charset="-79"/>
              </a:rPr>
              <a:t>What information can you gather about </a:t>
            </a:r>
            <a:r>
              <a:rPr lang="en-US" sz="2400" dirty="0" smtClean="0">
                <a:solidFill>
                  <a:prstClr val="black"/>
                </a:solidFill>
                <a:latin typeface="Narkisim" panose="020E0502050101010101" pitchFamily="34" charset="-79"/>
                <a:ea typeface="HelloRockyRoad" panose="02000603000000000000" pitchFamily="2" charset="0"/>
                <a:cs typeface="Narkisim" panose="020E0502050101010101" pitchFamily="34" charset="-79"/>
              </a:rPr>
              <a:t>early trade in Washington from the map?</a:t>
            </a:r>
            <a:endParaRPr lang="en-US" sz="3200" dirty="0">
              <a:solidFill>
                <a:prstClr val="black"/>
              </a:solidFill>
              <a:latin typeface="HelloRockyRoad" panose="02000603000000000000" pitchFamily="2" charset="0"/>
              <a:ea typeface="HelloRockyRoad" panose="02000603000000000000" pitchFamily="2" charset="0"/>
            </a:endParaRPr>
          </a:p>
        </p:txBody>
      </p:sp>
    </p:spTree>
    <p:extLst>
      <p:ext uri="{BB962C8B-B14F-4D97-AF65-F5344CB8AC3E}">
        <p14:creationId xmlns:p14="http://schemas.microsoft.com/office/powerpoint/2010/main" val="14699838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ttp://www.austincc.edu/caddis/ImagesText%20copy/West,%201835-1850/Oregon_City_on_the_Willamette_River_Amon_Carter_Muse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035" y="609600"/>
            <a:ext cx="8329770" cy="5867399"/>
          </a:xfrm>
          <a:prstGeom prst="roundRect">
            <a:avLst>
              <a:gd name="adj" fmla="val 5254"/>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57486" y="1109752"/>
            <a:ext cx="5776913" cy="1862048"/>
          </a:xfrm>
          <a:prstGeom prst="rect">
            <a:avLst/>
          </a:prstGeom>
          <a:noFill/>
        </p:spPr>
        <p:txBody>
          <a:bodyPr wrap="square" rtlCol="0">
            <a:spAutoFit/>
          </a:bodyPr>
          <a:lstStyle/>
          <a:p>
            <a:r>
              <a:rPr lang="en-US" sz="2300" dirty="0" smtClean="0">
                <a:solidFill>
                  <a:prstClr val="black"/>
                </a:solidFill>
              </a:rPr>
              <a:t>In the early 1800s, small European settlements sprang </a:t>
            </a:r>
            <a:r>
              <a:rPr lang="en-US" sz="2300" dirty="0">
                <a:solidFill>
                  <a:prstClr val="black"/>
                </a:solidFill>
              </a:rPr>
              <a:t>up along the shore of Puget Sound in western Washington. Since there were no roads or railroads, it took many days to reach these </a:t>
            </a:r>
            <a:r>
              <a:rPr lang="en-US" sz="2300" dirty="0" smtClean="0">
                <a:solidFill>
                  <a:prstClr val="black"/>
                </a:solidFill>
              </a:rPr>
              <a:t>settlements.</a:t>
            </a:r>
            <a:endParaRPr lang="en-US" sz="2300" dirty="0">
              <a:solidFill>
                <a:prstClr val="black"/>
              </a:solidFill>
            </a:endParaRPr>
          </a:p>
        </p:txBody>
      </p:sp>
    </p:spTree>
    <p:extLst>
      <p:ext uri="{BB962C8B-B14F-4D97-AF65-F5344CB8AC3E}">
        <p14:creationId xmlns:p14="http://schemas.microsoft.com/office/powerpoint/2010/main" val="27318222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956" y="838200"/>
            <a:ext cx="8321844" cy="1695568"/>
          </a:xfrm>
          <a:prstGeom prst="rect">
            <a:avLst/>
          </a:prstGeom>
          <a:effectLst>
            <a:outerShdw blurRad="50800" dist="38100" dir="2700000" algn="tl" rotWithShape="0">
              <a:prstClr val="black">
                <a:alpha val="40000"/>
              </a:prstClr>
            </a:outerShdw>
          </a:effectLst>
        </p:spPr>
      </p:pic>
      <p:sp>
        <p:nvSpPr>
          <p:cNvPr id="11" name="TextBox 10"/>
          <p:cNvSpPr txBox="1"/>
          <p:nvPr/>
        </p:nvSpPr>
        <p:spPr>
          <a:xfrm>
            <a:off x="3852451" y="4678740"/>
            <a:ext cx="4648200" cy="1569660"/>
          </a:xfrm>
          <a:prstGeom prst="rect">
            <a:avLst/>
          </a:prstGeom>
          <a:noFill/>
        </p:spPr>
        <p:txBody>
          <a:bodyPr wrap="square" rtlCol="0">
            <a:spAutoFit/>
          </a:bodyPr>
          <a:lstStyle/>
          <a:p>
            <a:pPr algn="ctr"/>
            <a:r>
              <a:rPr lang="en-US" sz="4800" b="1" dirty="0" smtClean="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rPr>
              <a:t>The History of Washington</a:t>
            </a:r>
            <a:endParaRPr lang="en-US" sz="4800" b="1" dirty="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endParaRPr>
          </a:p>
        </p:txBody>
      </p:sp>
      <p:pic>
        <p:nvPicPr>
          <p:cNvPr id="5" name="Picture 4"/>
          <p:cNvPicPr>
            <a:picLocks noChangeAspect="1"/>
          </p:cNvPicPr>
          <p:nvPr/>
        </p:nvPicPr>
        <p:blipFill>
          <a:blip r:embed="rId3" cstate="print">
            <a:clrChange>
              <a:clrFrom>
                <a:srgbClr val="F5FF84"/>
              </a:clrFrom>
              <a:clrTo>
                <a:srgbClr val="F5FF84">
                  <a:alpha val="0"/>
                </a:srgbClr>
              </a:clrTo>
            </a:clrChange>
            <a:extLst>
              <a:ext uri="{BEBA8EAE-BF5A-486C-A8C5-ECC9F3942E4B}">
                <a14:imgProps xmlns:a14="http://schemas.microsoft.com/office/drawing/2010/main">
                  <a14:imgLayer r:embed="rId4">
                    <a14:imgEffect>
                      <a14:brightnessContrast bright="27000" contrast="37000"/>
                    </a14:imgEffect>
                  </a14:imgLayer>
                </a14:imgProps>
              </a:ext>
              <a:ext uri="{28A0092B-C50C-407E-A947-70E740481C1C}">
                <a14:useLocalDpi xmlns:a14="http://schemas.microsoft.com/office/drawing/2010/main" val="0"/>
              </a:ext>
            </a:extLst>
          </a:blip>
          <a:stretch>
            <a:fillRect/>
          </a:stretch>
        </p:blipFill>
        <p:spPr>
          <a:xfrm>
            <a:off x="338549" y="2438400"/>
            <a:ext cx="3700051" cy="44958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362200"/>
            <a:ext cx="4800600" cy="1698898"/>
          </a:xfrm>
          <a:prstGeom prst="rect">
            <a:avLst/>
          </a:prstGeom>
          <a:effectLst>
            <a:outerShdw blurRad="50800" dist="38100" dir="2700000" algn="tl" rotWithShape="0">
              <a:prstClr val="black">
                <a:alpha val="40000"/>
              </a:prstClr>
            </a:outerShdw>
          </a:effectLst>
        </p:spPr>
      </p:pic>
      <p:pic>
        <p:nvPicPr>
          <p:cNvPr id="2052" name="Picture 4" descr="http://pandasproducts.com/Gold%20Finch%201406006.jpeg"/>
          <p:cNvPicPr>
            <a:picLocks noChangeAspect="1" noChangeArrowheads="1"/>
          </p:cNvPicPr>
          <p:nvPr/>
        </p:nvPicPr>
        <p:blipFill>
          <a:blip r:embed="rId6">
            <a:clrChange>
              <a:clrFrom>
                <a:srgbClr val="FEFEFE"/>
              </a:clrFrom>
              <a:clrTo>
                <a:srgbClr val="FEFEFE">
                  <a:alpha val="0"/>
                </a:srgbClr>
              </a:clrTo>
            </a:clrChange>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7485379" y="3675379"/>
            <a:ext cx="1336041" cy="13360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4866" y="571500"/>
            <a:ext cx="581025" cy="533400"/>
          </a:xfrm>
          <a:prstGeom prst="rect">
            <a:avLst/>
          </a:prstGeom>
        </p:spPr>
      </p:pic>
      <p:pic>
        <p:nvPicPr>
          <p:cNvPr id="15" name="Picture 2" descr="http://www.env.gov.bc.ca/wld/frogwatch/publications/factsheets/frogs/images/pacific-chorus_t.gif"/>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38549" y="2438400"/>
            <a:ext cx="633412" cy="55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32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7200" y="443091"/>
            <a:ext cx="8115300" cy="6338709"/>
          </a:xfrm>
          <a:prstGeom prst="rect">
            <a:avLst/>
          </a:prstGeom>
          <a:noFill/>
        </p:spPr>
        <p:txBody>
          <a:bodyPr wrap="square" rtlCol="0">
            <a:spAutoFit/>
          </a:bodyPr>
          <a:lstStyle/>
          <a:p>
            <a:r>
              <a:rPr lang="en-US" sz="2200" dirty="0" smtClean="0">
                <a:solidFill>
                  <a:prstClr val="black"/>
                </a:solidFill>
              </a:rPr>
              <a:t>Settlements </a:t>
            </a:r>
            <a:r>
              <a:rPr lang="en-US" sz="2200" dirty="0">
                <a:solidFill>
                  <a:prstClr val="black"/>
                </a:solidFill>
              </a:rPr>
              <a:t>along western Puget Sound were </a:t>
            </a:r>
            <a:r>
              <a:rPr lang="en-US" sz="2200" dirty="0" smtClean="0">
                <a:solidFill>
                  <a:prstClr val="black"/>
                </a:solidFill>
              </a:rPr>
              <a:t>soon established …</a:t>
            </a:r>
          </a:p>
          <a:p>
            <a:endParaRPr lang="en-US" sz="2200" dirty="0" smtClean="0">
              <a:solidFill>
                <a:prstClr val="black"/>
              </a:solidFill>
            </a:endParaRPr>
          </a:p>
          <a:p>
            <a:endParaRPr lang="en-US" sz="2200" dirty="0">
              <a:solidFill>
                <a:prstClr val="black"/>
              </a:solidFill>
            </a:endParaRPr>
          </a:p>
          <a:p>
            <a:endParaRPr lang="en-US" sz="2200" dirty="0" smtClean="0">
              <a:solidFill>
                <a:prstClr val="black"/>
              </a:solidFill>
            </a:endParaRPr>
          </a:p>
          <a:p>
            <a:endParaRPr lang="en-US" sz="2200" dirty="0">
              <a:solidFill>
                <a:prstClr val="black"/>
              </a:solidFill>
            </a:endParaRPr>
          </a:p>
          <a:p>
            <a:endParaRPr lang="en-US" sz="2200" dirty="0">
              <a:solidFill>
                <a:prstClr val="black"/>
              </a:solidFill>
            </a:endParaRPr>
          </a:p>
          <a:p>
            <a:endParaRPr lang="en-US" sz="2200" dirty="0" smtClean="0">
              <a:solidFill>
                <a:prstClr val="black"/>
              </a:solidFill>
            </a:endParaRPr>
          </a:p>
          <a:p>
            <a:endParaRPr lang="en-US" sz="2200" dirty="0">
              <a:solidFill>
                <a:prstClr val="black"/>
              </a:solidFill>
            </a:endParaRPr>
          </a:p>
          <a:p>
            <a:endParaRPr lang="en-US" sz="2200" dirty="0" smtClean="0">
              <a:solidFill>
                <a:prstClr val="black"/>
              </a:solidFill>
            </a:endParaRPr>
          </a:p>
          <a:p>
            <a:endParaRPr lang="en-US" sz="2200" dirty="0">
              <a:solidFill>
                <a:prstClr val="black"/>
              </a:solidFill>
            </a:endParaRPr>
          </a:p>
          <a:p>
            <a:endParaRPr lang="en-US" sz="2200" dirty="0" smtClean="0">
              <a:solidFill>
                <a:prstClr val="black"/>
              </a:solidFill>
            </a:endParaRPr>
          </a:p>
          <a:p>
            <a:endParaRPr lang="en-US" sz="2200" dirty="0">
              <a:solidFill>
                <a:prstClr val="black"/>
              </a:solidFill>
            </a:endParaRPr>
          </a:p>
          <a:p>
            <a:endParaRPr lang="en-US" sz="2200" dirty="0" smtClean="0">
              <a:solidFill>
                <a:prstClr val="black"/>
              </a:solidFill>
            </a:endParaRPr>
          </a:p>
          <a:p>
            <a:endParaRPr lang="en-US" sz="2200" dirty="0">
              <a:solidFill>
                <a:prstClr val="black"/>
              </a:solidFill>
            </a:endParaRPr>
          </a:p>
          <a:p>
            <a:endParaRPr lang="en-US" sz="2200" dirty="0" smtClean="0">
              <a:solidFill>
                <a:prstClr val="black"/>
              </a:solidFill>
            </a:endParaRPr>
          </a:p>
          <a:p>
            <a:r>
              <a:rPr lang="en-US" sz="2200" dirty="0" smtClean="0">
                <a:solidFill>
                  <a:prstClr val="black"/>
                </a:solidFill>
              </a:rPr>
              <a:t>Many </a:t>
            </a:r>
            <a:r>
              <a:rPr lang="en-US" sz="2200" dirty="0">
                <a:solidFill>
                  <a:prstClr val="black"/>
                </a:solidFill>
              </a:rPr>
              <a:t>of the new settlers went to work in as </a:t>
            </a:r>
            <a:endParaRPr lang="en-US" sz="2200" dirty="0" smtClean="0">
              <a:solidFill>
                <a:prstClr val="black"/>
              </a:solidFill>
            </a:endParaRPr>
          </a:p>
          <a:p>
            <a:r>
              <a:rPr lang="en-US" sz="2200" dirty="0" smtClean="0">
                <a:solidFill>
                  <a:prstClr val="black"/>
                </a:solidFill>
              </a:rPr>
              <a:t>lumbermen</a:t>
            </a:r>
            <a:r>
              <a:rPr lang="en-US" sz="2200" dirty="0">
                <a:solidFill>
                  <a:prstClr val="black"/>
                </a:solidFill>
              </a:rPr>
              <a:t>, harvesting the seemingly unlimited </a:t>
            </a:r>
            <a:endParaRPr lang="en-US" sz="2200" dirty="0" smtClean="0">
              <a:solidFill>
                <a:prstClr val="black"/>
              </a:solidFill>
            </a:endParaRPr>
          </a:p>
          <a:p>
            <a:r>
              <a:rPr lang="en-US" sz="2200" dirty="0" smtClean="0">
                <a:solidFill>
                  <a:prstClr val="black"/>
                </a:solidFill>
              </a:rPr>
              <a:t>forests </a:t>
            </a:r>
            <a:r>
              <a:rPr lang="en-US" sz="2200" dirty="0">
                <a:solidFill>
                  <a:prstClr val="black"/>
                </a:solidFill>
              </a:rPr>
              <a:t>in the region.</a:t>
            </a:r>
          </a:p>
        </p:txBody>
      </p:sp>
      <p:pic>
        <p:nvPicPr>
          <p:cNvPr id="4100" name="Picture 4" descr="Logging Tug in Washing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5753100" cy="43838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43600" y="898773"/>
            <a:ext cx="3200400" cy="1754326"/>
          </a:xfrm>
          <a:prstGeom prst="rect">
            <a:avLst/>
          </a:prstGeom>
        </p:spPr>
        <p:txBody>
          <a:bodyPr wrap="square">
            <a:spAutoFit/>
          </a:bodyPr>
          <a:lstStyle/>
          <a:p>
            <a:pPr algn="ctr">
              <a:lnSpc>
                <a:spcPct val="150000"/>
              </a:lnSpc>
            </a:pPr>
            <a:r>
              <a:rPr lang="en-US" sz="2400" b="1" dirty="0" smtClean="0">
                <a:solidFill>
                  <a:srgbClr val="009242"/>
                </a:solidFill>
              </a:rPr>
              <a:t>Tumwater</a:t>
            </a:r>
            <a:r>
              <a:rPr lang="en-US" sz="2400" b="1" dirty="0" smtClean="0">
                <a:solidFill>
                  <a:prstClr val="black"/>
                </a:solidFill>
              </a:rPr>
              <a:t> </a:t>
            </a:r>
            <a:r>
              <a:rPr lang="en-US" sz="2200" b="1" dirty="0">
                <a:solidFill>
                  <a:prstClr val="black"/>
                </a:solidFill>
              </a:rPr>
              <a:t>in 1845</a:t>
            </a:r>
          </a:p>
          <a:p>
            <a:pPr algn="ctr">
              <a:lnSpc>
                <a:spcPct val="150000"/>
              </a:lnSpc>
            </a:pPr>
            <a:r>
              <a:rPr lang="en-US" sz="2400" b="1" dirty="0">
                <a:solidFill>
                  <a:srgbClr val="993366"/>
                </a:solidFill>
              </a:rPr>
              <a:t>Seattle </a:t>
            </a:r>
            <a:r>
              <a:rPr lang="en-US" sz="2200" b="1" dirty="0">
                <a:solidFill>
                  <a:prstClr val="black"/>
                </a:solidFill>
              </a:rPr>
              <a:t>in 1848</a:t>
            </a:r>
          </a:p>
          <a:p>
            <a:pPr algn="ctr">
              <a:lnSpc>
                <a:spcPct val="150000"/>
              </a:lnSpc>
            </a:pPr>
            <a:r>
              <a:rPr lang="en-US" sz="2400" b="1" dirty="0">
                <a:solidFill>
                  <a:srgbClr val="993300"/>
                </a:solidFill>
              </a:rPr>
              <a:t>Bellingham</a:t>
            </a:r>
            <a:r>
              <a:rPr lang="en-US" sz="2400" b="1" dirty="0">
                <a:solidFill>
                  <a:prstClr val="black"/>
                </a:solidFill>
              </a:rPr>
              <a:t> </a:t>
            </a:r>
            <a:r>
              <a:rPr lang="en-US" sz="2200" b="1" dirty="0">
                <a:solidFill>
                  <a:prstClr val="black"/>
                </a:solidFill>
              </a:rPr>
              <a:t>in 1852</a:t>
            </a:r>
          </a:p>
        </p:txBody>
      </p:sp>
      <p:pic>
        <p:nvPicPr>
          <p:cNvPr id="4102" name="Picture 6" descr="https://c1.staticflickr.com/3/2233/2109024728_d973c40c4e_z.jpg?zz=1"/>
          <p:cNvPicPr>
            <a:picLocks noChangeAspect="1" noChangeArrowheads="1"/>
          </p:cNvPicPr>
          <p:nvPr/>
        </p:nvPicPr>
        <p:blipFill>
          <a:blip r:embed="rId3">
            <a:graysc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273398" y="2754776"/>
            <a:ext cx="2464599" cy="370522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3628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218" name="Picture 2" descr="http://www.macmillanmh.com/ss/ca/images/img_g5u6_quiz_us_185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76745" y="1447800"/>
            <a:ext cx="8590510" cy="4648200"/>
          </a:xfrm>
          <a:prstGeom prst="rect">
            <a:avLst/>
          </a:prstGeom>
          <a:noFill/>
          <a:ln>
            <a:solidFill>
              <a:srgbClr val="003300"/>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838200" y="457200"/>
            <a:ext cx="7543800" cy="830997"/>
          </a:xfrm>
          <a:prstGeom prst="rect">
            <a:avLst/>
          </a:prstGeom>
        </p:spPr>
        <p:txBody>
          <a:bodyPr wrap="square">
            <a:spAutoFit/>
          </a:bodyPr>
          <a:lstStyle/>
          <a:p>
            <a:r>
              <a:rPr lang="en-US" sz="2400" dirty="0" smtClean="0">
                <a:solidFill>
                  <a:prstClr val="black"/>
                </a:solidFill>
                <a:latin typeface="Narkisim" panose="020E0502050101010101" pitchFamily="34" charset="-79"/>
                <a:ea typeface="HelloRockyRoad" panose="02000603000000000000" pitchFamily="2" charset="0"/>
                <a:cs typeface="Narkisim" panose="020E0502050101010101" pitchFamily="34" charset="-79"/>
              </a:rPr>
              <a:t>What important  </a:t>
            </a:r>
            <a:r>
              <a:rPr lang="en-US" sz="2400" dirty="0">
                <a:solidFill>
                  <a:prstClr val="black"/>
                </a:solidFill>
                <a:latin typeface="Narkisim" panose="020E0502050101010101" pitchFamily="34" charset="-79"/>
                <a:ea typeface="HelloRockyRoad" panose="02000603000000000000" pitchFamily="2" charset="0"/>
                <a:cs typeface="Narkisim" panose="020E0502050101010101" pitchFamily="34" charset="-79"/>
              </a:rPr>
              <a:t>information can you gather </a:t>
            </a:r>
            <a:r>
              <a:rPr lang="en-US" sz="2400" dirty="0" smtClean="0">
                <a:solidFill>
                  <a:prstClr val="black"/>
                </a:solidFill>
                <a:latin typeface="Narkisim" panose="020E0502050101010101" pitchFamily="34" charset="-79"/>
                <a:ea typeface="HelloRockyRoad" panose="02000603000000000000" pitchFamily="2" charset="0"/>
                <a:cs typeface="Narkisim" panose="020E0502050101010101" pitchFamily="34" charset="-79"/>
              </a:rPr>
              <a:t>from this map of the United States in 1850?</a:t>
            </a:r>
            <a:endParaRPr lang="en-US" sz="3200" dirty="0">
              <a:solidFill>
                <a:prstClr val="black"/>
              </a:solidFill>
              <a:latin typeface="HelloRockyRoad" panose="02000603000000000000" pitchFamily="2" charset="0"/>
              <a:ea typeface="HelloRockyRoad" panose="02000603000000000000" pitchFamily="2" charset="0"/>
            </a:endParaRPr>
          </a:p>
        </p:txBody>
      </p:sp>
    </p:spTree>
    <p:extLst>
      <p:ext uri="{BB962C8B-B14F-4D97-AF65-F5344CB8AC3E}">
        <p14:creationId xmlns:p14="http://schemas.microsoft.com/office/powerpoint/2010/main" val="23647001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167437" y="4419600"/>
            <a:ext cx="2795588" cy="1846659"/>
          </a:xfrm>
          <a:prstGeom prst="rect">
            <a:avLst/>
          </a:prstGeom>
          <a:noFill/>
        </p:spPr>
        <p:txBody>
          <a:bodyPr wrap="square" rtlCol="0">
            <a:spAutoFit/>
          </a:bodyPr>
          <a:lstStyle/>
          <a:p>
            <a:pPr algn="ctr"/>
            <a:r>
              <a:rPr lang="en-US" sz="2200" dirty="0" smtClean="0">
                <a:solidFill>
                  <a:prstClr val="black"/>
                </a:solidFill>
              </a:rPr>
              <a:t>Instead</a:t>
            </a:r>
            <a:r>
              <a:rPr lang="en-US" sz="2200" dirty="0">
                <a:solidFill>
                  <a:prstClr val="black"/>
                </a:solidFill>
              </a:rPr>
              <a:t>, the U.S. Congress named the territory after </a:t>
            </a:r>
            <a:endParaRPr lang="en-US" sz="2200" dirty="0" smtClean="0">
              <a:solidFill>
                <a:prstClr val="black"/>
              </a:solidFill>
            </a:endParaRPr>
          </a:p>
          <a:p>
            <a:pPr algn="ctr"/>
            <a:r>
              <a:rPr lang="en-US" sz="2400" b="1" dirty="0" smtClean="0">
                <a:solidFill>
                  <a:srgbClr val="002060"/>
                </a:solidFill>
              </a:rPr>
              <a:t>George </a:t>
            </a:r>
            <a:r>
              <a:rPr lang="en-US" sz="2400" b="1" dirty="0">
                <a:solidFill>
                  <a:srgbClr val="002060"/>
                </a:solidFill>
              </a:rPr>
              <a:t>Washington </a:t>
            </a:r>
            <a:endParaRPr lang="en-US" sz="2400" b="1" dirty="0" smtClean="0">
              <a:solidFill>
                <a:srgbClr val="002060"/>
              </a:solidFill>
            </a:endParaRPr>
          </a:p>
          <a:p>
            <a:pPr algn="ctr"/>
            <a:r>
              <a:rPr lang="en-US" sz="2200" dirty="0" smtClean="0">
                <a:solidFill>
                  <a:prstClr val="black"/>
                </a:solidFill>
              </a:rPr>
              <a:t>in </a:t>
            </a:r>
            <a:r>
              <a:rPr lang="en-US" sz="2200" dirty="0">
                <a:solidFill>
                  <a:prstClr val="black"/>
                </a:solidFill>
              </a:rPr>
              <a:t>1853.</a:t>
            </a:r>
          </a:p>
        </p:txBody>
      </p:sp>
      <p:pic>
        <p:nvPicPr>
          <p:cNvPr id="7170" name="Picture 2" descr="http://www.1st-art-gallery.com/thumbnail/217603/1/A-Portrait-Of-George-Washingt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852022" y="482471"/>
            <a:ext cx="3315415" cy="5783788"/>
          </a:xfrm>
          <a:prstGeom prst="roundRect">
            <a:avLst>
              <a:gd name="adj" fmla="val 8203"/>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4800" y="756642"/>
            <a:ext cx="2590800" cy="2154436"/>
          </a:xfrm>
          <a:prstGeom prst="rect">
            <a:avLst/>
          </a:prstGeom>
          <a:noFill/>
        </p:spPr>
        <p:txBody>
          <a:bodyPr wrap="square" rtlCol="0">
            <a:spAutoFit/>
          </a:bodyPr>
          <a:lstStyle/>
          <a:p>
            <a:pPr algn="ctr"/>
            <a:r>
              <a:rPr lang="en-US" sz="2200" dirty="0" smtClean="0">
                <a:solidFill>
                  <a:prstClr val="black"/>
                </a:solidFill>
              </a:rPr>
              <a:t>Early settlers </a:t>
            </a:r>
            <a:r>
              <a:rPr lang="en-US" sz="2200" dirty="0">
                <a:solidFill>
                  <a:prstClr val="black"/>
                </a:solidFill>
              </a:rPr>
              <a:t>requested that a separate territory named </a:t>
            </a:r>
            <a:r>
              <a:rPr lang="en-US" sz="2400" b="1" dirty="0">
                <a:solidFill>
                  <a:srgbClr val="EE6000"/>
                </a:solidFill>
              </a:rPr>
              <a:t>Columbia</a:t>
            </a:r>
            <a:r>
              <a:rPr lang="en-US" sz="2400" dirty="0">
                <a:solidFill>
                  <a:srgbClr val="EE6000"/>
                </a:solidFill>
              </a:rPr>
              <a:t> </a:t>
            </a:r>
            <a:endParaRPr lang="en-US" sz="2400" dirty="0" smtClean="0">
              <a:solidFill>
                <a:srgbClr val="EE6000"/>
              </a:solidFill>
            </a:endParaRPr>
          </a:p>
          <a:p>
            <a:pPr algn="ctr"/>
            <a:r>
              <a:rPr lang="en-US" sz="2200" dirty="0" smtClean="0">
                <a:solidFill>
                  <a:prstClr val="black"/>
                </a:solidFill>
              </a:rPr>
              <a:t>be </a:t>
            </a:r>
            <a:r>
              <a:rPr lang="en-US" sz="2200" dirty="0">
                <a:solidFill>
                  <a:prstClr val="black"/>
                </a:solidFill>
              </a:rPr>
              <a:t>divided from Oregon. </a:t>
            </a:r>
            <a:endParaRPr lang="en-US" sz="2200" dirty="0" smtClean="0">
              <a:solidFill>
                <a:prstClr val="black"/>
              </a:solidFill>
            </a:endParaRPr>
          </a:p>
        </p:txBody>
      </p:sp>
    </p:spTree>
    <p:extLst>
      <p:ext uri="{BB962C8B-B14F-4D97-AF65-F5344CB8AC3E}">
        <p14:creationId xmlns:p14="http://schemas.microsoft.com/office/powerpoint/2010/main" val="12784684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1000" y="381000"/>
            <a:ext cx="8458200" cy="1138773"/>
          </a:xfrm>
          <a:prstGeom prst="rect">
            <a:avLst/>
          </a:prstGeom>
          <a:noFill/>
        </p:spPr>
        <p:txBody>
          <a:bodyPr wrap="square" rtlCol="0">
            <a:spAutoFit/>
          </a:bodyPr>
          <a:lstStyle/>
          <a:p>
            <a:r>
              <a:rPr lang="en-US" sz="2200" dirty="0"/>
              <a:t>The Washington Territory was connected to the rest of the United States in 1883 with the completion of the </a:t>
            </a:r>
            <a:r>
              <a:rPr lang="en-US" sz="2400" b="1" dirty="0">
                <a:solidFill>
                  <a:srgbClr val="C00000"/>
                </a:solidFill>
              </a:rPr>
              <a:t>Northern Pacific Railway</a:t>
            </a:r>
            <a:r>
              <a:rPr lang="en-US" sz="2400" dirty="0"/>
              <a:t>. </a:t>
            </a:r>
            <a:r>
              <a:rPr lang="en-US" sz="2200" dirty="0"/>
              <a:t>Now settlers could travel by train rather than by overland wagon. </a:t>
            </a:r>
            <a:endParaRPr lang="en-US" sz="2200" dirty="0" smtClean="0"/>
          </a:p>
        </p:txBody>
      </p:sp>
      <p:pic>
        <p:nvPicPr>
          <p:cNvPr id="13314" name="Picture 2" descr="http://www.american-rails.com/images/northern-pacific-railway-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462" y="1672173"/>
            <a:ext cx="7961100" cy="4495800"/>
          </a:xfrm>
          <a:prstGeom prst="rect">
            <a:avLst/>
          </a:prstGeom>
          <a:noFill/>
          <a:ln w="28575">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316" name="Picture 4" descr="http://www.washington.edu/uwired/outreach/cspn/Website/Images/NW%20History%20Course/Lesson%2014/Northern%20Pacific%20R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815012" y="4196946"/>
            <a:ext cx="3000375" cy="2299104"/>
          </a:xfrm>
          <a:prstGeom prst="rect">
            <a:avLst/>
          </a:prstGeom>
          <a:noFill/>
          <a:ln w="76200">
            <a:solidFill>
              <a:schemeClr val="bg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5698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57415" y="5410200"/>
            <a:ext cx="8382000" cy="1138773"/>
          </a:xfrm>
          <a:prstGeom prst="rect">
            <a:avLst/>
          </a:prstGeom>
        </p:spPr>
        <p:txBody>
          <a:bodyPr wrap="square">
            <a:spAutoFit/>
          </a:bodyPr>
          <a:lstStyle/>
          <a:p>
            <a:r>
              <a:rPr lang="en-US" sz="2200" dirty="0"/>
              <a:t>At the same time, improvement in </a:t>
            </a:r>
            <a:r>
              <a:rPr lang="en-US" sz="2400" b="1" dirty="0">
                <a:solidFill>
                  <a:srgbClr val="006699"/>
                </a:solidFill>
              </a:rPr>
              <a:t>steamships</a:t>
            </a:r>
            <a:r>
              <a:rPr lang="en-US" sz="2400" dirty="0">
                <a:solidFill>
                  <a:srgbClr val="006699"/>
                </a:solidFill>
              </a:rPr>
              <a:t> </a:t>
            </a:r>
            <a:r>
              <a:rPr lang="en-US" sz="2200" dirty="0"/>
              <a:t>made transportation along the Washington coast and the lower Columbia River safer and faster. </a:t>
            </a:r>
          </a:p>
        </p:txBody>
      </p:sp>
      <p:pic>
        <p:nvPicPr>
          <p:cNvPr id="14338" name="Picture 2" descr="https://upload.wikimedia.org/wikipedia/commons/4/4f/TJ_Potter_(steamboat)_19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51" t="6345"/>
          <a:stretch/>
        </p:blipFill>
        <p:spPr bwMode="auto">
          <a:xfrm>
            <a:off x="700768" y="471486"/>
            <a:ext cx="7695293" cy="4699089"/>
          </a:xfrm>
          <a:prstGeom prst="rect">
            <a:avLst/>
          </a:prstGeom>
          <a:noFill/>
          <a:ln w="76200">
            <a:solidFill>
              <a:schemeClr val="bg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3748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2828835"/>
            <a:ext cx="7924800" cy="1200329"/>
          </a:xfrm>
          <a:prstGeom prst="rect">
            <a:avLst/>
          </a:prstGeom>
          <a:noFill/>
        </p:spPr>
        <p:txBody>
          <a:bodyPr wrap="square" rtlCol="0">
            <a:spAutoFit/>
          </a:bodyPr>
          <a:lstStyle/>
          <a:p>
            <a:pPr algn="ctr"/>
            <a:r>
              <a:rPr lang="en-US" sz="2400" dirty="0"/>
              <a:t>By 1870, the territory had enough people to apply for </a:t>
            </a:r>
            <a:r>
              <a:rPr lang="en-US" sz="2400" b="1" dirty="0">
                <a:solidFill>
                  <a:srgbClr val="FF0000"/>
                </a:solidFill>
              </a:rPr>
              <a:t>statehood</a:t>
            </a:r>
            <a:r>
              <a:rPr lang="en-US" sz="2400" dirty="0"/>
              <a:t>. </a:t>
            </a:r>
            <a:r>
              <a:rPr lang="en-US" sz="2400" dirty="0" smtClean="0"/>
              <a:t>However, the U.S. Congress was slow to respond, and Washington waited nearly 20 years to become a state!</a:t>
            </a:r>
            <a:endParaRPr lang="en-US" sz="2400" dirty="0">
              <a:solidFill>
                <a:prstClr val="black"/>
              </a:solidFill>
            </a:endParaRPr>
          </a:p>
        </p:txBody>
      </p:sp>
    </p:spTree>
    <p:extLst>
      <p:ext uri="{BB962C8B-B14F-4D97-AF65-F5344CB8AC3E}">
        <p14:creationId xmlns:p14="http://schemas.microsoft.com/office/powerpoint/2010/main" val="22378440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42016" y="432137"/>
            <a:ext cx="4283302" cy="1015663"/>
          </a:xfrm>
          <a:prstGeom prst="rect">
            <a:avLst/>
          </a:prstGeom>
          <a:noFill/>
        </p:spPr>
        <p:txBody>
          <a:bodyPr wrap="square" rtlCol="0">
            <a:spAutoFit/>
          </a:bodyPr>
          <a:lstStyle/>
          <a:p>
            <a:r>
              <a:rPr lang="en-US" sz="6000" b="1" dirty="0" smtClean="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rPr>
              <a:t>Statehood</a:t>
            </a:r>
            <a:endParaRPr lang="en-US" sz="6000" b="1" dirty="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endParaRPr>
          </a:p>
        </p:txBody>
      </p:sp>
      <p:sp>
        <p:nvSpPr>
          <p:cNvPr id="5" name="TextBox 4"/>
          <p:cNvSpPr txBox="1"/>
          <p:nvPr/>
        </p:nvSpPr>
        <p:spPr>
          <a:xfrm>
            <a:off x="2677920" y="1276052"/>
            <a:ext cx="6313680" cy="1908215"/>
          </a:xfrm>
          <a:prstGeom prst="rect">
            <a:avLst/>
          </a:prstGeom>
          <a:noFill/>
        </p:spPr>
        <p:txBody>
          <a:bodyPr wrap="square" rtlCol="0">
            <a:spAutoFit/>
          </a:bodyPr>
          <a:lstStyle/>
          <a:p>
            <a:r>
              <a:rPr lang="en-US" sz="2200" dirty="0"/>
              <a:t>In early 1889, Congress passed a bill that granted statehood to four western states. Washington's bill was the last approved, and President Benjamin Harrison signed it on </a:t>
            </a:r>
            <a:r>
              <a:rPr lang="en-US" sz="2400" b="1" dirty="0">
                <a:solidFill>
                  <a:srgbClr val="0000CC"/>
                </a:solidFill>
              </a:rPr>
              <a:t>November 11, 1889</a:t>
            </a:r>
            <a:r>
              <a:rPr lang="en-US" sz="2400" dirty="0"/>
              <a:t>. </a:t>
            </a:r>
            <a:endParaRPr lang="en-US" sz="2400" dirty="0" smtClean="0"/>
          </a:p>
          <a:p>
            <a:endParaRPr lang="en-US" sz="2400" dirty="0"/>
          </a:p>
        </p:txBody>
      </p:sp>
      <p:pic>
        <p:nvPicPr>
          <p:cNvPr id="15362" name="Picture 2" descr="http://www.history.com/s3static/video-thumbnails/AETN-History_VMS/21/137/History_Benjamin_Harrisons_Presidency_rev_SF_HD_still_624x352.jpg"/>
          <p:cNvPicPr>
            <a:picLocks noChangeAspect="1" noChangeArrowheads="1"/>
          </p:cNvPicPr>
          <p:nvPr/>
        </p:nvPicPr>
        <p:blipFill rotWithShape="1">
          <a:blip r:embed="rId2">
            <a:extLst>
              <a:ext uri="{28A0092B-C50C-407E-A947-70E740481C1C}">
                <a14:useLocalDpi xmlns:a14="http://schemas.microsoft.com/office/drawing/2010/main" val="0"/>
              </a:ext>
            </a:extLst>
          </a:blip>
          <a:srcRect l="37990" r="18501"/>
          <a:stretch/>
        </p:blipFill>
        <p:spPr bwMode="auto">
          <a:xfrm flipH="1">
            <a:off x="762000" y="2986087"/>
            <a:ext cx="264318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classroomclipart.com/images/gallery/Clipart/States/Washington/TN_42_statehood_washington_1889_outline.jpg"/>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986186">
            <a:off x="393452" y="556773"/>
            <a:ext cx="2173975" cy="21739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70948" y="5589448"/>
            <a:ext cx="2225289" cy="707886"/>
          </a:xfrm>
          <a:prstGeom prst="rect">
            <a:avLst/>
          </a:prstGeom>
        </p:spPr>
        <p:txBody>
          <a:bodyPr wrap="none">
            <a:spAutoFit/>
          </a:bodyPr>
          <a:lstStyle/>
          <a:p>
            <a:pPr algn="ctr"/>
            <a:r>
              <a:rPr lang="en-US" sz="2000" b="1" dirty="0">
                <a:solidFill>
                  <a:schemeClr val="bg1"/>
                </a:solidFill>
              </a:rPr>
              <a:t>President </a:t>
            </a:r>
            <a:endParaRPr lang="en-US" sz="2000" b="1" dirty="0" smtClean="0">
              <a:solidFill>
                <a:schemeClr val="bg1"/>
              </a:solidFill>
            </a:endParaRPr>
          </a:p>
          <a:p>
            <a:pPr algn="ctr"/>
            <a:r>
              <a:rPr lang="en-US" sz="2000" b="1" dirty="0" smtClean="0">
                <a:solidFill>
                  <a:schemeClr val="bg1"/>
                </a:solidFill>
              </a:rPr>
              <a:t>Benjamin </a:t>
            </a:r>
            <a:r>
              <a:rPr lang="en-US" sz="2000" b="1" dirty="0">
                <a:solidFill>
                  <a:schemeClr val="bg1"/>
                </a:solidFill>
              </a:rPr>
              <a:t>Harrison </a:t>
            </a:r>
          </a:p>
        </p:txBody>
      </p:sp>
      <p:sp>
        <p:nvSpPr>
          <p:cNvPr id="7" name="Rectangle 1">
            <a:hlinkClick r:id="rId5"/>
          </p:cNvPr>
          <p:cNvSpPr>
            <a:spLocks noChangeArrowheads="1"/>
          </p:cNvSpPr>
          <p:nvPr/>
        </p:nvSpPr>
        <p:spPr bwMode="auto">
          <a:xfrm>
            <a:off x="457200" y="3276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350644127"/>
              </p:ext>
            </p:extLst>
          </p:nvPr>
        </p:nvGraphicFramePr>
        <p:xfrm>
          <a:off x="3810000" y="3654113"/>
          <a:ext cx="4800601" cy="2439354"/>
        </p:xfrm>
        <a:graphic>
          <a:graphicData uri="http://schemas.openxmlformats.org/drawingml/2006/table">
            <a:tbl>
              <a:tblPr>
                <a:tableStyleId>{5C22544A-7EE6-4342-B048-85BDC9FD1C3A}</a:tableStyleId>
              </a:tblPr>
              <a:tblGrid>
                <a:gridCol w="838200"/>
                <a:gridCol w="1585633"/>
                <a:gridCol w="2376768"/>
              </a:tblGrid>
              <a:tr h="467916">
                <a:tc>
                  <a:txBody>
                    <a:bodyPr/>
                    <a:lstStyle/>
                    <a:p>
                      <a:pPr algn="ctr"/>
                      <a:r>
                        <a:rPr lang="en-US" sz="2000" b="1" dirty="0">
                          <a:latin typeface="Arial Narrow" panose="020B0606020202030204" pitchFamily="34" charset="0"/>
                        </a:rPr>
                        <a:t>Order</a:t>
                      </a:r>
                      <a:endParaRPr lang="en-US" b="1" dirty="0">
                        <a:latin typeface="Arial Narrow" panose="020B0606020202030204" pitchFamily="34" charset="0"/>
                      </a:endParaRPr>
                    </a:p>
                  </a:txBody>
                  <a:tcPr marL="9525" marR="9525" marT="9525" marB="9525" anchor="ctr"/>
                </a:tc>
                <a:tc>
                  <a:txBody>
                    <a:bodyPr/>
                    <a:lstStyle/>
                    <a:p>
                      <a:pPr algn="ctr"/>
                      <a:r>
                        <a:rPr lang="en-US" sz="2000" b="1" dirty="0">
                          <a:latin typeface="Arial Narrow" panose="020B0606020202030204" pitchFamily="34" charset="0"/>
                        </a:rPr>
                        <a:t>State</a:t>
                      </a:r>
                      <a:endParaRPr lang="en-US" b="1" dirty="0">
                        <a:latin typeface="Arial Narrow" panose="020B0606020202030204" pitchFamily="34" charset="0"/>
                      </a:endParaRPr>
                    </a:p>
                  </a:txBody>
                  <a:tcPr marL="9525" marR="9525" marT="9525" marB="9525" anchor="ctr"/>
                </a:tc>
                <a:tc>
                  <a:txBody>
                    <a:bodyPr/>
                    <a:lstStyle/>
                    <a:p>
                      <a:pPr algn="ctr"/>
                      <a:r>
                        <a:rPr lang="en-US" b="1" dirty="0">
                          <a:latin typeface="Arial Narrow" panose="020B0606020202030204" pitchFamily="34" charset="0"/>
                        </a:rPr>
                        <a:t>Date of Entry into the Union</a:t>
                      </a:r>
                    </a:p>
                  </a:txBody>
                  <a:tcPr marL="9525" marR="9525" marT="9525" marB="9525" anchor="ctr"/>
                </a:tc>
              </a:tr>
              <a:tr h="467916">
                <a:tc>
                  <a:txBody>
                    <a:bodyPr/>
                    <a:lstStyle/>
                    <a:p>
                      <a:pPr algn="ctr" fontAlgn="ctr"/>
                      <a:r>
                        <a:rPr lang="en-US" sz="2000" u="none" strike="noStrike" dirty="0">
                          <a:effectLst/>
                          <a:latin typeface="Arial Narrow" panose="020B0606020202030204" pitchFamily="34" charset="0"/>
                        </a:rPr>
                        <a:t>39</a:t>
                      </a:r>
                      <a:endParaRPr lang="en-US" sz="20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2000" u="none" strike="noStrike" dirty="0">
                          <a:effectLst/>
                          <a:latin typeface="Arial Narrow" panose="020B0606020202030204" pitchFamily="34" charset="0"/>
                        </a:rPr>
                        <a:t>North Dakota</a:t>
                      </a:r>
                      <a:endParaRPr lang="en-US" sz="20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2000" u="none" strike="noStrike" dirty="0">
                          <a:effectLst/>
                          <a:latin typeface="Arial Narrow" panose="020B0606020202030204" pitchFamily="34" charset="0"/>
                        </a:rPr>
                        <a:t>November 2, 1889</a:t>
                      </a:r>
                      <a:endParaRPr lang="en-US" sz="2000" b="0" i="0" u="none" strike="noStrike" dirty="0">
                        <a:solidFill>
                          <a:srgbClr val="000000"/>
                        </a:solidFill>
                        <a:effectLst/>
                        <a:latin typeface="Arial Narrow" panose="020B0606020202030204" pitchFamily="34" charset="0"/>
                      </a:endParaRPr>
                    </a:p>
                  </a:txBody>
                  <a:tcPr marL="9525" marR="9525" marT="9525" marB="0" anchor="ctr"/>
                </a:tc>
              </a:tr>
              <a:tr h="467916">
                <a:tc>
                  <a:txBody>
                    <a:bodyPr/>
                    <a:lstStyle/>
                    <a:p>
                      <a:pPr algn="ctr" fontAlgn="ctr"/>
                      <a:r>
                        <a:rPr lang="en-US" sz="2000" u="none" strike="noStrike">
                          <a:effectLst/>
                          <a:latin typeface="Arial Narrow" panose="020B0606020202030204" pitchFamily="34" charset="0"/>
                        </a:rPr>
                        <a:t>40</a:t>
                      </a:r>
                      <a:endParaRPr lang="en-US" sz="2000" b="0"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2000" u="none" strike="noStrike">
                          <a:effectLst/>
                          <a:latin typeface="Arial Narrow" panose="020B0606020202030204" pitchFamily="34" charset="0"/>
                        </a:rPr>
                        <a:t>South Dakota</a:t>
                      </a:r>
                      <a:endParaRPr lang="en-US" sz="2000" b="0"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2000" u="none" strike="noStrike">
                          <a:effectLst/>
                          <a:latin typeface="Arial Narrow" panose="020B0606020202030204" pitchFamily="34" charset="0"/>
                        </a:rPr>
                        <a:t>November 2, 1889</a:t>
                      </a:r>
                      <a:endParaRPr lang="en-US" sz="2000" b="0" i="0" u="none" strike="noStrike">
                        <a:solidFill>
                          <a:srgbClr val="000000"/>
                        </a:solidFill>
                        <a:effectLst/>
                        <a:latin typeface="Arial Narrow" panose="020B0606020202030204" pitchFamily="34" charset="0"/>
                      </a:endParaRPr>
                    </a:p>
                  </a:txBody>
                  <a:tcPr marL="9525" marR="9525" marT="9525" marB="0" anchor="ctr"/>
                </a:tc>
              </a:tr>
              <a:tr h="467916">
                <a:tc>
                  <a:txBody>
                    <a:bodyPr/>
                    <a:lstStyle/>
                    <a:p>
                      <a:pPr algn="ctr" fontAlgn="ctr"/>
                      <a:r>
                        <a:rPr lang="en-US" sz="2000" u="none" strike="noStrike">
                          <a:effectLst/>
                          <a:latin typeface="Arial Narrow" panose="020B0606020202030204" pitchFamily="34" charset="0"/>
                        </a:rPr>
                        <a:t>41</a:t>
                      </a:r>
                      <a:endParaRPr lang="en-US" sz="2000" b="0"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2000" u="none" strike="noStrike">
                          <a:effectLst/>
                          <a:latin typeface="Arial Narrow" panose="020B0606020202030204" pitchFamily="34" charset="0"/>
                        </a:rPr>
                        <a:t>Montana</a:t>
                      </a:r>
                      <a:endParaRPr lang="en-US" sz="2000" b="0"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2000" u="none" strike="noStrike" dirty="0">
                          <a:effectLst/>
                          <a:latin typeface="Arial Narrow" panose="020B0606020202030204" pitchFamily="34" charset="0"/>
                        </a:rPr>
                        <a:t>November 8, 1889</a:t>
                      </a:r>
                      <a:endParaRPr lang="en-US" sz="2000" b="0" i="0" u="none" strike="noStrike" dirty="0">
                        <a:solidFill>
                          <a:srgbClr val="000000"/>
                        </a:solidFill>
                        <a:effectLst/>
                        <a:latin typeface="Arial Narrow" panose="020B0606020202030204" pitchFamily="34" charset="0"/>
                      </a:endParaRPr>
                    </a:p>
                  </a:txBody>
                  <a:tcPr marL="9525" marR="9525" marT="9525" marB="0" anchor="ctr"/>
                </a:tc>
              </a:tr>
              <a:tr h="467916">
                <a:tc>
                  <a:txBody>
                    <a:bodyPr/>
                    <a:lstStyle/>
                    <a:p>
                      <a:pPr algn="ctr" fontAlgn="ctr"/>
                      <a:r>
                        <a:rPr lang="en-US" sz="2000" u="none" strike="noStrike">
                          <a:effectLst/>
                          <a:latin typeface="Arial Narrow" panose="020B0606020202030204" pitchFamily="34" charset="0"/>
                        </a:rPr>
                        <a:t>42</a:t>
                      </a:r>
                      <a:endParaRPr lang="en-US" sz="2000" b="0"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2000" u="none" strike="noStrike" dirty="0">
                          <a:effectLst/>
                          <a:latin typeface="Arial Narrow" panose="020B0606020202030204" pitchFamily="34" charset="0"/>
                        </a:rPr>
                        <a:t>Washington</a:t>
                      </a:r>
                      <a:endParaRPr lang="en-US" sz="20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n-US" sz="2000" u="none" strike="noStrike" dirty="0">
                          <a:effectLst/>
                          <a:latin typeface="Arial Narrow" panose="020B0606020202030204" pitchFamily="34" charset="0"/>
                        </a:rPr>
                        <a:t>November 11, 1889</a:t>
                      </a:r>
                      <a:endParaRPr lang="en-US" sz="2000" b="0" i="0" u="none" strike="noStrike" dirty="0">
                        <a:solidFill>
                          <a:srgbClr val="000000"/>
                        </a:solidFill>
                        <a:effectLst/>
                        <a:latin typeface="Arial Narrow" panose="020B0606020202030204" pitchFamily="34" charset="0"/>
                      </a:endParaRPr>
                    </a:p>
                  </a:txBody>
                  <a:tcPr marL="9525" marR="9525" marT="9525" marB="0" anchor="ctr"/>
                </a:tc>
              </a:tr>
            </a:tbl>
          </a:graphicData>
        </a:graphic>
      </p:graphicFrame>
    </p:spTree>
    <p:extLst>
      <p:ext uri="{BB962C8B-B14F-4D97-AF65-F5344CB8AC3E}">
        <p14:creationId xmlns:p14="http://schemas.microsoft.com/office/powerpoint/2010/main" val="16226232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https://www.sos.wa.gov/legacyproject/view_resource.aspx?d=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601" y="590551"/>
            <a:ext cx="8538839" cy="56864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0646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7200" y="457200"/>
            <a:ext cx="5598276" cy="2185214"/>
          </a:xfrm>
          <a:prstGeom prst="rect">
            <a:avLst/>
          </a:prstGeom>
          <a:noFill/>
        </p:spPr>
        <p:txBody>
          <a:bodyPr wrap="square" rtlCol="0">
            <a:spAutoFit/>
          </a:bodyPr>
          <a:lstStyle/>
          <a:p>
            <a:pPr algn="ctr"/>
            <a:r>
              <a:rPr lang="en-US" sz="4000" dirty="0">
                <a:solidFill>
                  <a:prstClr val="black"/>
                </a:solidFill>
                <a:effectLst>
                  <a:outerShdw blurRad="38100" dist="38100" dir="2700000" algn="tl">
                    <a:srgbClr val="000000">
                      <a:alpha val="43137"/>
                    </a:srgbClr>
                  </a:outerShdw>
                </a:effectLst>
                <a:latin typeface="+mj-lt"/>
                <a:ea typeface="HelloAcaBelieveIt" panose="02000603000000000000" pitchFamily="2" charset="0"/>
              </a:rPr>
              <a:t>Washington was the </a:t>
            </a:r>
            <a:endParaRPr lang="en-US" sz="4000" dirty="0" smtClean="0">
              <a:solidFill>
                <a:prstClr val="black"/>
              </a:solidFill>
              <a:effectLst>
                <a:outerShdw blurRad="38100" dist="38100" dir="2700000" algn="tl">
                  <a:srgbClr val="000000">
                    <a:alpha val="43137"/>
                  </a:srgbClr>
                </a:outerShdw>
              </a:effectLst>
              <a:latin typeface="+mj-lt"/>
              <a:ea typeface="HelloAcaBelieveIt" panose="02000603000000000000" pitchFamily="2" charset="0"/>
            </a:endParaRPr>
          </a:p>
          <a:p>
            <a:pPr algn="ctr"/>
            <a:r>
              <a:rPr lang="en-US" sz="6000" b="1" dirty="0" smtClean="0">
                <a:solidFill>
                  <a:srgbClr val="FF0000"/>
                </a:solidFill>
                <a:effectLst>
                  <a:outerShdw blurRad="38100" dist="38100" dir="2700000" algn="tl">
                    <a:srgbClr val="000000">
                      <a:alpha val="43137"/>
                    </a:srgbClr>
                  </a:outerShdw>
                </a:effectLst>
                <a:latin typeface="+mj-lt"/>
                <a:ea typeface="HelloAcaBelieveIt" panose="02000603000000000000" pitchFamily="2" charset="0"/>
              </a:rPr>
              <a:t>42nd state </a:t>
            </a:r>
          </a:p>
          <a:p>
            <a:pPr algn="ctr"/>
            <a:r>
              <a:rPr lang="en-US" sz="3600" dirty="0" smtClean="0">
                <a:solidFill>
                  <a:prstClr val="black"/>
                </a:solidFill>
                <a:effectLst>
                  <a:outerShdw blurRad="38100" dist="38100" dir="2700000" algn="tl">
                    <a:srgbClr val="000000">
                      <a:alpha val="43137"/>
                    </a:srgbClr>
                  </a:outerShdw>
                </a:effectLst>
                <a:ea typeface="HelloAcaBelieveIt" panose="02000603000000000000" pitchFamily="2" charset="0"/>
              </a:rPr>
              <a:t>to be admitted to the Union.</a:t>
            </a:r>
            <a:endParaRPr lang="en-US" sz="3600" dirty="0">
              <a:solidFill>
                <a:prstClr val="black"/>
              </a:solidFill>
              <a:effectLst>
                <a:outerShdw blurRad="38100" dist="38100" dir="2700000" algn="tl">
                  <a:srgbClr val="000000">
                    <a:alpha val="43137"/>
                  </a:srgbClr>
                </a:outerShdw>
              </a:effectLst>
              <a:ea typeface="HelloAcaBelieveIt" panose="02000603000000000000" pitchFamily="2" charset="0"/>
            </a:endParaRPr>
          </a:p>
        </p:txBody>
      </p:sp>
      <p:pic>
        <p:nvPicPr>
          <p:cNvPr id="2050" name="Picture 2" descr="http://vaccineimpact.com/wp-content/uploads/sites/5/2015/02/washington-state.p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0055" y="2871014"/>
            <a:ext cx="5566993" cy="3605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3013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3400" y="478634"/>
            <a:ext cx="6059714" cy="1015663"/>
          </a:xfrm>
          <a:prstGeom prst="rect">
            <a:avLst/>
          </a:prstGeom>
          <a:noFill/>
        </p:spPr>
        <p:txBody>
          <a:bodyPr wrap="square" rtlCol="0">
            <a:spAutoFit/>
          </a:bodyPr>
          <a:lstStyle/>
          <a:p>
            <a:r>
              <a:rPr lang="en-US" sz="6000" b="1" dirty="0" smtClean="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rPr>
              <a:t>Historical Events</a:t>
            </a:r>
            <a:endParaRPr lang="en-US" sz="6000" b="1" dirty="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endParaRPr>
          </a:p>
        </p:txBody>
      </p:sp>
      <p:sp>
        <p:nvSpPr>
          <p:cNvPr id="5" name="TextBox 4"/>
          <p:cNvSpPr txBox="1"/>
          <p:nvPr/>
        </p:nvSpPr>
        <p:spPr>
          <a:xfrm>
            <a:off x="609600" y="5276671"/>
            <a:ext cx="7924800" cy="1261884"/>
          </a:xfrm>
          <a:prstGeom prst="rect">
            <a:avLst/>
          </a:prstGeom>
          <a:noFill/>
        </p:spPr>
        <p:txBody>
          <a:bodyPr wrap="square" rtlCol="0">
            <a:spAutoFit/>
          </a:bodyPr>
          <a:lstStyle/>
          <a:p>
            <a:pPr algn="ctr"/>
            <a:r>
              <a:rPr lang="en-US" sz="2800" b="1" dirty="0" smtClean="0">
                <a:solidFill>
                  <a:srgbClr val="FF3300"/>
                </a:solidFill>
              </a:rPr>
              <a:t>Seattle’s </a:t>
            </a:r>
            <a:r>
              <a:rPr lang="en-US" sz="2800" b="1" dirty="0">
                <a:solidFill>
                  <a:srgbClr val="FF3300"/>
                </a:solidFill>
              </a:rPr>
              <a:t>Great Fire</a:t>
            </a:r>
            <a:r>
              <a:rPr lang="en-US" sz="2400" dirty="0">
                <a:solidFill>
                  <a:prstClr val="black"/>
                </a:solidFill>
              </a:rPr>
              <a:t>, which destroyed 64 acres and many businesses, began on June 6, 1889, after a pot of glue from a cabinet shop burst into flames.</a:t>
            </a:r>
          </a:p>
        </p:txBody>
      </p:sp>
      <p:pic>
        <p:nvPicPr>
          <p:cNvPr id="5122" name="Picture 2" descr="https://upload.wikimedia.org/wikipedia/commons/0/01/Great_seattle_f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672" y="1409700"/>
            <a:ext cx="6092103" cy="3648703"/>
          </a:xfrm>
          <a:prstGeom prst="rect">
            <a:avLst/>
          </a:prstGeom>
          <a:noFill/>
          <a:ln w="76200">
            <a:solidFill>
              <a:schemeClr val="bg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3869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www.plumsite.com/Rechtfertig/landbridge.gif"/>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487403" y="1134601"/>
            <a:ext cx="6208797" cy="46565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00100" y="5798403"/>
            <a:ext cx="7543800" cy="830997"/>
          </a:xfrm>
          <a:prstGeom prst="rect">
            <a:avLst/>
          </a:prstGeom>
        </p:spPr>
        <p:txBody>
          <a:bodyPr wrap="square">
            <a:spAutoFit/>
          </a:bodyPr>
          <a:lstStyle/>
          <a:p>
            <a:r>
              <a:rPr lang="en-US" sz="2400" dirty="0">
                <a:solidFill>
                  <a:prstClr val="black"/>
                </a:solidFill>
                <a:latin typeface="Narkisim" panose="020E0502050101010101" pitchFamily="34" charset="-79"/>
                <a:ea typeface="HelloRockyRoad" panose="02000603000000000000" pitchFamily="2" charset="0"/>
                <a:cs typeface="Narkisim" panose="020E0502050101010101" pitchFamily="34" charset="-79"/>
              </a:rPr>
              <a:t>What information can you gather about early North American migration from the graphic </a:t>
            </a:r>
            <a:r>
              <a:rPr lang="en-US" sz="2400" dirty="0" smtClean="0">
                <a:solidFill>
                  <a:prstClr val="black"/>
                </a:solidFill>
                <a:latin typeface="Narkisim" panose="020E0502050101010101" pitchFamily="34" charset="-79"/>
                <a:ea typeface="HelloRockyRoad" panose="02000603000000000000" pitchFamily="2" charset="0"/>
                <a:cs typeface="Narkisim" panose="020E0502050101010101" pitchFamily="34" charset="-79"/>
              </a:rPr>
              <a:t>above?</a:t>
            </a:r>
            <a:endParaRPr lang="en-US" sz="3200" dirty="0">
              <a:solidFill>
                <a:prstClr val="black"/>
              </a:solidFill>
              <a:latin typeface="HelloRockyRoad" panose="02000603000000000000" pitchFamily="2" charset="0"/>
              <a:ea typeface="HelloRockyRoad" panose="02000603000000000000" pitchFamily="2" charset="0"/>
            </a:endParaRPr>
          </a:p>
        </p:txBody>
      </p:sp>
      <p:sp>
        <p:nvSpPr>
          <p:cNvPr id="3" name="TextBox 2"/>
          <p:cNvSpPr txBox="1"/>
          <p:nvPr/>
        </p:nvSpPr>
        <p:spPr>
          <a:xfrm>
            <a:off x="533400" y="279738"/>
            <a:ext cx="6059714" cy="1015663"/>
          </a:xfrm>
          <a:prstGeom prst="rect">
            <a:avLst/>
          </a:prstGeom>
          <a:noFill/>
        </p:spPr>
        <p:txBody>
          <a:bodyPr wrap="square" rtlCol="0">
            <a:spAutoFit/>
          </a:bodyPr>
          <a:lstStyle/>
          <a:p>
            <a:r>
              <a:rPr lang="en-US" sz="6000" b="1" dirty="0" smtClean="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rPr>
              <a:t>The First People</a:t>
            </a:r>
            <a:endParaRPr lang="en-US" sz="6000" b="1" dirty="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endParaRPr>
          </a:p>
        </p:txBody>
      </p:sp>
    </p:spTree>
    <p:extLst>
      <p:ext uri="{BB962C8B-B14F-4D97-AF65-F5344CB8AC3E}">
        <p14:creationId xmlns:p14="http://schemas.microsoft.com/office/powerpoint/2010/main" val="33241195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3400" y="478634"/>
            <a:ext cx="6059714" cy="1015663"/>
          </a:xfrm>
          <a:prstGeom prst="rect">
            <a:avLst/>
          </a:prstGeom>
          <a:noFill/>
        </p:spPr>
        <p:txBody>
          <a:bodyPr wrap="square" rtlCol="0">
            <a:spAutoFit/>
          </a:bodyPr>
          <a:lstStyle/>
          <a:p>
            <a:r>
              <a:rPr lang="en-US" sz="6000" b="1" dirty="0" smtClean="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rPr>
              <a:t>Historical Events</a:t>
            </a:r>
            <a:endParaRPr lang="en-US" sz="6000" b="1" dirty="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endParaRPr>
          </a:p>
        </p:txBody>
      </p:sp>
      <p:sp>
        <p:nvSpPr>
          <p:cNvPr id="5" name="TextBox 4"/>
          <p:cNvSpPr txBox="1"/>
          <p:nvPr/>
        </p:nvSpPr>
        <p:spPr>
          <a:xfrm>
            <a:off x="533400" y="1521797"/>
            <a:ext cx="8203747" cy="4955203"/>
          </a:xfrm>
          <a:prstGeom prst="rect">
            <a:avLst/>
          </a:prstGeom>
          <a:noFill/>
        </p:spPr>
        <p:txBody>
          <a:bodyPr wrap="square" rtlCol="0">
            <a:spAutoFit/>
          </a:bodyPr>
          <a:lstStyle/>
          <a:p>
            <a:pPr lvl="0"/>
            <a:r>
              <a:rPr lang="en-US" sz="2400" dirty="0"/>
              <a:t>Sonora Smart </a:t>
            </a:r>
            <a:r>
              <a:rPr lang="en-US" sz="2400" dirty="0" smtClean="0"/>
              <a:t>Dodd’s father was </a:t>
            </a:r>
            <a:r>
              <a:rPr lang="en-US" sz="2400" dirty="0" smtClean="0"/>
              <a:t>a </a:t>
            </a:r>
            <a:r>
              <a:rPr lang="en-US" sz="2400" dirty="0"/>
              <a:t>Civil War veteran who had raised six children by himself after his wife died in </a:t>
            </a:r>
            <a:r>
              <a:rPr lang="en-US" sz="2400" dirty="0" smtClean="0"/>
              <a:t>childbirth. </a:t>
            </a:r>
            <a:r>
              <a:rPr lang="en-US" sz="2400" dirty="0"/>
              <a:t>In an attempt at honoring her father, </a:t>
            </a:r>
            <a:r>
              <a:rPr lang="en-US" sz="2400" dirty="0" smtClean="0"/>
              <a:t>Sonora garnered </a:t>
            </a:r>
            <a:r>
              <a:rPr lang="en-US" sz="2400" dirty="0"/>
              <a:t>support for the first statewide </a:t>
            </a:r>
            <a:r>
              <a:rPr lang="en-US" sz="2800" b="1" dirty="0">
                <a:solidFill>
                  <a:srgbClr val="009242"/>
                </a:solidFill>
              </a:rPr>
              <a:t>Father’s Day </a:t>
            </a:r>
            <a:r>
              <a:rPr lang="en-US" sz="2400" dirty="0"/>
              <a:t>celebration on June 19, </a:t>
            </a:r>
            <a:r>
              <a:rPr lang="en-US" sz="2400" dirty="0" smtClean="0"/>
              <a:t>1910 in </a:t>
            </a:r>
            <a:r>
              <a:rPr lang="en-US" sz="2400" dirty="0"/>
              <a:t>Spokane, </a:t>
            </a:r>
            <a:r>
              <a:rPr lang="en-US" sz="2400" dirty="0" smtClean="0"/>
              <a:t>Washington. </a:t>
            </a:r>
            <a:r>
              <a:rPr lang="en-US" sz="2400" dirty="0"/>
              <a:t>Afterward, Dodd continued to press for a </a:t>
            </a:r>
            <a:r>
              <a:rPr lang="en-US" sz="2400" dirty="0" smtClean="0"/>
              <a:t>national observance</a:t>
            </a:r>
            <a:r>
              <a:rPr lang="en-US" sz="2400" dirty="0" smtClean="0"/>
              <a:t>. </a:t>
            </a:r>
            <a:endParaRPr lang="en-US" sz="2400" dirty="0" smtClean="0"/>
          </a:p>
          <a:p>
            <a:pPr lvl="0"/>
            <a:r>
              <a:rPr lang="en-US" sz="2400" dirty="0" smtClean="0"/>
              <a:t>Although </a:t>
            </a:r>
            <a:r>
              <a:rPr lang="en-US" sz="2400" dirty="0"/>
              <a:t>the idea was </a:t>
            </a:r>
            <a:endParaRPr lang="en-US" sz="2400" dirty="0" smtClean="0"/>
          </a:p>
          <a:p>
            <a:pPr lvl="0"/>
            <a:r>
              <a:rPr lang="en-US" sz="2400" dirty="0" smtClean="0"/>
              <a:t>backed </a:t>
            </a:r>
            <a:r>
              <a:rPr lang="en-US" sz="2400" dirty="0"/>
              <a:t>by President </a:t>
            </a:r>
            <a:endParaRPr lang="en-US" sz="2400" dirty="0" smtClean="0"/>
          </a:p>
          <a:p>
            <a:pPr lvl="0"/>
            <a:r>
              <a:rPr lang="en-US" sz="2400" dirty="0" smtClean="0"/>
              <a:t>Woodrow </a:t>
            </a:r>
            <a:r>
              <a:rPr lang="en-US" sz="2400" dirty="0"/>
              <a:t>Wilson in 1916 </a:t>
            </a:r>
            <a:endParaRPr lang="en-US" sz="2400" dirty="0" smtClean="0"/>
          </a:p>
          <a:p>
            <a:pPr lvl="0"/>
            <a:r>
              <a:rPr lang="en-US" sz="2400" dirty="0" smtClean="0"/>
              <a:t>and </a:t>
            </a:r>
            <a:r>
              <a:rPr lang="en-US" sz="2400" dirty="0"/>
              <a:t>President Calvin </a:t>
            </a:r>
            <a:endParaRPr lang="en-US" sz="2400" dirty="0" smtClean="0"/>
          </a:p>
          <a:p>
            <a:pPr lvl="0"/>
            <a:r>
              <a:rPr lang="en-US" sz="2400" dirty="0" smtClean="0"/>
              <a:t>Coolidge </a:t>
            </a:r>
            <a:r>
              <a:rPr lang="en-US" sz="2400" dirty="0"/>
              <a:t>in 1924, Father’s </a:t>
            </a:r>
            <a:endParaRPr lang="en-US" sz="2400" dirty="0" smtClean="0"/>
          </a:p>
          <a:p>
            <a:pPr lvl="0"/>
            <a:r>
              <a:rPr lang="en-US" sz="2400" dirty="0" smtClean="0"/>
              <a:t>Day </a:t>
            </a:r>
            <a:r>
              <a:rPr lang="en-US" sz="2400" dirty="0"/>
              <a:t>did not become a </a:t>
            </a:r>
            <a:endParaRPr lang="en-US" sz="2400" dirty="0" smtClean="0"/>
          </a:p>
          <a:p>
            <a:pPr lvl="0"/>
            <a:r>
              <a:rPr lang="en-US" sz="2400" dirty="0" smtClean="0"/>
              <a:t>federal </a:t>
            </a:r>
            <a:r>
              <a:rPr lang="en-US" sz="2400" dirty="0"/>
              <a:t>holiday until </a:t>
            </a:r>
            <a:r>
              <a:rPr lang="en-US" sz="2400" dirty="0" smtClean="0"/>
              <a:t>1972.</a:t>
            </a:r>
            <a:endParaRPr lang="en-US" sz="2400" dirty="0"/>
          </a:p>
        </p:txBody>
      </p:sp>
      <p:pic>
        <p:nvPicPr>
          <p:cNvPr id="4098" name="Picture 2" descr="http://www.emotionscards.com/trivia/fathersday/dadsx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657600"/>
            <a:ext cx="4622587"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549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3400" y="478634"/>
            <a:ext cx="6059714" cy="1015663"/>
          </a:xfrm>
          <a:prstGeom prst="rect">
            <a:avLst/>
          </a:prstGeom>
          <a:noFill/>
        </p:spPr>
        <p:txBody>
          <a:bodyPr wrap="square" rtlCol="0">
            <a:spAutoFit/>
          </a:bodyPr>
          <a:lstStyle/>
          <a:p>
            <a:r>
              <a:rPr lang="en-US" sz="6000" b="1" dirty="0" smtClean="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rPr>
              <a:t>Historical Events</a:t>
            </a:r>
            <a:endParaRPr lang="en-US" sz="6000" b="1" dirty="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endParaRPr>
          </a:p>
        </p:txBody>
      </p:sp>
      <p:sp>
        <p:nvSpPr>
          <p:cNvPr id="5" name="TextBox 4"/>
          <p:cNvSpPr txBox="1"/>
          <p:nvPr/>
        </p:nvSpPr>
        <p:spPr>
          <a:xfrm>
            <a:off x="304800" y="4800600"/>
            <a:ext cx="5029200" cy="1692771"/>
          </a:xfrm>
          <a:prstGeom prst="rect">
            <a:avLst/>
          </a:prstGeom>
          <a:noFill/>
        </p:spPr>
        <p:txBody>
          <a:bodyPr wrap="square" rtlCol="0">
            <a:spAutoFit/>
          </a:bodyPr>
          <a:lstStyle/>
          <a:p>
            <a:pPr algn="ctr"/>
            <a:r>
              <a:rPr lang="en-US" sz="2400" dirty="0" smtClean="0">
                <a:solidFill>
                  <a:prstClr val="black"/>
                </a:solidFill>
              </a:rPr>
              <a:t>The </a:t>
            </a:r>
            <a:r>
              <a:rPr lang="en-US" sz="2800" b="1" dirty="0">
                <a:solidFill>
                  <a:srgbClr val="003399"/>
                </a:solidFill>
              </a:rPr>
              <a:t>Seattle Space Needle</a:t>
            </a:r>
            <a:r>
              <a:rPr lang="en-US" sz="2400" dirty="0">
                <a:solidFill>
                  <a:prstClr val="black"/>
                </a:solidFill>
              </a:rPr>
              <a:t>, built for the </a:t>
            </a:r>
            <a:r>
              <a:rPr lang="en-US" sz="2800" b="1" dirty="0">
                <a:solidFill>
                  <a:srgbClr val="C00000"/>
                </a:solidFill>
              </a:rPr>
              <a:t>1962 World’s Fair</a:t>
            </a:r>
            <a:r>
              <a:rPr lang="en-US" sz="2400" dirty="0">
                <a:solidFill>
                  <a:prstClr val="black"/>
                </a:solidFill>
              </a:rPr>
              <a:t>, is an iconic part of the city’s skyline and features a rotating restaurant at the top.</a:t>
            </a:r>
          </a:p>
        </p:txBody>
      </p:sp>
      <p:pic>
        <p:nvPicPr>
          <p:cNvPr id="2056" name="Picture 8" descr="http://www.nwhistorycourse.org/ttcourse/Year3/unit2/week6/images/SeaSpNeedMonorailSPIJan6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2898" y="1503822"/>
            <a:ext cx="2411542" cy="311958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exhibitcitynews.com/wp-content/uploads/images/stories/oct2012/ts-history-seattle-world-fa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15795">
            <a:off x="5639727" y="1629005"/>
            <a:ext cx="3162300" cy="49015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media.tumblr.com/tumblr_m2lyjlIGnF1qaw2tq.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596" b="3979"/>
          <a:stretch/>
        </p:blipFill>
        <p:spPr bwMode="auto">
          <a:xfrm rot="20807675">
            <a:off x="361044" y="1905000"/>
            <a:ext cx="2572656" cy="254757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4000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3400" y="478634"/>
            <a:ext cx="6059714" cy="1015663"/>
          </a:xfrm>
          <a:prstGeom prst="rect">
            <a:avLst/>
          </a:prstGeom>
          <a:noFill/>
        </p:spPr>
        <p:txBody>
          <a:bodyPr wrap="square" rtlCol="0">
            <a:spAutoFit/>
          </a:bodyPr>
          <a:lstStyle/>
          <a:p>
            <a:r>
              <a:rPr lang="en-US" sz="6000" b="1" dirty="0" smtClean="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rPr>
              <a:t>Historical Events</a:t>
            </a:r>
            <a:endParaRPr lang="en-US" sz="6000" b="1" dirty="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endParaRPr>
          </a:p>
        </p:txBody>
      </p:sp>
      <p:pic>
        <p:nvPicPr>
          <p:cNvPr id="1026" name="Picture 2" descr="http://oregonlive.com/mount-st-helens/media/helens_page06_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90047"/>
            <a:ext cx="8382000" cy="50671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6737" y="1728787"/>
            <a:ext cx="3776663" cy="3539430"/>
          </a:xfrm>
          <a:prstGeom prst="rect">
            <a:avLst/>
          </a:prstGeom>
          <a:noFill/>
        </p:spPr>
        <p:txBody>
          <a:bodyPr wrap="square" rtlCol="0">
            <a:spAutoFit/>
          </a:bodyPr>
          <a:lstStyle/>
          <a:p>
            <a:r>
              <a:rPr lang="en-US" sz="2400" b="1" dirty="0">
                <a:solidFill>
                  <a:schemeClr val="bg1"/>
                </a:solidFill>
              </a:rPr>
              <a:t>On May 18, 1980 at 8:32 a.m., the earth </a:t>
            </a:r>
            <a:r>
              <a:rPr lang="en-US" sz="2400" b="1" dirty="0" smtClean="0">
                <a:solidFill>
                  <a:schemeClr val="bg1"/>
                </a:solidFill>
              </a:rPr>
              <a:t>rumbled </a:t>
            </a:r>
            <a:r>
              <a:rPr lang="en-US" sz="2400" b="1" dirty="0">
                <a:solidFill>
                  <a:schemeClr val="bg1"/>
                </a:solidFill>
              </a:rPr>
              <a:t>underneath </a:t>
            </a:r>
            <a:r>
              <a:rPr lang="en-US" sz="2800" b="1" dirty="0">
                <a:solidFill>
                  <a:srgbClr val="00B0F0"/>
                </a:solidFill>
              </a:rPr>
              <a:t>Mount St. Helens</a:t>
            </a:r>
            <a:r>
              <a:rPr lang="en-US" sz="2400" b="1" dirty="0">
                <a:solidFill>
                  <a:schemeClr val="bg1"/>
                </a:solidFill>
              </a:rPr>
              <a:t>, a </a:t>
            </a:r>
            <a:r>
              <a:rPr lang="en-US" sz="2400" b="1" dirty="0" smtClean="0">
                <a:solidFill>
                  <a:schemeClr val="bg1"/>
                </a:solidFill>
              </a:rPr>
              <a:t>peak  in </a:t>
            </a:r>
            <a:r>
              <a:rPr lang="en-US" sz="2400" b="1" dirty="0">
                <a:solidFill>
                  <a:schemeClr val="bg1"/>
                </a:solidFill>
              </a:rPr>
              <a:t>southwestern Washington. Moments later an explosion </a:t>
            </a:r>
            <a:r>
              <a:rPr lang="en-US" sz="2400" b="1" dirty="0" smtClean="0">
                <a:solidFill>
                  <a:schemeClr val="bg1"/>
                </a:solidFill>
              </a:rPr>
              <a:t>blasted away </a:t>
            </a:r>
            <a:r>
              <a:rPr lang="en-US" sz="2400" b="1" dirty="0">
                <a:solidFill>
                  <a:schemeClr val="bg1"/>
                </a:solidFill>
              </a:rPr>
              <a:t>a side of the mountain in a major volcanic </a:t>
            </a:r>
            <a:r>
              <a:rPr lang="en-US" sz="2400" b="1" dirty="0" smtClean="0">
                <a:solidFill>
                  <a:schemeClr val="bg1"/>
                </a:solidFill>
              </a:rPr>
              <a:t>eruption!</a:t>
            </a:r>
            <a:endParaRPr lang="en-US" sz="2400" b="1" dirty="0">
              <a:solidFill>
                <a:schemeClr val="bg1"/>
              </a:solidFill>
            </a:endParaRPr>
          </a:p>
        </p:txBody>
      </p:sp>
    </p:spTree>
    <p:extLst>
      <p:ext uri="{BB962C8B-B14F-4D97-AF65-F5344CB8AC3E}">
        <p14:creationId xmlns:p14="http://schemas.microsoft.com/office/powerpoint/2010/main" val="34037523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3400" y="478634"/>
            <a:ext cx="6059714" cy="1015663"/>
          </a:xfrm>
          <a:prstGeom prst="rect">
            <a:avLst/>
          </a:prstGeom>
          <a:noFill/>
        </p:spPr>
        <p:txBody>
          <a:bodyPr wrap="square" rtlCol="0">
            <a:spAutoFit/>
          </a:bodyPr>
          <a:lstStyle/>
          <a:p>
            <a:r>
              <a:rPr lang="en-US" sz="6000" b="1" dirty="0" smtClean="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rPr>
              <a:t>Historical Events</a:t>
            </a:r>
            <a:endParaRPr lang="en-US" sz="6000" b="1" dirty="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endParaRPr>
          </a:p>
        </p:txBody>
      </p:sp>
      <p:sp>
        <p:nvSpPr>
          <p:cNvPr id="5" name="TextBox 4"/>
          <p:cNvSpPr txBox="1"/>
          <p:nvPr/>
        </p:nvSpPr>
        <p:spPr>
          <a:xfrm>
            <a:off x="595312" y="2214560"/>
            <a:ext cx="7924800" cy="1200329"/>
          </a:xfrm>
          <a:prstGeom prst="rect">
            <a:avLst/>
          </a:prstGeom>
          <a:noFill/>
        </p:spPr>
        <p:txBody>
          <a:bodyPr wrap="square" rtlCol="0">
            <a:spAutoFit/>
          </a:bodyPr>
          <a:lstStyle/>
          <a:p>
            <a:pPr algn="ctr"/>
            <a:r>
              <a:rPr lang="en-US" sz="3600" dirty="0" smtClean="0">
                <a:solidFill>
                  <a:prstClr val="black"/>
                </a:solidFill>
              </a:rPr>
              <a:t>What year did </a:t>
            </a:r>
            <a:r>
              <a:rPr lang="en-US" sz="3600" b="1" dirty="0" smtClean="0">
                <a:solidFill>
                  <a:srgbClr val="008080"/>
                </a:solidFill>
              </a:rPr>
              <a:t>you</a:t>
            </a:r>
            <a:r>
              <a:rPr lang="en-US" sz="3600" dirty="0" smtClean="0">
                <a:solidFill>
                  <a:srgbClr val="008080"/>
                </a:solidFill>
              </a:rPr>
              <a:t> </a:t>
            </a:r>
            <a:r>
              <a:rPr lang="en-US" sz="3600" dirty="0" smtClean="0">
                <a:solidFill>
                  <a:prstClr val="black"/>
                </a:solidFill>
              </a:rPr>
              <a:t>arrive in </a:t>
            </a:r>
          </a:p>
          <a:p>
            <a:pPr algn="ctr"/>
            <a:r>
              <a:rPr lang="en-US" sz="3600" dirty="0" smtClean="0">
                <a:solidFill>
                  <a:prstClr val="black"/>
                </a:solidFill>
              </a:rPr>
              <a:t>Washington State?</a:t>
            </a:r>
            <a:endParaRPr lang="en-US" sz="3600" dirty="0">
              <a:solidFill>
                <a:prstClr val="black"/>
              </a:solidFill>
            </a:endParaRPr>
          </a:p>
        </p:txBody>
      </p:sp>
      <p:pic>
        <p:nvPicPr>
          <p:cNvPr id="16386" name="Picture 2" descr="http://realtybiznews.com/wp-content/uploads/2014/05/moving-truck.jpg"/>
          <p:cNvPicPr>
            <a:picLocks noChangeAspect="1" noChangeArrowheads="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517574" y="4067918"/>
            <a:ext cx="3825826" cy="276627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images.clipartpanda.com/baby-doctor-clipart-di85EdkL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248400" y="4167187"/>
            <a:ext cx="238125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7683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3400" y="478634"/>
            <a:ext cx="6059714" cy="1015663"/>
          </a:xfrm>
          <a:prstGeom prst="rect">
            <a:avLst/>
          </a:prstGeom>
          <a:noFill/>
        </p:spPr>
        <p:txBody>
          <a:bodyPr wrap="square" rtlCol="0">
            <a:spAutoFit/>
          </a:bodyPr>
          <a:lstStyle/>
          <a:p>
            <a:r>
              <a:rPr lang="en-US" sz="6000" b="1" dirty="0" smtClean="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rPr>
              <a:t>Historical Events</a:t>
            </a:r>
            <a:endParaRPr lang="en-US" sz="6000" b="1" dirty="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endParaRPr>
          </a:p>
        </p:txBody>
      </p:sp>
      <p:sp>
        <p:nvSpPr>
          <p:cNvPr id="5" name="TextBox 4"/>
          <p:cNvSpPr txBox="1"/>
          <p:nvPr/>
        </p:nvSpPr>
        <p:spPr>
          <a:xfrm>
            <a:off x="595312" y="2214560"/>
            <a:ext cx="7924800" cy="646331"/>
          </a:xfrm>
          <a:prstGeom prst="rect">
            <a:avLst/>
          </a:prstGeom>
          <a:noFill/>
        </p:spPr>
        <p:txBody>
          <a:bodyPr wrap="square" rtlCol="0">
            <a:spAutoFit/>
          </a:bodyPr>
          <a:lstStyle/>
          <a:p>
            <a:pPr algn="ctr"/>
            <a:r>
              <a:rPr lang="en-US" sz="3600" dirty="0" smtClean="0">
                <a:solidFill>
                  <a:prstClr val="black"/>
                </a:solidFill>
              </a:rPr>
              <a:t>HOW did you arrive?</a:t>
            </a:r>
            <a:endParaRPr lang="en-US" sz="3600" dirty="0">
              <a:solidFill>
                <a:prstClr val="black"/>
              </a:solidFill>
            </a:endParaRPr>
          </a:p>
        </p:txBody>
      </p:sp>
      <p:pic>
        <p:nvPicPr>
          <p:cNvPr id="16386" name="Picture 2" descr="http://realtybiznews.com/wp-content/uploads/2014/05/moving-truck.jpg"/>
          <p:cNvPicPr>
            <a:picLocks noChangeAspect="1" noChangeArrowheads="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517574" y="4067918"/>
            <a:ext cx="3825826" cy="276627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images.clipartpanda.com/baby-doctor-clipart-di85EdkL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248400" y="4167187"/>
            <a:ext cx="2381250"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5312" y="3733800"/>
            <a:ext cx="623888" cy="1015663"/>
          </a:xfrm>
          <a:prstGeom prst="rect">
            <a:avLst/>
          </a:prstGeom>
          <a:noFill/>
        </p:spPr>
        <p:txBody>
          <a:bodyPr wrap="square" rtlCol="0">
            <a:spAutoFit/>
          </a:bodyPr>
          <a:lstStyle/>
          <a:p>
            <a:r>
              <a:rPr lang="en-US" sz="6000" b="1" dirty="0" smtClean="0">
                <a:solidFill>
                  <a:srgbClr val="0000CC"/>
                </a:solidFill>
              </a:rPr>
              <a:t>A</a:t>
            </a:r>
            <a:endParaRPr lang="en-US" sz="6000" b="1" dirty="0">
              <a:solidFill>
                <a:srgbClr val="0000CC"/>
              </a:solidFill>
            </a:endParaRPr>
          </a:p>
        </p:txBody>
      </p:sp>
      <p:sp>
        <p:nvSpPr>
          <p:cNvPr id="8" name="TextBox 7"/>
          <p:cNvSpPr txBox="1"/>
          <p:nvPr/>
        </p:nvSpPr>
        <p:spPr>
          <a:xfrm>
            <a:off x="7072312" y="3844588"/>
            <a:ext cx="623888" cy="1015663"/>
          </a:xfrm>
          <a:prstGeom prst="rect">
            <a:avLst/>
          </a:prstGeom>
          <a:noFill/>
        </p:spPr>
        <p:txBody>
          <a:bodyPr wrap="square" rtlCol="0">
            <a:spAutoFit/>
          </a:bodyPr>
          <a:lstStyle/>
          <a:p>
            <a:r>
              <a:rPr lang="en-US" sz="6000" b="1" dirty="0" smtClean="0">
                <a:solidFill>
                  <a:srgbClr val="0000CC"/>
                </a:solidFill>
              </a:rPr>
              <a:t>B</a:t>
            </a:r>
            <a:endParaRPr lang="en-US" sz="6000" b="1" dirty="0">
              <a:solidFill>
                <a:srgbClr val="0000CC"/>
              </a:solidFill>
            </a:endParaRPr>
          </a:p>
        </p:txBody>
      </p:sp>
    </p:spTree>
    <p:extLst>
      <p:ext uri="{BB962C8B-B14F-4D97-AF65-F5344CB8AC3E}">
        <p14:creationId xmlns:p14="http://schemas.microsoft.com/office/powerpoint/2010/main" val="4321192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86520"/>
            <a:ext cx="8839200" cy="150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loud Callout 6"/>
          <p:cNvSpPr/>
          <p:nvPr/>
        </p:nvSpPr>
        <p:spPr>
          <a:xfrm rot="228157">
            <a:off x="605311" y="2490864"/>
            <a:ext cx="6553200" cy="3986517"/>
          </a:xfrm>
          <a:prstGeom prst="cloudCallout">
            <a:avLst>
              <a:gd name="adj1" fmla="val -13420"/>
              <a:gd name="adj2" fmla="val 2455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3400" y="478634"/>
            <a:ext cx="7848600" cy="707886"/>
          </a:xfrm>
          <a:prstGeom prst="rect">
            <a:avLst/>
          </a:prstGeom>
          <a:noFill/>
        </p:spPr>
        <p:txBody>
          <a:bodyPr wrap="square" rtlCol="0">
            <a:spAutoFit/>
          </a:bodyPr>
          <a:lstStyle/>
          <a:p>
            <a:pPr algn="ctr"/>
            <a:r>
              <a:rPr lang="en-US" sz="4000" b="1" dirty="0" smtClean="0">
                <a:solidFill>
                  <a:prstClr val="black"/>
                </a:solidFill>
                <a:effectLst>
                  <a:outerShdw blurRad="38100" dist="38100" dir="2700000" algn="tl">
                    <a:srgbClr val="000000">
                      <a:alpha val="43137"/>
                    </a:srgbClr>
                  </a:outerShdw>
                </a:effectLst>
                <a:latin typeface="Arial" panose="020B0604020202020204" pitchFamily="34" charset="0"/>
                <a:ea typeface="HelloAcaBelieveIt" panose="02000603000000000000" pitchFamily="2" charset="0"/>
                <a:cs typeface="Arial" panose="020B0604020202020204" pitchFamily="34" charset="0"/>
              </a:rPr>
              <a:t>Washington History Timeline</a:t>
            </a:r>
            <a:endParaRPr lang="en-US" sz="4000" b="1" dirty="0">
              <a:solidFill>
                <a:prstClr val="black"/>
              </a:solidFill>
              <a:effectLst>
                <a:outerShdw blurRad="38100" dist="38100" dir="2700000" algn="tl">
                  <a:srgbClr val="000000">
                    <a:alpha val="43137"/>
                  </a:srgbClr>
                </a:outerShdw>
              </a:effectLst>
              <a:latin typeface="Arial" panose="020B0604020202020204" pitchFamily="34" charset="0"/>
              <a:ea typeface="HelloAcaBelieveIt" panose="02000603000000000000" pitchFamily="2" charset="0"/>
              <a:cs typeface="Arial" panose="020B0604020202020204" pitchFamily="34" charset="0"/>
            </a:endParaRPr>
          </a:p>
        </p:txBody>
      </p:sp>
      <p:sp>
        <p:nvSpPr>
          <p:cNvPr id="5" name="TextBox 4"/>
          <p:cNvSpPr txBox="1"/>
          <p:nvPr/>
        </p:nvSpPr>
        <p:spPr>
          <a:xfrm>
            <a:off x="304799" y="3200400"/>
            <a:ext cx="7239001" cy="2554545"/>
          </a:xfrm>
          <a:prstGeom prst="rect">
            <a:avLst/>
          </a:prstGeom>
          <a:noFill/>
        </p:spPr>
        <p:txBody>
          <a:bodyPr wrap="square" rtlCol="0">
            <a:spAutoFit/>
          </a:bodyPr>
          <a:lstStyle/>
          <a:p>
            <a:pPr algn="ctr"/>
            <a:r>
              <a:rPr lang="en-US" sz="2400" dirty="0" smtClean="0">
                <a:solidFill>
                  <a:prstClr val="black"/>
                </a:solidFill>
              </a:rPr>
              <a:t>Use information from this lesson and </a:t>
            </a:r>
          </a:p>
          <a:p>
            <a:pPr algn="ctr"/>
            <a:endParaRPr lang="en-US" sz="2400" dirty="0" smtClean="0">
              <a:solidFill>
                <a:prstClr val="black"/>
              </a:solidFill>
            </a:endParaRPr>
          </a:p>
          <a:p>
            <a:pPr algn="ctr"/>
            <a:r>
              <a:rPr lang="en-US" sz="2400" dirty="0" smtClean="0">
                <a:solidFill>
                  <a:prstClr val="black"/>
                </a:solidFill>
              </a:rPr>
              <a:t>50 State Guide</a:t>
            </a:r>
            <a:endParaRPr lang="en-US" sz="2400" dirty="0">
              <a:solidFill>
                <a:prstClr val="black"/>
              </a:solidFill>
            </a:endParaRPr>
          </a:p>
          <a:p>
            <a:pPr algn="ctr"/>
            <a:r>
              <a:rPr lang="en-US" sz="2000" dirty="0">
                <a:solidFill>
                  <a:prstClr val="black"/>
                </a:solidFill>
                <a:hlinkClick r:id="rId4"/>
              </a:rPr>
              <a:t>http://</a:t>
            </a:r>
            <a:r>
              <a:rPr lang="en-US" sz="2000" dirty="0" smtClean="0">
                <a:solidFill>
                  <a:prstClr val="black"/>
                </a:solidFill>
                <a:hlinkClick r:id="rId4"/>
              </a:rPr>
              <a:t>www.ereferencedesk.com/resources/state-history-timeline/washington.html</a:t>
            </a:r>
            <a:r>
              <a:rPr lang="en-US" sz="2000" dirty="0" smtClean="0">
                <a:solidFill>
                  <a:prstClr val="black"/>
                </a:solidFill>
              </a:rPr>
              <a:t> </a:t>
            </a:r>
          </a:p>
          <a:p>
            <a:pPr algn="ctr"/>
            <a:endParaRPr lang="en-US" sz="2400" dirty="0" smtClean="0">
              <a:solidFill>
                <a:prstClr val="black"/>
              </a:solidFill>
            </a:endParaRPr>
          </a:p>
          <a:p>
            <a:pPr algn="ctr"/>
            <a:r>
              <a:rPr lang="en-US" sz="2400" dirty="0" smtClean="0">
                <a:solidFill>
                  <a:prstClr val="black"/>
                </a:solidFill>
              </a:rPr>
              <a:t>To complete your timeline.</a:t>
            </a:r>
            <a:endParaRPr lang="en-US" sz="2400" dirty="0">
              <a:solidFill>
                <a:prstClr val="black"/>
              </a:solidFill>
            </a:endParaRPr>
          </a:p>
        </p:txBody>
      </p:sp>
      <p:sp>
        <p:nvSpPr>
          <p:cNvPr id="2" name="TextBox 1"/>
          <p:cNvSpPr txBox="1"/>
          <p:nvPr/>
        </p:nvSpPr>
        <p:spPr>
          <a:xfrm>
            <a:off x="7543800" y="2921168"/>
            <a:ext cx="1371600" cy="1015663"/>
          </a:xfrm>
          <a:prstGeom prst="rect">
            <a:avLst/>
          </a:prstGeom>
          <a:noFill/>
        </p:spPr>
        <p:txBody>
          <a:bodyPr wrap="square" rtlCol="0">
            <a:spAutoFit/>
          </a:bodyPr>
          <a:lstStyle/>
          <a:p>
            <a:pPr algn="ctr"/>
            <a:r>
              <a:rPr lang="en-US" sz="2000" dirty="0" smtClean="0">
                <a:solidFill>
                  <a:srgbClr val="C00000"/>
                </a:solidFill>
                <a:latin typeface="HelloPlainJane" panose="02000603000000000000" pitchFamily="2" charset="0"/>
                <a:ea typeface="HelloPlainJane" panose="02000603000000000000" pitchFamily="2" charset="0"/>
              </a:rPr>
              <a:t>When did you come to Washington?</a:t>
            </a:r>
            <a:endParaRPr lang="en-US" sz="2000" dirty="0">
              <a:solidFill>
                <a:srgbClr val="C00000"/>
              </a:solidFill>
              <a:latin typeface="HelloPlainJane" panose="02000603000000000000" pitchFamily="2" charset="0"/>
              <a:ea typeface="HelloPlainJane" panose="02000603000000000000" pitchFamily="2"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813177" y="2285085"/>
            <a:ext cx="863768" cy="408399"/>
          </a:xfrm>
          <a:prstGeom prst="rect">
            <a:avLst/>
          </a:prstGeom>
        </p:spPr>
      </p:pic>
    </p:spTree>
    <p:extLst>
      <p:ext uri="{BB962C8B-B14F-4D97-AF65-F5344CB8AC3E}">
        <p14:creationId xmlns:p14="http://schemas.microsoft.com/office/powerpoint/2010/main" val="19809742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3316" y="206960"/>
            <a:ext cx="3627513" cy="6461057"/>
          </a:xfrm>
          <a:prstGeom prst="rect">
            <a:avLst/>
          </a:prstGeom>
        </p:spPr>
      </p:pic>
      <p:sp>
        <p:nvSpPr>
          <p:cNvPr id="9" name="TextBox 8"/>
          <p:cNvSpPr txBox="1"/>
          <p:nvPr/>
        </p:nvSpPr>
        <p:spPr>
          <a:xfrm>
            <a:off x="6524171" y="838200"/>
            <a:ext cx="1422400" cy="861774"/>
          </a:xfrm>
          <a:prstGeom prst="rect">
            <a:avLst/>
          </a:prstGeom>
          <a:solidFill>
            <a:schemeClr val="bg1"/>
          </a:solidFill>
          <a:ln w="28575">
            <a:solidFill>
              <a:srgbClr val="92D050"/>
            </a:solidFill>
          </a:ln>
        </p:spPr>
        <p:txBody>
          <a:bodyPr wrap="square" rtlCol="0">
            <a:spAutoFit/>
          </a:bodyPr>
          <a:lstStyle/>
          <a:p>
            <a:pPr algn="ctr">
              <a:lnSpc>
                <a:spcPts val="3000"/>
              </a:lnSpc>
            </a:pPr>
            <a:r>
              <a:rPr lang="en-US" sz="3200" dirty="0" smtClean="0">
                <a:latin typeface="HelloPlainJane" panose="02000603000000000000" pitchFamily="2" charset="0"/>
                <a:ea typeface="HelloPlainJane" panose="02000603000000000000" pitchFamily="2" charset="0"/>
              </a:rPr>
              <a:t>neatly written</a:t>
            </a:r>
            <a:endParaRPr lang="en-US" dirty="0">
              <a:latin typeface="HelloPlainJane" panose="02000603000000000000" pitchFamily="2" charset="0"/>
              <a:ea typeface="HelloPlainJane" panose="02000603000000000000" pitchFamily="2" charset="0"/>
            </a:endParaRPr>
          </a:p>
        </p:txBody>
      </p:sp>
      <p:sp>
        <p:nvSpPr>
          <p:cNvPr id="8" name="TextBox 7"/>
          <p:cNvSpPr txBox="1"/>
          <p:nvPr/>
        </p:nvSpPr>
        <p:spPr>
          <a:xfrm>
            <a:off x="1704671" y="432380"/>
            <a:ext cx="1553029" cy="861774"/>
          </a:xfrm>
          <a:prstGeom prst="rect">
            <a:avLst/>
          </a:prstGeom>
          <a:solidFill>
            <a:schemeClr val="bg1"/>
          </a:solidFill>
          <a:ln w="28575">
            <a:solidFill>
              <a:srgbClr val="92D050"/>
            </a:solidFill>
          </a:ln>
        </p:spPr>
        <p:txBody>
          <a:bodyPr wrap="square" rtlCol="0">
            <a:spAutoFit/>
          </a:bodyPr>
          <a:lstStyle/>
          <a:p>
            <a:pPr algn="ctr">
              <a:lnSpc>
                <a:spcPts val="3000"/>
              </a:lnSpc>
            </a:pPr>
            <a:r>
              <a:rPr lang="en-US" sz="3200" dirty="0" smtClean="0">
                <a:latin typeface="HelloPlainJane" panose="02000603000000000000" pitchFamily="2" charset="0"/>
                <a:ea typeface="HelloPlainJane" panose="02000603000000000000" pitchFamily="2" charset="0"/>
              </a:rPr>
              <a:t>outlined drawings</a:t>
            </a:r>
            <a:endParaRPr lang="en-US" sz="1600" dirty="0">
              <a:latin typeface="HelloPlainJane" panose="02000603000000000000" pitchFamily="2" charset="0"/>
              <a:ea typeface="HelloPlainJane" panose="02000603000000000000" pitchFamily="2" charset="0"/>
            </a:endParaRPr>
          </a:p>
        </p:txBody>
      </p:sp>
      <p:sp>
        <p:nvSpPr>
          <p:cNvPr id="12" name="TextBox 11"/>
          <p:cNvSpPr txBox="1"/>
          <p:nvPr/>
        </p:nvSpPr>
        <p:spPr>
          <a:xfrm>
            <a:off x="6618515" y="5334000"/>
            <a:ext cx="1553029" cy="584775"/>
          </a:xfrm>
          <a:prstGeom prst="rect">
            <a:avLst/>
          </a:prstGeom>
          <a:solidFill>
            <a:schemeClr val="bg1"/>
          </a:solidFill>
          <a:ln w="28575">
            <a:solidFill>
              <a:srgbClr val="92D050"/>
            </a:solidFill>
          </a:ln>
        </p:spPr>
        <p:txBody>
          <a:bodyPr wrap="square" rtlCol="0">
            <a:spAutoFit/>
          </a:bodyPr>
          <a:lstStyle/>
          <a:p>
            <a:pPr algn="ctr"/>
            <a:r>
              <a:rPr lang="en-US" sz="3200" dirty="0" smtClean="0">
                <a:latin typeface="HelloPlainJane" panose="02000603000000000000" pitchFamily="2" charset="0"/>
                <a:ea typeface="HelloPlainJane" panose="02000603000000000000" pitchFamily="2" charset="0"/>
              </a:rPr>
              <a:t>colorful</a:t>
            </a:r>
            <a:endParaRPr lang="en-US" sz="1600" dirty="0">
              <a:latin typeface="HelloPlainJane" panose="02000603000000000000" pitchFamily="2" charset="0"/>
              <a:ea typeface="HelloPlainJane" panose="02000603000000000000" pitchFamily="2" charset="0"/>
            </a:endParaRPr>
          </a:p>
        </p:txBody>
      </p:sp>
      <p:sp>
        <p:nvSpPr>
          <p:cNvPr id="13" name="TextBox 12"/>
          <p:cNvSpPr txBox="1"/>
          <p:nvPr/>
        </p:nvSpPr>
        <p:spPr>
          <a:xfrm>
            <a:off x="6324600" y="3080522"/>
            <a:ext cx="2619829" cy="1246495"/>
          </a:xfrm>
          <a:prstGeom prst="rect">
            <a:avLst/>
          </a:prstGeom>
          <a:solidFill>
            <a:schemeClr val="bg1"/>
          </a:solidFill>
          <a:ln w="28575">
            <a:solidFill>
              <a:srgbClr val="92D050"/>
            </a:solidFill>
          </a:ln>
        </p:spPr>
        <p:txBody>
          <a:bodyPr wrap="square" rtlCol="0">
            <a:spAutoFit/>
          </a:bodyPr>
          <a:lstStyle/>
          <a:p>
            <a:pPr algn="ctr">
              <a:lnSpc>
                <a:spcPts val="3000"/>
              </a:lnSpc>
            </a:pPr>
            <a:r>
              <a:rPr lang="en-US" sz="3200" dirty="0" smtClean="0">
                <a:latin typeface="HelloPlainJane" panose="02000603000000000000" pitchFamily="2" charset="0"/>
                <a:ea typeface="HelloPlainJane" panose="02000603000000000000" pitchFamily="2" charset="0"/>
              </a:rPr>
              <a:t>correct spelling, capitalization,</a:t>
            </a:r>
            <a:r>
              <a:rPr lang="en-US" sz="2000" dirty="0" smtClean="0">
                <a:latin typeface="HelloPlainJane" panose="02000603000000000000" pitchFamily="2" charset="0"/>
                <a:ea typeface="HelloPlainJane" panose="02000603000000000000" pitchFamily="2" charset="0"/>
              </a:rPr>
              <a:t> </a:t>
            </a:r>
            <a:r>
              <a:rPr lang="en-US" sz="3200" dirty="0" smtClean="0">
                <a:latin typeface="HelloPlainJane" panose="02000603000000000000" pitchFamily="2" charset="0"/>
                <a:ea typeface="HelloPlainJane" panose="02000603000000000000" pitchFamily="2" charset="0"/>
              </a:rPr>
              <a:t>and mechanics</a:t>
            </a:r>
            <a:endParaRPr lang="en-US" dirty="0">
              <a:latin typeface="HelloPlainJane" panose="02000603000000000000" pitchFamily="2" charset="0"/>
              <a:ea typeface="HelloPlainJane" panose="02000603000000000000" pitchFamily="2" charset="0"/>
            </a:endParaRPr>
          </a:p>
        </p:txBody>
      </p:sp>
      <p:sp>
        <p:nvSpPr>
          <p:cNvPr id="14" name="TextBox 13"/>
          <p:cNvSpPr txBox="1"/>
          <p:nvPr/>
        </p:nvSpPr>
        <p:spPr>
          <a:xfrm>
            <a:off x="1868714" y="6080379"/>
            <a:ext cx="1778000" cy="477054"/>
          </a:xfrm>
          <a:prstGeom prst="rect">
            <a:avLst/>
          </a:prstGeom>
          <a:solidFill>
            <a:schemeClr val="bg1"/>
          </a:solidFill>
          <a:ln w="28575">
            <a:solidFill>
              <a:srgbClr val="92D050"/>
            </a:solidFill>
          </a:ln>
        </p:spPr>
        <p:txBody>
          <a:bodyPr wrap="square" rtlCol="0">
            <a:spAutoFit/>
          </a:bodyPr>
          <a:lstStyle/>
          <a:p>
            <a:pPr algn="ctr">
              <a:lnSpc>
                <a:spcPts val="3000"/>
              </a:lnSpc>
            </a:pPr>
            <a:r>
              <a:rPr lang="en-US" sz="3200" dirty="0" smtClean="0">
                <a:latin typeface="HelloPlainJane" panose="02000603000000000000" pitchFamily="2" charset="0"/>
                <a:ea typeface="HelloPlainJane" panose="02000603000000000000" pitchFamily="2" charset="0"/>
              </a:rPr>
              <a:t>complete</a:t>
            </a:r>
            <a:endParaRPr lang="en-US" dirty="0">
              <a:latin typeface="HelloPlainJane" panose="02000603000000000000" pitchFamily="2" charset="0"/>
              <a:ea typeface="HelloPlainJane" panose="02000603000000000000" pitchFamily="2" charset="0"/>
            </a:endParaRPr>
          </a:p>
        </p:txBody>
      </p:sp>
      <p:sp>
        <p:nvSpPr>
          <p:cNvPr id="15" name="TextBox 14"/>
          <p:cNvSpPr txBox="1"/>
          <p:nvPr/>
        </p:nvSpPr>
        <p:spPr>
          <a:xfrm>
            <a:off x="1590372" y="3703769"/>
            <a:ext cx="1781629" cy="861774"/>
          </a:xfrm>
          <a:prstGeom prst="rect">
            <a:avLst/>
          </a:prstGeom>
          <a:solidFill>
            <a:schemeClr val="bg1"/>
          </a:solidFill>
          <a:ln w="28575">
            <a:solidFill>
              <a:srgbClr val="92D050"/>
            </a:solidFill>
          </a:ln>
        </p:spPr>
        <p:txBody>
          <a:bodyPr wrap="square" rtlCol="0">
            <a:spAutoFit/>
          </a:bodyPr>
          <a:lstStyle/>
          <a:p>
            <a:pPr algn="ctr">
              <a:lnSpc>
                <a:spcPts val="3000"/>
              </a:lnSpc>
            </a:pPr>
            <a:r>
              <a:rPr lang="en-US" sz="3200" dirty="0" smtClean="0">
                <a:latin typeface="HelloPlainJane" panose="02000603000000000000" pitchFamily="2" charset="0"/>
                <a:ea typeface="HelloPlainJane" panose="02000603000000000000" pitchFamily="2" charset="0"/>
              </a:rPr>
              <a:t>accurate information</a:t>
            </a:r>
            <a:endParaRPr lang="en-US" sz="1600" dirty="0">
              <a:latin typeface="HelloPlainJane" panose="02000603000000000000" pitchFamily="2" charset="0"/>
              <a:ea typeface="HelloPlainJane" panose="02000603000000000000" pitchFamily="2" charset="0"/>
            </a:endParaRPr>
          </a:p>
        </p:txBody>
      </p:sp>
      <p:sp>
        <p:nvSpPr>
          <p:cNvPr id="16" name="TextBox 15"/>
          <p:cNvSpPr txBox="1"/>
          <p:nvPr/>
        </p:nvSpPr>
        <p:spPr>
          <a:xfrm>
            <a:off x="25400" y="1577817"/>
            <a:ext cx="3194202" cy="1754326"/>
          </a:xfrm>
          <a:prstGeom prst="rect">
            <a:avLst/>
          </a:prstGeom>
          <a:noFill/>
        </p:spPr>
        <p:txBody>
          <a:bodyPr wrap="square" rtlCol="0">
            <a:spAutoFit/>
          </a:bodyPr>
          <a:lstStyle/>
          <a:p>
            <a:pPr algn="ctr"/>
            <a:r>
              <a:rPr lang="en-US" sz="6000" b="1" dirty="0" smtClean="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rPr>
              <a:t>Grading</a:t>
            </a:r>
          </a:p>
          <a:p>
            <a:pPr algn="ctr"/>
            <a:r>
              <a:rPr lang="en-US" sz="4400" b="1" dirty="0" smtClean="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rPr>
              <a:t>100 points</a:t>
            </a:r>
            <a:endParaRPr lang="en-US" sz="4400" b="1" dirty="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endParaRPr>
          </a:p>
        </p:txBody>
      </p:sp>
    </p:spTree>
    <p:extLst>
      <p:ext uri="{BB962C8B-B14F-4D97-AF65-F5344CB8AC3E}">
        <p14:creationId xmlns:p14="http://schemas.microsoft.com/office/powerpoint/2010/main" val="36629172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57200" y="478634"/>
            <a:ext cx="8229600" cy="1015663"/>
          </a:xfrm>
          <a:prstGeom prst="rect">
            <a:avLst/>
          </a:prstGeom>
          <a:noFill/>
        </p:spPr>
        <p:txBody>
          <a:bodyPr wrap="square" rtlCol="0">
            <a:spAutoFit/>
          </a:bodyPr>
          <a:lstStyle/>
          <a:p>
            <a:pPr algn="ctr"/>
            <a:r>
              <a:rPr lang="en-US" sz="6000" b="1" dirty="0" smtClean="0">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rPr>
              <a:t>State Report</a:t>
            </a:r>
            <a:endParaRPr lang="en-US" sz="6000" b="1" dirty="0">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endParaRPr>
          </a:p>
        </p:txBody>
      </p:sp>
      <p:sp>
        <p:nvSpPr>
          <p:cNvPr id="8" name="Rectangle 7"/>
          <p:cNvSpPr/>
          <p:nvPr/>
        </p:nvSpPr>
        <p:spPr>
          <a:xfrm>
            <a:off x="5411376" y="2057400"/>
            <a:ext cx="3124200" cy="3662541"/>
          </a:xfrm>
          <a:prstGeom prst="rect">
            <a:avLst/>
          </a:prstGeom>
        </p:spPr>
        <p:txBody>
          <a:bodyPr wrap="square">
            <a:spAutoFit/>
          </a:bodyPr>
          <a:lstStyle/>
          <a:p>
            <a:pPr algn="ctr"/>
            <a:r>
              <a:rPr lang="en-US" sz="2400" dirty="0" smtClean="0"/>
              <a:t>Add the information in this lesson to your Washington State Report Poster.</a:t>
            </a:r>
          </a:p>
          <a:p>
            <a:pPr algn="ctr"/>
            <a:endParaRPr lang="en-US" sz="4000" dirty="0"/>
          </a:p>
          <a:p>
            <a:pPr algn="ctr"/>
            <a:r>
              <a:rPr lang="en-US" sz="2400" dirty="0" smtClean="0"/>
              <a:t>Posters are due in December and must be complete, neatly done and colorful!</a:t>
            </a:r>
            <a:endParaRPr lang="en-US" sz="2400" dirty="0"/>
          </a:p>
        </p:txBody>
      </p:sp>
      <p:pic>
        <p:nvPicPr>
          <p:cNvPr id="1026" name="Picture 2" descr="C:\Users\VAteacher\Documents\Documents\WAVA - Elem\2015-2016\SLASH 4-5\HISTORY 4\WA HISTORY\WA Project Sample.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1299238">
            <a:off x="762000" y="1676400"/>
            <a:ext cx="4419600" cy="4419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3" descr="C:\Users\VAteacher\Pictures\Pictures\Clip Art\CLASS CONNECT\Helpie Selfi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0230" y="3776662"/>
            <a:ext cx="638175" cy="2190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21341772">
            <a:off x="987605" y="6109580"/>
            <a:ext cx="4372313" cy="338554"/>
          </a:xfrm>
          <a:prstGeom prst="rect">
            <a:avLst/>
          </a:prstGeom>
        </p:spPr>
        <p:txBody>
          <a:bodyPr wrap="square">
            <a:spAutoFit/>
          </a:bodyPr>
          <a:lstStyle/>
          <a:p>
            <a:pPr algn="ctr"/>
            <a:r>
              <a:rPr lang="en-US" sz="1600" dirty="0" smtClean="0"/>
              <a:t>We will complete a few sections each week.</a:t>
            </a:r>
            <a:endParaRPr lang="en-US" sz="1600" dirty="0"/>
          </a:p>
        </p:txBody>
      </p:sp>
    </p:spTree>
    <p:extLst>
      <p:ext uri="{BB962C8B-B14F-4D97-AF65-F5344CB8AC3E}">
        <p14:creationId xmlns:p14="http://schemas.microsoft.com/office/powerpoint/2010/main" val="42022487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handleroleary.com/wp-content/uploads/chandler_oleary_washington_50statesprint.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322859">
            <a:off x="716575" y="330148"/>
            <a:ext cx="7676711" cy="585943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0600" y="6027003"/>
            <a:ext cx="8077200" cy="830997"/>
          </a:xfrm>
          <a:prstGeom prst="rect">
            <a:avLst/>
          </a:prstGeom>
          <a:noFill/>
        </p:spPr>
        <p:txBody>
          <a:bodyPr wrap="square" rtlCol="0">
            <a:spAutoFit/>
          </a:bodyPr>
          <a:lstStyle/>
          <a:p>
            <a:pPr algn="r"/>
            <a:r>
              <a:rPr lang="en-US" sz="4800" b="1" dirty="0" smtClean="0">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rPr>
              <a:t>Thanks Washingtonians!</a:t>
            </a:r>
            <a:endParaRPr lang="en-US" sz="4800" b="1" dirty="0">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endParaRPr>
          </a:p>
        </p:txBody>
      </p:sp>
    </p:spTree>
    <p:extLst>
      <p:ext uri="{BB962C8B-B14F-4D97-AF65-F5344CB8AC3E}">
        <p14:creationId xmlns:p14="http://schemas.microsoft.com/office/powerpoint/2010/main" val="25077867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www.plumsite.com/Rechtfertig/landbrid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71600"/>
            <a:ext cx="5334000" cy="40005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64742" y="3922455"/>
            <a:ext cx="4198258" cy="2554545"/>
          </a:xfrm>
          <a:prstGeom prst="rect">
            <a:avLst/>
          </a:prstGeom>
          <a:solidFill>
            <a:schemeClr val="bg1"/>
          </a:solidFill>
          <a:ln w="12700">
            <a:solidFill>
              <a:srgbClr val="00B0F0"/>
            </a:solidFill>
            <a:prstDash val="lgDash"/>
          </a:ln>
        </p:spPr>
        <p:txBody>
          <a:bodyPr wrap="square">
            <a:spAutoFit/>
          </a:bodyPr>
          <a:lstStyle/>
          <a:p>
            <a:r>
              <a:rPr lang="en-US" sz="2000" dirty="0"/>
              <a:t>The first settlers in present-day Washington </a:t>
            </a:r>
            <a:r>
              <a:rPr lang="en-US" sz="2000" dirty="0" smtClean="0"/>
              <a:t>are thought to be descendants </a:t>
            </a:r>
            <a:r>
              <a:rPr lang="en-US" sz="2000" dirty="0"/>
              <a:t>of </a:t>
            </a:r>
            <a:r>
              <a:rPr lang="en-US" sz="2000" dirty="0" smtClean="0"/>
              <a:t>nomads </a:t>
            </a:r>
            <a:r>
              <a:rPr lang="en-US" sz="2000" dirty="0"/>
              <a:t>who came to North America across the Bering Land Bridge between Alaska and Russia. Scientists have found evidence of human settlement in Washington as far back as 12,000 years ago.</a:t>
            </a:r>
          </a:p>
        </p:txBody>
      </p:sp>
      <p:sp>
        <p:nvSpPr>
          <p:cNvPr id="6" name="TextBox 5"/>
          <p:cNvSpPr txBox="1"/>
          <p:nvPr/>
        </p:nvSpPr>
        <p:spPr>
          <a:xfrm>
            <a:off x="533400" y="279738"/>
            <a:ext cx="6059714" cy="1015663"/>
          </a:xfrm>
          <a:prstGeom prst="rect">
            <a:avLst/>
          </a:prstGeom>
          <a:noFill/>
        </p:spPr>
        <p:txBody>
          <a:bodyPr wrap="square" rtlCol="0">
            <a:spAutoFit/>
          </a:bodyPr>
          <a:lstStyle/>
          <a:p>
            <a:r>
              <a:rPr lang="en-US" sz="6000" b="1" dirty="0" smtClean="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rPr>
              <a:t>The First People</a:t>
            </a:r>
            <a:endParaRPr lang="en-US" sz="6000" b="1" dirty="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endParaRPr>
          </a:p>
        </p:txBody>
      </p:sp>
    </p:spTree>
    <p:extLst>
      <p:ext uri="{BB962C8B-B14F-4D97-AF65-F5344CB8AC3E}">
        <p14:creationId xmlns:p14="http://schemas.microsoft.com/office/powerpoint/2010/main" val="36764939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3400" y="381000"/>
            <a:ext cx="6059714" cy="1015663"/>
          </a:xfrm>
          <a:prstGeom prst="rect">
            <a:avLst/>
          </a:prstGeom>
          <a:noFill/>
        </p:spPr>
        <p:txBody>
          <a:bodyPr wrap="square" rtlCol="0">
            <a:spAutoFit/>
          </a:bodyPr>
          <a:lstStyle/>
          <a:p>
            <a:r>
              <a:rPr lang="en-US" sz="6000" b="1" dirty="0" smtClean="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rPr>
              <a:t>Native Americans </a:t>
            </a:r>
            <a:endParaRPr lang="en-US" sz="6000" b="1" dirty="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endParaRPr>
          </a:p>
        </p:txBody>
      </p:sp>
      <p:sp>
        <p:nvSpPr>
          <p:cNvPr id="5" name="TextBox 4"/>
          <p:cNvSpPr txBox="1"/>
          <p:nvPr/>
        </p:nvSpPr>
        <p:spPr>
          <a:xfrm>
            <a:off x="324757" y="1273966"/>
            <a:ext cx="6477000" cy="1938992"/>
          </a:xfrm>
          <a:prstGeom prst="rect">
            <a:avLst/>
          </a:prstGeom>
          <a:noFill/>
        </p:spPr>
        <p:txBody>
          <a:bodyPr wrap="square" rtlCol="0">
            <a:spAutoFit/>
          </a:bodyPr>
          <a:lstStyle/>
          <a:p>
            <a:r>
              <a:rPr lang="en-US" sz="2400" dirty="0">
                <a:solidFill>
                  <a:prstClr val="black"/>
                </a:solidFill>
              </a:rPr>
              <a:t>The land of Washington has been inhabited by people for thousands of years. Before the Europeans arrived there were many Native American tribes in the region.</a:t>
            </a:r>
          </a:p>
          <a:p>
            <a:endParaRPr lang="en-US" sz="2400" dirty="0">
              <a:solidFill>
                <a:prstClr val="black"/>
              </a:solidFill>
            </a:endParaRPr>
          </a:p>
        </p:txBody>
      </p:sp>
      <p:pic>
        <p:nvPicPr>
          <p:cNvPr id="2052" name="Picture 4" descr="https://s-media-cache-ak0.pinimg.com/originals/e8/a3/19/e8a319de184c274f2682a2b9fb6aa5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914" y="3059668"/>
            <a:ext cx="4598004" cy="34504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Yakama woman with baby in cradleboard on her back: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flipH="1">
            <a:off x="6090475" y="762001"/>
            <a:ext cx="2663749" cy="4572000"/>
          </a:xfrm>
          <a:prstGeom prst="ellipse">
            <a:avLst/>
          </a:prstGeom>
          <a:noFill/>
          <a:extLst>
            <a:ext uri="{909E8E84-426E-40DD-AFC4-6F175D3DCCD1}">
              <a14:hiddenFill xmlns:a14="http://schemas.microsoft.com/office/drawing/2010/main">
                <a:solidFill>
                  <a:srgbClr val="FFFFFF"/>
                </a:solidFill>
              </a14:hiddenFill>
            </a:ext>
          </a:extLst>
        </p:spPr>
      </p:pic>
      <p:pic>
        <p:nvPicPr>
          <p:cNvPr id="2050" name="Picture 2" descr="http://trailtribes.org/fortclatsop/images/chinook_flag.jpg"/>
          <p:cNvPicPr>
            <a:picLocks noChangeAspect="1" noChangeArrowheads="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bwMode="auto">
          <a:xfrm>
            <a:off x="4800582" y="4604287"/>
            <a:ext cx="3953642" cy="1937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9506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http://www.native-languages.org/washington.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78656" y="2615471"/>
            <a:ext cx="5986688" cy="3849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381000"/>
            <a:ext cx="6059714" cy="1015663"/>
          </a:xfrm>
          <a:prstGeom prst="rect">
            <a:avLst/>
          </a:prstGeom>
          <a:noFill/>
        </p:spPr>
        <p:txBody>
          <a:bodyPr wrap="square" rtlCol="0">
            <a:spAutoFit/>
          </a:bodyPr>
          <a:lstStyle/>
          <a:p>
            <a:r>
              <a:rPr lang="en-US" sz="6000" b="1" dirty="0" smtClean="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rPr>
              <a:t>Native Americans </a:t>
            </a:r>
            <a:endParaRPr lang="en-US" sz="6000" b="1" dirty="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endParaRPr>
          </a:p>
        </p:txBody>
      </p:sp>
      <p:sp>
        <p:nvSpPr>
          <p:cNvPr id="7" name="TextBox 6"/>
          <p:cNvSpPr txBox="1"/>
          <p:nvPr/>
        </p:nvSpPr>
        <p:spPr>
          <a:xfrm>
            <a:off x="324756" y="1273966"/>
            <a:ext cx="8666844" cy="1200329"/>
          </a:xfrm>
          <a:prstGeom prst="rect">
            <a:avLst/>
          </a:prstGeom>
          <a:noFill/>
        </p:spPr>
        <p:txBody>
          <a:bodyPr wrap="square" rtlCol="0">
            <a:spAutoFit/>
          </a:bodyPr>
          <a:lstStyle/>
          <a:p>
            <a:r>
              <a:rPr lang="en-US" sz="2400" dirty="0">
                <a:solidFill>
                  <a:prstClr val="black"/>
                </a:solidFill>
              </a:rPr>
              <a:t>There are many </a:t>
            </a:r>
            <a:r>
              <a:rPr lang="en-US" sz="2400" dirty="0" smtClean="0">
                <a:solidFill>
                  <a:prstClr val="black"/>
                </a:solidFill>
              </a:rPr>
              <a:t>Native </a:t>
            </a:r>
            <a:r>
              <a:rPr lang="en-US" sz="2400" dirty="0">
                <a:solidFill>
                  <a:prstClr val="black"/>
                </a:solidFill>
              </a:rPr>
              <a:t>American tribes who played a part in the history of the state and whose tribal territories and homelands are located in the </a:t>
            </a:r>
            <a:r>
              <a:rPr lang="en-US" sz="2400" dirty="0" smtClean="0">
                <a:solidFill>
                  <a:prstClr val="black"/>
                </a:solidFill>
              </a:rPr>
              <a:t>present-day </a:t>
            </a:r>
            <a:r>
              <a:rPr lang="en-US" sz="2400" dirty="0">
                <a:solidFill>
                  <a:prstClr val="black"/>
                </a:solidFill>
              </a:rPr>
              <a:t>state of Washington. </a:t>
            </a:r>
            <a:endParaRPr lang="en-US" sz="1400" dirty="0" smtClean="0">
              <a:solidFill>
                <a:prstClr val="black"/>
              </a:solidFill>
            </a:endParaRPr>
          </a:p>
        </p:txBody>
      </p:sp>
    </p:spTree>
    <p:extLst>
      <p:ext uri="{BB962C8B-B14F-4D97-AF65-F5344CB8AC3E}">
        <p14:creationId xmlns:p14="http://schemas.microsoft.com/office/powerpoint/2010/main" val="17757742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9993" y="1349038"/>
            <a:ext cx="8666844" cy="3970318"/>
          </a:xfrm>
          <a:prstGeom prst="rect">
            <a:avLst/>
          </a:prstGeom>
          <a:noFill/>
        </p:spPr>
        <p:txBody>
          <a:bodyPr wrap="square" rtlCol="0">
            <a:spAutoFit/>
          </a:bodyPr>
          <a:lstStyle/>
          <a:p>
            <a:r>
              <a:rPr lang="en-US" sz="2400" dirty="0">
                <a:solidFill>
                  <a:prstClr val="black"/>
                </a:solidFill>
              </a:rPr>
              <a:t>On the eastern side of the Cascade </a:t>
            </a:r>
            <a:r>
              <a:rPr lang="en-US" sz="2400" dirty="0" smtClean="0">
                <a:solidFill>
                  <a:prstClr val="black"/>
                </a:solidFill>
              </a:rPr>
              <a:t>Range, </a:t>
            </a:r>
            <a:r>
              <a:rPr lang="en-US" sz="2800" b="1" dirty="0" smtClean="0">
                <a:solidFill>
                  <a:srgbClr val="FF0000"/>
                </a:solidFill>
              </a:rPr>
              <a:t>Colville</a:t>
            </a:r>
            <a:r>
              <a:rPr lang="en-US" sz="2400" dirty="0" smtClean="0">
                <a:solidFill>
                  <a:prstClr val="black"/>
                </a:solidFill>
              </a:rPr>
              <a:t>, </a:t>
            </a:r>
            <a:r>
              <a:rPr lang="en-US" sz="2800" b="1" dirty="0" smtClean="0">
                <a:solidFill>
                  <a:srgbClr val="0000CC"/>
                </a:solidFill>
              </a:rPr>
              <a:t>Okanagan</a:t>
            </a:r>
            <a:r>
              <a:rPr lang="en-US" sz="2400" dirty="0">
                <a:solidFill>
                  <a:prstClr val="black"/>
                </a:solidFill>
              </a:rPr>
              <a:t>, </a:t>
            </a:r>
            <a:r>
              <a:rPr lang="en-US" sz="2800" b="1" dirty="0">
                <a:solidFill>
                  <a:srgbClr val="008000"/>
                </a:solidFill>
              </a:rPr>
              <a:t>Spokane</a:t>
            </a:r>
            <a:r>
              <a:rPr lang="en-US" sz="2400" dirty="0">
                <a:solidFill>
                  <a:prstClr val="black"/>
                </a:solidFill>
              </a:rPr>
              <a:t>, and </a:t>
            </a:r>
            <a:r>
              <a:rPr lang="en-US" sz="2800" b="1" dirty="0">
                <a:solidFill>
                  <a:srgbClr val="EE6000"/>
                </a:solidFill>
              </a:rPr>
              <a:t>Yakima</a:t>
            </a:r>
            <a:r>
              <a:rPr lang="en-US" sz="2400" dirty="0">
                <a:solidFill>
                  <a:srgbClr val="EE6000"/>
                </a:solidFill>
              </a:rPr>
              <a:t> </a:t>
            </a:r>
            <a:r>
              <a:rPr lang="en-US" sz="2400" dirty="0" smtClean="0">
                <a:solidFill>
                  <a:prstClr val="black"/>
                </a:solidFill>
              </a:rPr>
              <a:t>are a few of the tribes who lived </a:t>
            </a:r>
            <a:r>
              <a:rPr lang="en-US" sz="2400" dirty="0">
                <a:solidFill>
                  <a:prstClr val="black"/>
                </a:solidFill>
              </a:rPr>
              <a:t>in the river valleys and on high-desert plateaus. These people also relied on salmon, catching thousands when the fish made their annual journey up the Columbia River and its tributaries</a:t>
            </a:r>
            <a:r>
              <a:rPr lang="en-US" sz="2400" dirty="0" smtClean="0">
                <a:solidFill>
                  <a:prstClr val="black"/>
                </a:solidFill>
              </a:rPr>
              <a:t>.</a:t>
            </a:r>
          </a:p>
          <a:p>
            <a:r>
              <a:rPr lang="en-US" sz="2000" dirty="0" smtClean="0">
                <a:solidFill>
                  <a:prstClr val="black"/>
                </a:solidFill>
              </a:rPr>
              <a:t> </a:t>
            </a:r>
            <a:endParaRPr lang="en-US" sz="300" dirty="0" smtClean="0">
              <a:solidFill>
                <a:prstClr val="black"/>
              </a:solidFill>
            </a:endParaRPr>
          </a:p>
          <a:p>
            <a:r>
              <a:rPr lang="en-US" sz="2400" dirty="0" smtClean="0">
                <a:solidFill>
                  <a:prstClr val="black"/>
                </a:solidFill>
              </a:rPr>
              <a:t>The </a:t>
            </a:r>
            <a:r>
              <a:rPr lang="en-US" sz="2400" dirty="0">
                <a:solidFill>
                  <a:prstClr val="black"/>
                </a:solidFill>
              </a:rPr>
              <a:t>whole tribe netted </a:t>
            </a:r>
            <a:endParaRPr lang="en-US" sz="2400" dirty="0" smtClean="0">
              <a:solidFill>
                <a:prstClr val="black"/>
              </a:solidFill>
            </a:endParaRPr>
          </a:p>
          <a:p>
            <a:r>
              <a:rPr lang="en-US" sz="2400" dirty="0" smtClean="0">
                <a:solidFill>
                  <a:prstClr val="black"/>
                </a:solidFill>
              </a:rPr>
              <a:t>fish </a:t>
            </a:r>
            <a:r>
              <a:rPr lang="en-US" sz="2400" dirty="0">
                <a:solidFill>
                  <a:prstClr val="black"/>
                </a:solidFill>
              </a:rPr>
              <a:t>during the salmon run </a:t>
            </a:r>
            <a:endParaRPr lang="en-US" sz="2400" dirty="0" smtClean="0">
              <a:solidFill>
                <a:prstClr val="black"/>
              </a:solidFill>
            </a:endParaRPr>
          </a:p>
          <a:p>
            <a:r>
              <a:rPr lang="en-US" sz="2400" dirty="0" smtClean="0">
                <a:solidFill>
                  <a:prstClr val="black"/>
                </a:solidFill>
              </a:rPr>
              <a:t>and </a:t>
            </a:r>
            <a:r>
              <a:rPr lang="en-US" sz="2400" dirty="0">
                <a:solidFill>
                  <a:prstClr val="black"/>
                </a:solidFill>
              </a:rPr>
              <a:t>dried the catch to </a:t>
            </a:r>
            <a:endParaRPr lang="en-US" sz="2400" dirty="0" smtClean="0">
              <a:solidFill>
                <a:prstClr val="black"/>
              </a:solidFill>
            </a:endParaRPr>
          </a:p>
          <a:p>
            <a:r>
              <a:rPr lang="en-US" sz="2400" dirty="0" smtClean="0">
                <a:solidFill>
                  <a:prstClr val="black"/>
                </a:solidFill>
              </a:rPr>
              <a:t>preserve </a:t>
            </a:r>
            <a:r>
              <a:rPr lang="en-US" sz="2400" dirty="0">
                <a:solidFill>
                  <a:prstClr val="black"/>
                </a:solidFill>
              </a:rPr>
              <a:t>it.</a:t>
            </a:r>
            <a:endParaRPr lang="en-US" sz="2400" dirty="0" smtClean="0">
              <a:solidFill>
                <a:prstClr val="black"/>
              </a:solidFill>
            </a:endParaRPr>
          </a:p>
        </p:txBody>
      </p:sp>
      <p:sp>
        <p:nvSpPr>
          <p:cNvPr id="7" name="TextBox 6"/>
          <p:cNvSpPr txBox="1"/>
          <p:nvPr/>
        </p:nvSpPr>
        <p:spPr>
          <a:xfrm>
            <a:off x="533400" y="381000"/>
            <a:ext cx="6059714" cy="1015663"/>
          </a:xfrm>
          <a:prstGeom prst="rect">
            <a:avLst/>
          </a:prstGeom>
          <a:noFill/>
        </p:spPr>
        <p:txBody>
          <a:bodyPr wrap="square" rtlCol="0">
            <a:spAutoFit/>
          </a:bodyPr>
          <a:lstStyle/>
          <a:p>
            <a:r>
              <a:rPr lang="en-US" sz="6000" b="1" dirty="0" smtClean="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rPr>
              <a:t>Native Americans </a:t>
            </a:r>
            <a:endParaRPr lang="en-US" sz="6000" b="1" dirty="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endParaRPr>
          </a:p>
        </p:txBody>
      </p:sp>
      <p:pic>
        <p:nvPicPr>
          <p:cNvPr id="3074" name="Picture 2" descr="http://yakimathebeginning.com/wp-content/uploads/2010/04/FairIndian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478564" y="3443286"/>
            <a:ext cx="4132943" cy="29928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washington.edu/uwired/outreach/cspn/Website/Images/NW%20History%20Course/Lesson%202/Salmon%20Art.jpg"/>
          <p:cNvPicPr>
            <a:picLocks noChangeAspect="1" noChangeArrowheads="1"/>
          </p:cNvPicPr>
          <p:nvPr/>
        </p:nvPicPr>
        <p:blipFill>
          <a:blip r:embed="rId3">
            <a:clrChange>
              <a:clrFrom>
                <a:srgbClr val="FEFFF9"/>
              </a:clrFrom>
              <a:clrTo>
                <a:srgbClr val="FEFFF9">
                  <a:alpha val="0"/>
                </a:srgbClr>
              </a:clrTo>
            </a:clrChange>
            <a:extLst>
              <a:ext uri="{28A0092B-C50C-407E-A947-70E740481C1C}">
                <a14:useLocalDpi xmlns:a14="http://schemas.microsoft.com/office/drawing/2010/main" val="0"/>
              </a:ext>
            </a:extLst>
          </a:blip>
          <a:srcRect/>
          <a:stretch>
            <a:fillRect/>
          </a:stretch>
        </p:blipFill>
        <p:spPr bwMode="auto">
          <a:xfrm flipH="1">
            <a:off x="914400" y="4939697"/>
            <a:ext cx="2929437" cy="173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5827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4755" y="1411364"/>
            <a:ext cx="5908223" cy="1569660"/>
          </a:xfrm>
          <a:prstGeom prst="rect">
            <a:avLst/>
          </a:prstGeom>
          <a:noFill/>
        </p:spPr>
        <p:txBody>
          <a:bodyPr wrap="square" rtlCol="0">
            <a:spAutoFit/>
          </a:bodyPr>
          <a:lstStyle/>
          <a:p>
            <a:r>
              <a:rPr lang="en-US" sz="2400" dirty="0">
                <a:solidFill>
                  <a:prstClr val="black"/>
                </a:solidFill>
              </a:rPr>
              <a:t>The inland tribes lived in seasonal villages of tepees made of animal hides. They hunted and kept horses. They collected berries and dried them. </a:t>
            </a:r>
            <a:endParaRPr lang="en-US" sz="1600" dirty="0" smtClean="0">
              <a:solidFill>
                <a:prstClr val="black"/>
              </a:solidFill>
            </a:endParaRPr>
          </a:p>
        </p:txBody>
      </p:sp>
      <p:sp>
        <p:nvSpPr>
          <p:cNvPr id="7" name="TextBox 6"/>
          <p:cNvSpPr txBox="1"/>
          <p:nvPr/>
        </p:nvSpPr>
        <p:spPr>
          <a:xfrm>
            <a:off x="533400" y="381000"/>
            <a:ext cx="6059714" cy="1015663"/>
          </a:xfrm>
          <a:prstGeom prst="rect">
            <a:avLst/>
          </a:prstGeom>
          <a:noFill/>
        </p:spPr>
        <p:txBody>
          <a:bodyPr wrap="square" rtlCol="0">
            <a:spAutoFit/>
          </a:bodyPr>
          <a:lstStyle/>
          <a:p>
            <a:r>
              <a:rPr lang="en-US" sz="6000" b="1" dirty="0" smtClean="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rPr>
              <a:t>Native Americans </a:t>
            </a:r>
            <a:endParaRPr lang="en-US" sz="6000" b="1" dirty="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endParaRPr>
          </a:p>
        </p:txBody>
      </p:sp>
      <p:pic>
        <p:nvPicPr>
          <p:cNvPr id="1028" name="Picture 4"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143000"/>
            <a:ext cx="2670629" cy="20617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724400" y="3645535"/>
            <a:ext cx="4267200" cy="2677656"/>
          </a:xfrm>
          <a:prstGeom prst="rect">
            <a:avLst/>
          </a:prstGeom>
          <a:noFill/>
        </p:spPr>
        <p:txBody>
          <a:bodyPr wrap="square" rtlCol="0">
            <a:spAutoFit/>
          </a:bodyPr>
          <a:lstStyle/>
          <a:p>
            <a:r>
              <a:rPr lang="en-US" sz="2400" dirty="0" smtClean="0">
                <a:solidFill>
                  <a:prstClr val="black"/>
                </a:solidFill>
              </a:rPr>
              <a:t>They </a:t>
            </a:r>
            <a:r>
              <a:rPr lang="en-US" sz="2400" dirty="0">
                <a:solidFill>
                  <a:prstClr val="black"/>
                </a:solidFill>
              </a:rPr>
              <a:t>traveled to common prairies to harvest camas root, a starchy vegetable that is sweet and nourishing. But the salmon in the Columbia River system was essential to their diet and to their culture</a:t>
            </a:r>
            <a:endParaRPr lang="en-US" sz="1400" dirty="0" smtClean="0">
              <a:solidFill>
                <a:prstClr val="black"/>
              </a:solidFill>
            </a:endParaRPr>
          </a:p>
        </p:txBody>
      </p:sp>
      <p:pic>
        <p:nvPicPr>
          <p:cNvPr id="1030" name="Picture 6" descr="http://yakama.weebly.com/uploads/3/9/5/8/3958212/8922552.jpg?4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485" y="3368764"/>
            <a:ext cx="4038600" cy="31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0614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3806" y="4293391"/>
            <a:ext cx="8514444" cy="2369880"/>
          </a:xfrm>
          <a:prstGeom prst="rect">
            <a:avLst/>
          </a:prstGeom>
          <a:noFill/>
        </p:spPr>
        <p:txBody>
          <a:bodyPr wrap="square" rtlCol="0">
            <a:spAutoFit/>
          </a:bodyPr>
          <a:lstStyle/>
          <a:p>
            <a:r>
              <a:rPr lang="en-US" sz="2400" dirty="0" smtClean="0">
                <a:solidFill>
                  <a:prstClr val="black"/>
                </a:solidFill>
              </a:rPr>
              <a:t>The </a:t>
            </a:r>
            <a:r>
              <a:rPr lang="en-US" sz="2800" b="1" dirty="0" smtClean="0">
                <a:solidFill>
                  <a:srgbClr val="0000CC"/>
                </a:solidFill>
              </a:rPr>
              <a:t>Salish</a:t>
            </a:r>
            <a:r>
              <a:rPr lang="en-US" sz="2800" dirty="0" smtClean="0">
                <a:solidFill>
                  <a:prstClr val="black"/>
                </a:solidFill>
              </a:rPr>
              <a:t> </a:t>
            </a:r>
            <a:r>
              <a:rPr lang="en-US" sz="2400" dirty="0" smtClean="0">
                <a:solidFill>
                  <a:prstClr val="black"/>
                </a:solidFill>
              </a:rPr>
              <a:t>people lived along the coast. </a:t>
            </a:r>
            <a:r>
              <a:rPr lang="en-US" sz="2400" dirty="0">
                <a:solidFill>
                  <a:prstClr val="black"/>
                </a:solidFill>
              </a:rPr>
              <a:t>They lived in villages with permanent longhouses made of wood. They fished for salmon, their primary food source; hunted large game; and ate berries and roots. They cut huge cedar logs and made dugout canoes. Some of these canoes were large enough to take onto the ocean, where the Salish hunted whales. </a:t>
            </a:r>
            <a:endParaRPr lang="en-US" sz="1600" dirty="0" smtClean="0">
              <a:solidFill>
                <a:prstClr val="black"/>
              </a:solidFill>
            </a:endParaRPr>
          </a:p>
        </p:txBody>
      </p:sp>
      <p:pic>
        <p:nvPicPr>
          <p:cNvPr id="2" name="Picture 4" descr="http://skagitnews.doziermedia.com/wp-content/uploads/2015/09/tumblr_n60rusUUoJ1ryf6suo1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0139" y="745327"/>
            <a:ext cx="4762500" cy="35242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3400" y="381000"/>
            <a:ext cx="6059714" cy="1015663"/>
          </a:xfrm>
          <a:prstGeom prst="rect">
            <a:avLst/>
          </a:prstGeom>
          <a:noFill/>
        </p:spPr>
        <p:txBody>
          <a:bodyPr wrap="square" rtlCol="0">
            <a:spAutoFit/>
          </a:bodyPr>
          <a:lstStyle/>
          <a:p>
            <a:r>
              <a:rPr lang="en-US" sz="6000" b="1" dirty="0" smtClean="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rPr>
              <a:t>Native Americans </a:t>
            </a:r>
            <a:endParaRPr lang="en-US" sz="6000" b="1" dirty="0">
              <a:solidFill>
                <a:prstClr val="black"/>
              </a:solidFill>
              <a:effectLst>
                <a:outerShdw blurRad="38100" dist="38100" dir="2700000" algn="tl">
                  <a:srgbClr val="000000">
                    <a:alpha val="43137"/>
                  </a:srgbClr>
                </a:outerShdw>
              </a:effectLst>
              <a:latin typeface="HelloAcaBelieveIt" panose="02000603000000000000" pitchFamily="2" charset="0"/>
              <a:ea typeface="HelloAcaBelieveIt" panose="02000603000000000000" pitchFamily="2" charset="0"/>
            </a:endParaRPr>
          </a:p>
        </p:txBody>
      </p:sp>
    </p:spTree>
    <p:extLst>
      <p:ext uri="{BB962C8B-B14F-4D97-AF65-F5344CB8AC3E}">
        <p14:creationId xmlns:p14="http://schemas.microsoft.com/office/powerpoint/2010/main" val="38164083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6931</TotalTime>
  <Words>1540</Words>
  <Application>Microsoft Office PowerPoint</Application>
  <PresentationFormat>On-screen Show (4:3)</PresentationFormat>
  <Paragraphs>183</Paragraphs>
  <Slides>38</Slides>
  <Notes>11</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VAteacher</dc:creator>
  <cp:lastModifiedBy>VAteacher</cp:lastModifiedBy>
  <cp:revision>130</cp:revision>
  <dcterms:created xsi:type="dcterms:W3CDTF">2015-06-30T16:11:31Z</dcterms:created>
  <dcterms:modified xsi:type="dcterms:W3CDTF">2015-11-15T00:20:44Z</dcterms:modified>
</cp:coreProperties>
</file>