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391" r:id="rId3"/>
    <p:sldId id="392" r:id="rId4"/>
    <p:sldId id="393" r:id="rId5"/>
    <p:sldId id="281" r:id="rId6"/>
    <p:sldId id="298" r:id="rId7"/>
    <p:sldId id="304" r:id="rId8"/>
    <p:sldId id="302" r:id="rId9"/>
    <p:sldId id="303" r:id="rId10"/>
    <p:sldId id="284" r:id="rId11"/>
    <p:sldId id="394" r:id="rId12"/>
    <p:sldId id="369" r:id="rId13"/>
    <p:sldId id="340" r:id="rId14"/>
    <p:sldId id="360" r:id="rId15"/>
    <p:sldId id="361" r:id="rId16"/>
    <p:sldId id="362" r:id="rId17"/>
    <p:sldId id="363" r:id="rId18"/>
    <p:sldId id="364" r:id="rId19"/>
    <p:sldId id="370" r:id="rId20"/>
    <p:sldId id="365" r:id="rId21"/>
    <p:sldId id="371" r:id="rId22"/>
    <p:sldId id="374" r:id="rId23"/>
    <p:sldId id="377" r:id="rId24"/>
    <p:sldId id="372" r:id="rId25"/>
    <p:sldId id="379" r:id="rId26"/>
    <p:sldId id="380" r:id="rId27"/>
    <p:sldId id="382" r:id="rId28"/>
    <p:sldId id="383" r:id="rId29"/>
    <p:sldId id="384" r:id="rId30"/>
    <p:sldId id="390" r:id="rId31"/>
    <p:sldId id="344" r:id="rId32"/>
    <p:sldId id="345" r:id="rId33"/>
    <p:sldId id="346" r:id="rId34"/>
    <p:sldId id="347" r:id="rId35"/>
    <p:sldId id="403" r:id="rId36"/>
    <p:sldId id="350" r:id="rId37"/>
    <p:sldId id="351" r:id="rId38"/>
    <p:sldId id="354" r:id="rId39"/>
    <p:sldId id="388" r:id="rId40"/>
    <p:sldId id="389" r:id="rId41"/>
    <p:sldId id="387" r:id="rId42"/>
    <p:sldId id="386" r:id="rId43"/>
    <p:sldId id="397" r:id="rId44"/>
    <p:sldId id="398" r:id="rId45"/>
    <p:sldId id="400" r:id="rId46"/>
    <p:sldId id="401" r:id="rId47"/>
    <p:sldId id="402" r:id="rId48"/>
    <p:sldId id="3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99"/>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27" autoAdjust="0"/>
    <p:restoredTop sz="94660"/>
  </p:normalViewPr>
  <p:slideViewPr>
    <p:cSldViewPr>
      <p:cViewPr varScale="1">
        <p:scale>
          <a:sx n="66" d="100"/>
          <a:sy n="66" d="100"/>
        </p:scale>
        <p:origin x="906" y="48"/>
      </p:cViewPr>
      <p:guideLst>
        <p:guide orient="horz" pos="2160"/>
        <p:guide pos="2880"/>
      </p:guideLst>
    </p:cSldViewPr>
  </p:slideViewPr>
  <p:notesTextViewPr>
    <p:cViewPr>
      <p:scale>
        <a:sx n="1" d="1"/>
        <a:sy n="1" d="1"/>
      </p:scale>
      <p:origin x="0" y="0"/>
    </p:cViewPr>
  </p:notesTextViewPr>
  <p:sorterViewPr>
    <p:cViewPr>
      <p:scale>
        <a:sx n="62" d="100"/>
        <a:sy n="62"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D6766-66C6-4D9C-A75D-D97847D543EA}" type="datetimeFigureOut">
              <a:rPr lang="en-US" smtClean="0"/>
              <a:t>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ECA78-BB8B-43A8-8BA2-82AC66561C69}" type="slidenum">
              <a:rPr lang="en-US" smtClean="0"/>
              <a:t>‹#›</a:t>
            </a:fld>
            <a:endParaRPr lang="en-US"/>
          </a:p>
        </p:txBody>
      </p:sp>
    </p:spTree>
    <p:extLst>
      <p:ext uri="{BB962C8B-B14F-4D97-AF65-F5344CB8AC3E}">
        <p14:creationId xmlns:p14="http://schemas.microsoft.com/office/powerpoint/2010/main" val="280775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oo.gl/forms/zCPxbASxE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oo.gl/forms/zCPxbASxEY"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this to your weekly RACE PPTs - Paste a student</a:t>
            </a:r>
            <a:r>
              <a:rPr lang="en-US" baseline="0" dirty="0"/>
              <a:t> response sample from last week’s open-ended question on this slide. Read aloud and find all parts of RACE in the response.</a:t>
            </a:r>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 Activity</a:t>
            </a:r>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https://goo.gl/forms/V75tS2Ck9wdqnHd42</a:t>
            </a:r>
          </a:p>
        </p:txBody>
      </p:sp>
      <p:sp>
        <p:nvSpPr>
          <p:cNvPr id="4" name="Slide Number Placeholder 3"/>
          <p:cNvSpPr>
            <a:spLocks noGrp="1"/>
          </p:cNvSpPr>
          <p:nvPr>
            <p:ph type="sldNum" sz="quarter" idx="5"/>
          </p:nvPr>
        </p:nvSpPr>
        <p:spPr/>
        <p:txBody>
          <a:bodyPr/>
          <a:lstStyle/>
          <a:p>
            <a:fld id="{04AECA78-BB8B-43A8-8BA2-82AC66561C69}" type="slidenum">
              <a:rPr lang="en-US" smtClean="0"/>
              <a:t>41</a:t>
            </a:fld>
            <a:endParaRPr lang="en-US"/>
          </a:p>
        </p:txBody>
      </p:sp>
    </p:spTree>
    <p:extLst>
      <p:ext uri="{BB962C8B-B14F-4D97-AF65-F5344CB8AC3E}">
        <p14:creationId xmlns:p14="http://schemas.microsoft.com/office/powerpoint/2010/main" val="126434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hlinkClick r:id="rId3"/>
              </a:rPr>
              <a:t>http://goo.gl/forms/zCPxbASxEY</a:t>
            </a:r>
            <a:r>
              <a:rPr lang="en-US" dirty="0">
                <a:solidFill>
                  <a:prstClr val="black"/>
                </a:solidFill>
              </a:rPr>
              <a:t> </a:t>
            </a:r>
          </a:p>
          <a:p>
            <a:endParaRPr lang="en-US" dirty="0"/>
          </a:p>
        </p:txBody>
      </p:sp>
      <p:sp>
        <p:nvSpPr>
          <p:cNvPr id="4" name="Slide Number Placeholder 3"/>
          <p:cNvSpPr>
            <a:spLocks noGrp="1"/>
          </p:cNvSpPr>
          <p:nvPr>
            <p:ph type="sldNum" sz="quarter" idx="10"/>
          </p:nvPr>
        </p:nvSpPr>
        <p:spPr/>
        <p:txBody>
          <a:bodyPr/>
          <a:lstStyle/>
          <a:p>
            <a:fld id="{928B3179-CC4F-4699-8887-69016D2BCD70}" type="slidenum">
              <a:rPr lang="en-US" smtClean="0"/>
              <a:t>42</a:t>
            </a:fld>
            <a:endParaRPr lang="en-US"/>
          </a:p>
        </p:txBody>
      </p:sp>
    </p:spTree>
    <p:extLst>
      <p:ext uri="{BB962C8B-B14F-4D97-AF65-F5344CB8AC3E}">
        <p14:creationId xmlns:p14="http://schemas.microsoft.com/office/powerpoint/2010/main" val="313342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hlinkClick r:id="rId3"/>
              </a:rPr>
              <a:t>http://goo.gl/forms/zCPxbASxEY</a:t>
            </a:r>
            <a:r>
              <a:rPr lang="en-US" dirty="0">
                <a:solidFill>
                  <a:prstClr val="black"/>
                </a:solidFill>
              </a:rPr>
              <a:t> </a:t>
            </a:r>
          </a:p>
          <a:p>
            <a:endParaRPr lang="en-US" dirty="0"/>
          </a:p>
        </p:txBody>
      </p:sp>
      <p:sp>
        <p:nvSpPr>
          <p:cNvPr id="4" name="Slide Number Placeholder 3"/>
          <p:cNvSpPr>
            <a:spLocks noGrp="1"/>
          </p:cNvSpPr>
          <p:nvPr>
            <p:ph type="sldNum" sz="quarter" idx="10"/>
          </p:nvPr>
        </p:nvSpPr>
        <p:spPr/>
        <p:txBody>
          <a:bodyPr/>
          <a:lstStyle/>
          <a:p>
            <a:fld id="{928B3179-CC4F-4699-8887-69016D2BCD70}" type="slidenum">
              <a:rPr lang="en-US" smtClean="0"/>
              <a:t>43</a:t>
            </a:fld>
            <a:endParaRPr lang="en-US"/>
          </a:p>
        </p:txBody>
      </p:sp>
    </p:spTree>
    <p:extLst>
      <p:ext uri="{BB962C8B-B14F-4D97-AF65-F5344CB8AC3E}">
        <p14:creationId xmlns:p14="http://schemas.microsoft.com/office/powerpoint/2010/main" val="313342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7A3D33-1027-43E1-84F6-3F95A83E96A7}"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39142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3D33-1027-43E1-84F6-3F95A83E96A7}"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78805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3D33-1027-43E1-84F6-3F95A83E96A7}"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87780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10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5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32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86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55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3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22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3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3D33-1027-43E1-84F6-3F95A83E96A7}"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20960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31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27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1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D33-1027-43E1-84F6-3F95A83E96A7}"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66268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7A3D33-1027-43E1-84F6-3F95A83E96A7}"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400197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7A3D33-1027-43E1-84F6-3F95A83E96A7}"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37955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7A3D33-1027-43E1-84F6-3F95A83E96A7}"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16666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3D33-1027-43E1-84F6-3F95A83E96A7}"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394735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255317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A3D33-1027-43E1-84F6-3F95A83E96A7}"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8576-C582-4BB1-8F71-F45A3C8B8021}" type="slidenum">
              <a:rPr lang="en-US" smtClean="0"/>
              <a:t>‹#›</a:t>
            </a:fld>
            <a:endParaRPr lang="en-US"/>
          </a:p>
        </p:txBody>
      </p:sp>
    </p:spTree>
    <p:extLst>
      <p:ext uri="{BB962C8B-B14F-4D97-AF65-F5344CB8AC3E}">
        <p14:creationId xmlns:p14="http://schemas.microsoft.com/office/powerpoint/2010/main" val="408517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3D33-1027-43E1-84F6-3F95A83E96A7}" type="datetimeFigureOut">
              <a:rPr lang="en-US" smtClean="0"/>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8576-C582-4BB1-8F71-F45A3C8B8021}" type="slidenum">
              <a:rPr lang="en-US" smtClean="0"/>
              <a:t>‹#›</a:t>
            </a:fld>
            <a:endParaRPr lang="en-US"/>
          </a:p>
        </p:txBody>
      </p:sp>
    </p:spTree>
    <p:extLst>
      <p:ext uri="{BB962C8B-B14F-4D97-AF65-F5344CB8AC3E}">
        <p14:creationId xmlns:p14="http://schemas.microsoft.com/office/powerpoint/2010/main" val="100400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3D33-1027-43E1-84F6-3F95A83E96A7}"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8576-C582-4BB1-8F71-F45A3C8B8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015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5.jpeg"/><Relationship Id="rId5" Type="http://schemas.microsoft.com/office/2007/relationships/hdphoto" Target="../media/hdphoto3.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43.gif"/></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3.gif"/><Relationship Id="rId5" Type="http://schemas.openxmlformats.org/officeDocument/2006/relationships/image" Target="../media/image42.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32.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5.png"/><Relationship Id="rId7" Type="http://schemas.openxmlformats.org/officeDocument/2006/relationships/image" Target="../media/image43.gif"/><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714" y="94344"/>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3038"/>
            <a:ext cx="2905880" cy="376283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2036662"/>
            <a:ext cx="3619500" cy="1688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284" y="3361561"/>
            <a:ext cx="4332116" cy="16286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388" y="752590"/>
            <a:ext cx="4727012" cy="1685810"/>
          </a:xfrm>
          <a:prstGeom prst="rect">
            <a:avLst/>
          </a:prstGeom>
        </p:spPr>
      </p:pic>
      <p:sp>
        <p:nvSpPr>
          <p:cNvPr id="11" name="TextBox 10"/>
          <p:cNvSpPr txBox="1"/>
          <p:nvPr/>
        </p:nvSpPr>
        <p:spPr>
          <a:xfrm>
            <a:off x="4011719" y="4851550"/>
            <a:ext cx="4751281" cy="1200329"/>
          </a:xfrm>
          <a:prstGeom prst="rect">
            <a:avLst/>
          </a:prstGeom>
          <a:noFill/>
        </p:spPr>
        <p:txBody>
          <a:bodyPr wrap="square" rtlCol="0">
            <a:spAutoFit/>
          </a:bodyPr>
          <a:lstStyle/>
          <a:p>
            <a:pPr algn="ctr"/>
            <a:r>
              <a:rPr lang="en-US" sz="3600" dirty="0">
                <a:latin typeface="HelloHappyDays" panose="02000603000000000000" pitchFamily="2" charset="0"/>
                <a:ea typeface="HelloHappyDays" panose="02000603000000000000" pitchFamily="2" charset="0"/>
              </a:rPr>
              <a:t>USING A VARIETY </a:t>
            </a:r>
          </a:p>
          <a:p>
            <a:pPr algn="ctr"/>
            <a:r>
              <a:rPr lang="en-US" sz="3600" dirty="0">
                <a:latin typeface="HelloHappyDays" panose="02000603000000000000" pitchFamily="2" charset="0"/>
                <a:ea typeface="HelloHappyDays" panose="02000603000000000000" pitchFamily="2" charset="0"/>
              </a:rPr>
              <a:t>of SOURCES</a:t>
            </a:r>
            <a:endParaRPr lang="en-US" sz="1600" dirty="0">
              <a:latin typeface="HelloHappyDays" panose="02000603000000000000" pitchFamily="2" charset="0"/>
              <a:ea typeface="HelloHappyDays" panose="02000603000000000000" pitchFamily="2"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3321">
            <a:off x="279694" y="3861814"/>
            <a:ext cx="3581105" cy="1899943"/>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41487" y="4467465"/>
            <a:ext cx="1996818" cy="199027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91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961572" y="1447800"/>
            <a:ext cx="7238999" cy="3631763"/>
          </a:xfrm>
          <a:prstGeom prst="rect">
            <a:avLst/>
          </a:prstGeom>
          <a:noFill/>
        </p:spPr>
        <p:txBody>
          <a:bodyPr wrap="square" rtlCol="0">
            <a:spAutoFit/>
          </a:bodyPr>
          <a:lstStyle/>
          <a:p>
            <a:pPr algn="ctr"/>
            <a:r>
              <a:rPr lang="en-US" sz="8800" dirty="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rPr>
              <a:t>“Ecosystems”</a:t>
            </a:r>
          </a:p>
          <a:p>
            <a:pPr algn="ctr"/>
            <a:r>
              <a:rPr lang="en-US" sz="8800" dirty="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rPr>
              <a:t>Assignment</a:t>
            </a:r>
          </a:p>
          <a:p>
            <a:pPr algn="ctr"/>
            <a:r>
              <a:rPr lang="en-US" sz="5400" dirty="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rPr>
              <a:t>Due Today!</a:t>
            </a:r>
            <a:endParaRPr lang="en-US" sz="9600" dirty="0">
              <a:solidFill>
                <a:prstClr val="black"/>
              </a:solidFill>
              <a:effectLst>
                <a:glow rad="76200">
                  <a:srgbClr val="C4A842">
                    <a:alpha val="59000"/>
                  </a:srgbClr>
                </a:glow>
              </a:effectLst>
              <a:latin typeface="HelloDoodleType" panose="02000603000000000000" pitchFamily="2" charset="0"/>
              <a:ea typeface="HelloDoodleType" panose="02000603000000000000" pitchFamily="2" charset="0"/>
            </a:endParaRPr>
          </a:p>
        </p:txBody>
      </p:sp>
      <p:sp>
        <p:nvSpPr>
          <p:cNvPr id="5" name="Rectangle 4"/>
          <p:cNvSpPr/>
          <p:nvPr/>
        </p:nvSpPr>
        <p:spPr>
          <a:xfrm>
            <a:off x="7620000" y="1752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rot="684477" flipH="1">
            <a:off x="6793960" y="4433612"/>
            <a:ext cx="1804481" cy="1068175"/>
          </a:xfrm>
          <a:prstGeom prst="rect">
            <a:avLst/>
          </a:prstGeom>
        </p:spPr>
      </p:pic>
      <p:pic>
        <p:nvPicPr>
          <p:cNvPr id="18" name="Picture 2" descr="Image result for pe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71223">
            <a:off x="6395379" y="4660950"/>
            <a:ext cx="605499" cy="6054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96200" y="4265706"/>
            <a:ext cx="914400" cy="338554"/>
          </a:xfrm>
          <a:prstGeom prst="rect">
            <a:avLst/>
          </a:prstGeom>
          <a:noFill/>
        </p:spPr>
        <p:txBody>
          <a:bodyPr wrap="square" rtlCol="0">
            <a:spAutoFit/>
          </a:bodyPr>
          <a:lstStyle/>
          <a:p>
            <a:pPr algn="ctr"/>
            <a:r>
              <a:rPr lang="en-US" sz="1600" b="1" dirty="0">
                <a:solidFill>
                  <a:srgbClr val="C00000"/>
                </a:solidFill>
                <a:ea typeface="HelloHappyDays" panose="02000603000000000000" pitchFamily="2" charset="0"/>
              </a:rPr>
              <a:t>SUPER!</a:t>
            </a:r>
          </a:p>
        </p:txBody>
      </p:sp>
    </p:spTree>
    <p:extLst>
      <p:ext uri="{BB962C8B-B14F-4D97-AF65-F5344CB8AC3E}">
        <p14:creationId xmlns:p14="http://schemas.microsoft.com/office/powerpoint/2010/main" val="78982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5228" y="123372"/>
            <a:ext cx="8962572"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3505200" y="228600"/>
            <a:ext cx="5181600" cy="1492716"/>
          </a:xfrm>
          <a:prstGeom prst="rect">
            <a:avLst/>
          </a:prstGeom>
        </p:spPr>
        <p:txBody>
          <a:bodyPr wrap="square">
            <a:spAutoFit/>
          </a:bodyPr>
          <a:lstStyle/>
          <a:p>
            <a:pPr algn="ctr"/>
            <a:r>
              <a:rPr lang="en-US" sz="3200" dirty="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pPr algn="ctr"/>
            <a:endParaRPr lang="en-US" sz="300" b="1" dirty="0">
              <a:latin typeface="Segoe UI" panose="020B0502040204020203" pitchFamily="34" charset="0"/>
              <a:ea typeface="Segoe UI" panose="020B0502040204020203" pitchFamily="34" charset="0"/>
              <a:cs typeface="Segoe UI" panose="020B0502040204020203" pitchFamily="34" charset="0"/>
            </a:endParaRPr>
          </a:p>
          <a:p>
            <a:pPr algn="ctr"/>
            <a:r>
              <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rPr>
              <a:t>According to the text, why does a temperate zone support many varieties of organisms? </a:t>
            </a:r>
          </a:p>
          <a:p>
            <a:pPr algn="ct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7672"/>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429000" y="4800600"/>
            <a:ext cx="5410200" cy="1676400"/>
          </a:xfrm>
          <a:prstGeom prst="roundRect">
            <a:avLst>
              <a:gd name="adj" fmla="val 116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6087" y="4862286"/>
            <a:ext cx="4190999" cy="369332"/>
          </a:xfrm>
          <a:prstGeom prst="rect">
            <a:avLst/>
          </a:prstGeom>
          <a:noFill/>
        </p:spPr>
        <p:txBody>
          <a:bodyPr wrap="square" rtlCol="0">
            <a:spAutoFit/>
          </a:bodyPr>
          <a:lstStyle/>
          <a:p>
            <a:r>
              <a:rPr lang="en-US" b="1" dirty="0"/>
              <a:t>How could Greg improve his response?</a:t>
            </a:r>
          </a:p>
        </p:txBody>
      </p:sp>
      <p:sp>
        <p:nvSpPr>
          <p:cNvPr id="9" name="Rectangle 8"/>
          <p:cNvSpPr/>
          <p:nvPr/>
        </p:nvSpPr>
        <p:spPr>
          <a:xfrm>
            <a:off x="3585935" y="4906964"/>
            <a:ext cx="1047751" cy="1417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8787" y="4906965"/>
            <a:ext cx="1181101" cy="461665"/>
          </a:xfrm>
          <a:prstGeom prst="rect">
            <a:avLst/>
          </a:prstGeom>
          <a:noFill/>
        </p:spPr>
        <p:txBody>
          <a:bodyPr wrap="square" rtlCol="0">
            <a:spAutoFit/>
          </a:bodyPr>
          <a:lstStyle/>
          <a:p>
            <a:pPr algn="ctr"/>
            <a:r>
              <a:rPr lang="en-US" sz="2400" dirty="0">
                <a:latin typeface="Franklin Gothic Demi Cond" panose="020B0706030402020204" pitchFamily="34" charset="0"/>
              </a:rPr>
              <a:t>SCORE:</a:t>
            </a:r>
          </a:p>
        </p:txBody>
      </p:sp>
      <p:sp>
        <p:nvSpPr>
          <p:cNvPr id="11" name="TextBox 10"/>
          <p:cNvSpPr txBox="1"/>
          <p:nvPr/>
        </p:nvSpPr>
        <p:spPr>
          <a:xfrm>
            <a:off x="3585935" y="5986046"/>
            <a:ext cx="1047751" cy="338554"/>
          </a:xfrm>
          <a:prstGeom prst="rect">
            <a:avLst/>
          </a:prstGeom>
          <a:noFill/>
        </p:spPr>
        <p:txBody>
          <a:bodyPr wrap="square" rtlCol="0">
            <a:spAutoFit/>
          </a:bodyPr>
          <a:lstStyle/>
          <a:p>
            <a:pPr algn="ctr"/>
            <a:r>
              <a:rPr lang="en-US" sz="1600" dirty="0"/>
              <a:t>(0-25)</a:t>
            </a:r>
          </a:p>
        </p:txBody>
      </p:sp>
      <p:sp>
        <p:nvSpPr>
          <p:cNvPr id="2" name="TextBox 1"/>
          <p:cNvSpPr txBox="1"/>
          <p:nvPr/>
        </p:nvSpPr>
        <p:spPr>
          <a:xfrm>
            <a:off x="3505200" y="1447800"/>
            <a:ext cx="5410200" cy="3170099"/>
          </a:xfrm>
          <a:prstGeom prst="rect">
            <a:avLst/>
          </a:prstGeom>
          <a:noFill/>
        </p:spPr>
        <p:txBody>
          <a:bodyPr wrap="square" rtlCol="0">
            <a:spAutoFit/>
          </a:bodyPr>
          <a:lstStyle/>
          <a:p>
            <a:pPr algn="r"/>
            <a:r>
              <a:rPr lang="en-US" sz="2500" dirty="0">
                <a:latin typeface="HelloPlainJane" panose="02000603000000000000" pitchFamily="2" charset="0"/>
                <a:ea typeface="HelloPlainJane" panose="02000603000000000000" pitchFamily="2" charset="0"/>
              </a:rPr>
              <a:t>Greg </a:t>
            </a:r>
            <a:r>
              <a:rPr lang="en-US" sz="2500" dirty="0" err="1">
                <a:latin typeface="HelloPlainJane" panose="02000603000000000000" pitchFamily="2" charset="0"/>
                <a:ea typeface="HelloPlainJane" panose="02000603000000000000" pitchFamily="2" charset="0"/>
              </a:rPr>
              <a:t>Heffley</a:t>
            </a:r>
            <a:endParaRPr lang="en-US" sz="2500" dirty="0">
              <a:latin typeface="HelloPlainJane" panose="02000603000000000000" pitchFamily="2" charset="0"/>
              <a:ea typeface="HelloPlainJane" panose="02000603000000000000" pitchFamily="2" charset="0"/>
            </a:endParaRPr>
          </a:p>
          <a:p>
            <a:r>
              <a:rPr lang="en-US" sz="2500" dirty="0">
                <a:latin typeface="HelloPlainJane" panose="02000603000000000000" pitchFamily="2" charset="0"/>
                <a:ea typeface="HelloPlainJane" panose="02000603000000000000" pitchFamily="2" charset="0"/>
              </a:rPr>
              <a:t>According to the text the temperate zone supports a variety of organisms because it temperature is moderate throughout the </a:t>
            </a:r>
            <a:r>
              <a:rPr lang="en-US" sz="2500" dirty="0" err="1">
                <a:latin typeface="HelloPlainJane" panose="02000603000000000000" pitchFamily="2" charset="0"/>
                <a:ea typeface="HelloPlainJane" panose="02000603000000000000" pitchFamily="2" charset="0"/>
              </a:rPr>
              <a:t>yeer</a:t>
            </a:r>
            <a:r>
              <a:rPr lang="en-US" sz="2500" dirty="0">
                <a:latin typeface="HelloPlainJane" panose="02000603000000000000" pitchFamily="2" charset="0"/>
                <a:ea typeface="HelloPlainJane" panose="02000603000000000000" pitchFamily="2" charset="0"/>
              </a:rPr>
              <a:t>. as stated in paragraph too, "One ecosystem that allows many different kinds of organisms to thrive is a temperate zone. It is an area where the conditions never get too hot or too cold." </a:t>
            </a:r>
          </a:p>
        </p:txBody>
      </p:sp>
      <p:sp>
        <p:nvSpPr>
          <p:cNvPr id="3" name="TextBox 2"/>
          <p:cNvSpPr txBox="1"/>
          <p:nvPr/>
        </p:nvSpPr>
        <p:spPr>
          <a:xfrm>
            <a:off x="-2133600" y="279400"/>
            <a:ext cx="1981200" cy="1200329"/>
          </a:xfrm>
          <a:prstGeom prst="rect">
            <a:avLst/>
          </a:prstGeom>
          <a:noFill/>
          <a:ln>
            <a:solidFill>
              <a:schemeClr val="bg1"/>
            </a:solidFill>
          </a:ln>
        </p:spPr>
        <p:txBody>
          <a:bodyPr wrap="square" rtlCol="0">
            <a:spAutoFit/>
          </a:bodyPr>
          <a:lstStyle/>
          <a:p>
            <a:pPr algn="ctr"/>
            <a:r>
              <a:rPr lang="en-US" b="1" dirty="0">
                <a:solidFill>
                  <a:schemeClr val="bg1"/>
                </a:solidFill>
              </a:rPr>
              <a:t>Breakout Room Activity:</a:t>
            </a:r>
          </a:p>
          <a:p>
            <a:pPr algn="ctr"/>
            <a:r>
              <a:rPr lang="en-US" b="1" dirty="0">
                <a:solidFill>
                  <a:schemeClr val="bg1"/>
                </a:solidFill>
              </a:rPr>
              <a:t>individual, partner or group</a:t>
            </a:r>
          </a:p>
        </p:txBody>
      </p:sp>
    </p:spTree>
    <p:extLst>
      <p:ext uri="{BB962C8B-B14F-4D97-AF65-F5344CB8AC3E}">
        <p14:creationId xmlns:p14="http://schemas.microsoft.com/office/powerpoint/2010/main" val="407190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219200" y="3886200"/>
            <a:ext cx="6781801" cy="1569660"/>
          </a:xfrm>
          <a:prstGeom prst="rect">
            <a:avLst/>
          </a:prstGeom>
          <a:noFill/>
        </p:spPr>
        <p:txBody>
          <a:bodyPr wrap="square" rtlCol="0">
            <a:spAutoFit/>
          </a:bodyPr>
          <a:lstStyle/>
          <a:p>
            <a:pPr algn="ctr"/>
            <a:r>
              <a:rPr lang="en-US" sz="4800" dirty="0">
                <a:solidFill>
                  <a:srgbClr val="FF0066"/>
                </a:solidFill>
                <a:latin typeface="KG Shake it Off Chunky" panose="02000000000000000000" pitchFamily="2" charset="0"/>
              </a:rPr>
              <a:t>Let’s try something new!</a:t>
            </a:r>
            <a:endParaRPr lang="en-US" sz="4400" dirty="0">
              <a:solidFill>
                <a:srgbClr val="FF0066"/>
              </a:solidFill>
              <a:latin typeface="KG Shake it Off Chunky" panose="02000000000000000000" pitchFamily="2" charset="0"/>
            </a:endParaRPr>
          </a:p>
        </p:txBody>
      </p:sp>
      <p:sp>
        <p:nvSpPr>
          <p:cNvPr id="8" name="TextBox 7"/>
          <p:cNvSpPr txBox="1"/>
          <p:nvPr/>
        </p:nvSpPr>
        <p:spPr>
          <a:xfrm>
            <a:off x="723901" y="962323"/>
            <a:ext cx="7696200" cy="2923877"/>
          </a:xfrm>
          <a:prstGeom prst="rect">
            <a:avLst/>
          </a:prstGeom>
          <a:noFill/>
        </p:spPr>
        <p:txBody>
          <a:bodyPr wrap="square" rtlCol="0">
            <a:spAutoFit/>
          </a:bodyPr>
          <a:lstStyle/>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p:txBody>
      </p:sp>
    </p:spTree>
    <p:extLst>
      <p:ext uri="{BB962C8B-B14F-4D97-AF65-F5344CB8AC3E}">
        <p14:creationId xmlns:p14="http://schemas.microsoft.com/office/powerpoint/2010/main" val="95707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66586" y="2197387"/>
            <a:ext cx="6781800" cy="1938992"/>
          </a:xfrm>
          <a:prstGeom prst="rect">
            <a:avLst/>
          </a:prstGeom>
          <a:noFill/>
        </p:spPr>
        <p:txBody>
          <a:bodyPr wrap="square" rtlCol="0">
            <a:spAutoFit/>
          </a:bodyPr>
          <a:lstStyle/>
          <a:p>
            <a:pPr algn="ctr"/>
            <a:r>
              <a:rPr lang="en-US" sz="6000" dirty="0">
                <a:latin typeface="HelloHappyDays" panose="02000603000000000000" pitchFamily="2" charset="0"/>
                <a:ea typeface="HelloHappyDays" panose="02000603000000000000" pitchFamily="2" charset="0"/>
              </a:rPr>
              <a:t>What is </a:t>
            </a:r>
          </a:p>
          <a:p>
            <a:pPr algn="ctr"/>
            <a:r>
              <a:rPr lang="en-US" sz="6000" dirty="0">
                <a:latin typeface="HelloHappyDays" panose="02000603000000000000" pitchFamily="2" charset="0"/>
                <a:ea typeface="HelloHappyDays" panose="02000603000000000000" pitchFamily="2" charset="0"/>
              </a:rPr>
              <a:t>informational text?</a:t>
            </a:r>
            <a:endParaRPr lang="en-US" sz="4400" dirty="0">
              <a:latin typeface="HelloHappyDays" panose="02000603000000000000" pitchFamily="2" charset="0"/>
              <a:ea typeface="HelloHappyDays" panose="02000603000000000000" pitchFamily="2" charset="0"/>
            </a:endParaRPr>
          </a:p>
        </p:txBody>
      </p:sp>
    </p:spTree>
    <p:extLst>
      <p:ext uri="{BB962C8B-B14F-4D97-AF65-F5344CB8AC3E}">
        <p14:creationId xmlns:p14="http://schemas.microsoft.com/office/powerpoint/2010/main" val="232902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http://www.voyagersopris.com/info/language-live/images/gallery/hurrican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863431" y="381000"/>
            <a:ext cx="3003550" cy="4343400"/>
          </a:xfrm>
          <a:prstGeom prst="rect">
            <a:avLst/>
          </a:prstGeom>
          <a:noFill/>
          <a:ln>
            <a:solidFill>
              <a:schemeClr val="tx2">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http://chessqueen.com/wp-content/uploads/2010/08/TimeSashaOK500.jpg"/>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bwMode="auto">
          <a:xfrm>
            <a:off x="3431422" y="3671849"/>
            <a:ext cx="2538413" cy="2783205"/>
          </a:xfrm>
          <a:prstGeom prst="rect">
            <a:avLst/>
          </a:prstGeom>
          <a:noFill/>
          <a:ln>
            <a:solidFill>
              <a:schemeClr val="tx2">
                <a:lumMod val="20000"/>
                <a:lumOff val="8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2" name="Rectangle 1"/>
          <p:cNvSpPr/>
          <p:nvPr/>
        </p:nvSpPr>
        <p:spPr>
          <a:xfrm>
            <a:off x="609600" y="1981378"/>
            <a:ext cx="4572000" cy="1569660"/>
          </a:xfrm>
          <a:prstGeom prst="rect">
            <a:avLst/>
          </a:prstGeom>
        </p:spPr>
        <p:txBody>
          <a:bodyPr>
            <a:spAutoFit/>
          </a:bodyPr>
          <a:lstStyle/>
          <a:p>
            <a:r>
              <a:rPr lang="en-US" sz="2400" b="1" dirty="0"/>
              <a:t>Informational text</a:t>
            </a:r>
            <a:r>
              <a:rPr lang="en-US" sz="2400" dirty="0"/>
              <a:t> is non-fiction writing, written with the intention of informing the reader about a specific topic. </a:t>
            </a:r>
          </a:p>
        </p:txBody>
      </p:sp>
      <p:sp>
        <p:nvSpPr>
          <p:cNvPr id="7" name="TextBox 6"/>
          <p:cNvSpPr txBox="1"/>
          <p:nvPr/>
        </p:nvSpPr>
        <p:spPr>
          <a:xfrm>
            <a:off x="228600" y="408199"/>
            <a:ext cx="5105400" cy="1446550"/>
          </a:xfrm>
          <a:prstGeom prst="rect">
            <a:avLst/>
          </a:prstGeom>
          <a:noFill/>
        </p:spPr>
        <p:txBody>
          <a:bodyPr wrap="square" rtlCol="0">
            <a:spAutoFit/>
          </a:bodyPr>
          <a:lstStyle/>
          <a:p>
            <a:pPr algn="ctr"/>
            <a:r>
              <a:rPr lang="en-US" sz="4400" dirty="0">
                <a:latin typeface="HelloHappyDays" panose="02000603000000000000" pitchFamily="2" charset="0"/>
                <a:ea typeface="HelloHappyDays" panose="02000603000000000000" pitchFamily="2" charset="0"/>
              </a:rPr>
              <a:t>What is </a:t>
            </a:r>
          </a:p>
          <a:p>
            <a:pPr algn="ctr"/>
            <a:r>
              <a:rPr lang="en-US" sz="4400" dirty="0">
                <a:latin typeface="HelloHappyDays" panose="02000603000000000000" pitchFamily="2" charset="0"/>
                <a:ea typeface="HelloHappyDays" panose="02000603000000000000" pitchFamily="2" charset="0"/>
              </a:rPr>
              <a:t>informational text?</a:t>
            </a:r>
            <a:endParaRPr lang="en-US" sz="3200" dirty="0">
              <a:latin typeface="HelloHappyDays" panose="02000603000000000000" pitchFamily="2" charset="0"/>
              <a:ea typeface="HelloHappyDays" panose="02000603000000000000" pitchFamily="2" charset="0"/>
            </a:endParaRPr>
          </a:p>
        </p:txBody>
      </p:sp>
      <p:pic>
        <p:nvPicPr>
          <p:cNvPr id="1030" name="Picture 6" descr="http://images.scholastic.co.uk/assets/a/94/32/two-great-rivers-2639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51251">
            <a:off x="609600" y="4101846"/>
            <a:ext cx="2686050" cy="1923213"/>
          </a:xfrm>
          <a:prstGeom prst="rect">
            <a:avLst/>
          </a:prstGeom>
          <a:noFill/>
          <a:ln>
            <a:solidFill>
              <a:schemeClr val="tx2">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img2.imagesbn.com/p/9780756621117_p0_v2_s260x4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3529">
            <a:off x="6818529" y="4523632"/>
            <a:ext cx="1319038" cy="2029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2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66586" y="2197387"/>
            <a:ext cx="6781800" cy="1938992"/>
          </a:xfrm>
          <a:prstGeom prst="rect">
            <a:avLst/>
          </a:prstGeom>
          <a:noFill/>
        </p:spPr>
        <p:txBody>
          <a:bodyPr wrap="square" rtlCol="0">
            <a:spAutoFit/>
          </a:bodyPr>
          <a:lstStyle/>
          <a:p>
            <a:pPr algn="ctr"/>
            <a:r>
              <a:rPr lang="en-US" sz="6000" dirty="0">
                <a:latin typeface="HelloHappyDays" panose="02000603000000000000" pitchFamily="2" charset="0"/>
                <a:ea typeface="HelloHappyDays" panose="02000603000000000000" pitchFamily="2" charset="0"/>
              </a:rPr>
              <a:t>What are        graphic features?</a:t>
            </a:r>
            <a:endParaRPr lang="en-US" sz="4400" dirty="0">
              <a:latin typeface="HelloHappyDays" panose="02000603000000000000" pitchFamily="2" charset="0"/>
              <a:ea typeface="HelloHappyDays" panose="02000603000000000000" pitchFamily="2" charset="0"/>
            </a:endParaRPr>
          </a:p>
        </p:txBody>
      </p:sp>
    </p:spTree>
    <p:extLst>
      <p:ext uri="{BB962C8B-B14F-4D97-AF65-F5344CB8AC3E}">
        <p14:creationId xmlns:p14="http://schemas.microsoft.com/office/powerpoint/2010/main" val="309652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457200" y="2191814"/>
            <a:ext cx="4777014" cy="1569660"/>
          </a:xfrm>
          <a:prstGeom prst="rect">
            <a:avLst/>
          </a:prstGeom>
        </p:spPr>
        <p:txBody>
          <a:bodyPr wrap="square">
            <a:spAutoFit/>
          </a:bodyPr>
          <a:lstStyle/>
          <a:p>
            <a:r>
              <a:rPr lang="en-US" sz="2400" b="1" dirty="0"/>
              <a:t>Graphic features </a:t>
            </a:r>
            <a:r>
              <a:rPr lang="en-US" sz="2400" dirty="0"/>
              <a:t>provide visual information to help explain the text you are reading or to give information about a specific topic.</a:t>
            </a:r>
          </a:p>
        </p:txBody>
      </p:sp>
      <p:sp>
        <p:nvSpPr>
          <p:cNvPr id="4" name="TextBox 3"/>
          <p:cNvSpPr txBox="1"/>
          <p:nvPr/>
        </p:nvSpPr>
        <p:spPr>
          <a:xfrm>
            <a:off x="457200" y="533400"/>
            <a:ext cx="4777014" cy="1569660"/>
          </a:xfrm>
          <a:prstGeom prst="rect">
            <a:avLst/>
          </a:prstGeom>
          <a:noFill/>
        </p:spPr>
        <p:txBody>
          <a:bodyPr wrap="square" rtlCol="0">
            <a:spAutoFit/>
          </a:bodyPr>
          <a:lstStyle/>
          <a:p>
            <a:pPr algn="ctr"/>
            <a:r>
              <a:rPr lang="en-US" sz="4800" dirty="0">
                <a:latin typeface="HelloHappyDays" panose="02000603000000000000" pitchFamily="2" charset="0"/>
                <a:ea typeface="HelloHappyDays" panose="02000603000000000000" pitchFamily="2" charset="0"/>
              </a:rPr>
              <a:t>What are</a:t>
            </a:r>
          </a:p>
          <a:p>
            <a:pPr algn="ctr"/>
            <a:r>
              <a:rPr lang="en-US" sz="4800" dirty="0">
                <a:latin typeface="HelloHappyDays" panose="02000603000000000000" pitchFamily="2" charset="0"/>
                <a:ea typeface="HelloHappyDays" panose="02000603000000000000" pitchFamily="2" charset="0"/>
              </a:rPr>
              <a:t>graphic features?</a:t>
            </a:r>
            <a:endParaRPr lang="en-US" sz="3600" dirty="0">
              <a:latin typeface="HelloHappyDays" panose="02000603000000000000" pitchFamily="2" charset="0"/>
              <a:ea typeface="HelloHappyDays" panose="02000603000000000000" pitchFamily="2" charset="0"/>
            </a:endParaRPr>
          </a:p>
        </p:txBody>
      </p:sp>
      <p:pic>
        <p:nvPicPr>
          <p:cNvPr id="7" name="Picture 6" descr="http://apushcanvas.pbworks.com/f/Revolution%20Timeline.gif"/>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048000" y="4038600"/>
            <a:ext cx="5684699" cy="2182495"/>
          </a:xfrm>
          <a:prstGeom prst="rect">
            <a:avLst/>
          </a:prstGeom>
          <a:noFill/>
          <a:ln>
            <a:no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7200" y="4038600"/>
            <a:ext cx="2218946" cy="2211671"/>
          </a:xfrm>
          <a:prstGeom prst="ellipse">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34000" y="838200"/>
            <a:ext cx="3260396" cy="2557927"/>
          </a:xfrm>
          <a:prstGeom prst="rect">
            <a:avLst/>
          </a:prstGeom>
        </p:spPr>
      </p:pic>
    </p:spTree>
    <p:extLst>
      <p:ext uri="{BB962C8B-B14F-4D97-AF65-F5344CB8AC3E}">
        <p14:creationId xmlns:p14="http://schemas.microsoft.com/office/powerpoint/2010/main" val="323817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p:nvPr/>
        </p:nvPicPr>
        <p:blipFill>
          <a:blip r:embed="rId2" cstate="print">
            <a:extLst>
              <a:ext uri="{28A0092B-C50C-407E-A947-70E740481C1C}">
                <a14:useLocalDpi xmlns:a14="http://schemas.microsoft.com/office/drawing/2010/main" val="0"/>
              </a:ext>
            </a:extLst>
          </a:blip>
          <a:stretch>
            <a:fillRect/>
          </a:stretch>
        </p:blipFill>
        <p:spPr>
          <a:xfrm>
            <a:off x="3810000" y="1012817"/>
            <a:ext cx="1284923" cy="3173631"/>
          </a:xfrm>
          <a:prstGeom prst="rect">
            <a:avLst/>
          </a:prstGeom>
        </p:spPr>
      </p:pic>
      <p:sp>
        <p:nvSpPr>
          <p:cNvPr id="6" name="TextBox 10"/>
          <p:cNvSpPr txBox="1"/>
          <p:nvPr/>
        </p:nvSpPr>
        <p:spPr>
          <a:xfrm>
            <a:off x="700722" y="268069"/>
            <a:ext cx="7772400" cy="646331"/>
          </a:xfrm>
          <a:prstGeom prst="rect">
            <a:avLst/>
          </a:prstGeom>
          <a:noFill/>
        </p:spPr>
        <p:txBody>
          <a:bodyPr wrap="square" rtlCol="0">
            <a:spAutoFit/>
          </a:bodyPr>
          <a:lstStyle/>
          <a:p>
            <a:pPr marL="0" marR="0" algn="ctr">
              <a:spcBef>
                <a:spcPts val="0"/>
              </a:spcBef>
              <a:spcAft>
                <a:spcPts val="0"/>
              </a:spcAft>
            </a:pPr>
            <a:r>
              <a:rPr lang="en-US" sz="3600" kern="1200" dirty="0">
                <a:solidFill>
                  <a:srgbClr val="000000"/>
                </a:solidFill>
                <a:effectLst/>
                <a:latin typeface="HelloHappyDays"/>
                <a:ea typeface="HelloHappyDays"/>
                <a:cs typeface="Times New Roman"/>
              </a:rPr>
              <a:t>GRAPHIC FEATURES INCLUDE:</a:t>
            </a:r>
            <a:endParaRPr lang="en-US" sz="1200" dirty="0">
              <a:effectLst/>
              <a:latin typeface="Times New Roman"/>
              <a:ea typeface="Times New Roman"/>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28600" y="4602163"/>
            <a:ext cx="1626235" cy="2000250"/>
          </a:xfrm>
          <a:prstGeom prst="rect">
            <a:avLst/>
          </a:prstGeom>
        </p:spPr>
      </p:pic>
      <p:cxnSp>
        <p:nvCxnSpPr>
          <p:cNvPr id="9" name="Straight Arrow Connector 8"/>
          <p:cNvCxnSpPr/>
          <p:nvPr/>
        </p:nvCxnSpPr>
        <p:spPr>
          <a:xfrm>
            <a:off x="666750" y="4411663"/>
            <a:ext cx="0" cy="400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35"/>
          <p:cNvSpPr txBox="1"/>
          <p:nvPr/>
        </p:nvSpPr>
        <p:spPr>
          <a:xfrm>
            <a:off x="38100" y="4142922"/>
            <a:ext cx="1257300"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photos</a:t>
            </a:r>
            <a:endParaRPr lang="en-US" sz="1100" dirty="0">
              <a:effectLst/>
              <a:ea typeface="Calibri"/>
              <a:cs typeface="Times New Roman"/>
            </a:endParaRPr>
          </a:p>
        </p:txBody>
      </p:sp>
      <p:cxnSp>
        <p:nvCxnSpPr>
          <p:cNvPr id="11" name="Straight Arrow Connector 10"/>
          <p:cNvCxnSpPr/>
          <p:nvPr/>
        </p:nvCxnSpPr>
        <p:spPr>
          <a:xfrm flipH="1">
            <a:off x="1676400" y="6192838"/>
            <a:ext cx="3524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57"/>
          <p:cNvSpPr txBox="1"/>
          <p:nvPr/>
        </p:nvSpPr>
        <p:spPr>
          <a:xfrm>
            <a:off x="2009775" y="6001250"/>
            <a:ext cx="962025" cy="523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captions</a:t>
            </a:r>
            <a:endParaRPr lang="en-US" sz="1100" dirty="0">
              <a:effectLst/>
              <a:ea typeface="Calibri"/>
              <a:cs typeface="Times New Roman"/>
            </a:endParaRPr>
          </a:p>
        </p:txBody>
      </p:sp>
      <p:pic>
        <p:nvPicPr>
          <p:cNvPr id="13" name="Picture 12"/>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4509" y="1371600"/>
            <a:ext cx="2656205" cy="1962150"/>
          </a:xfrm>
          <a:prstGeom prst="rect">
            <a:avLst/>
          </a:prstGeom>
        </p:spPr>
      </p:pic>
      <p:cxnSp>
        <p:nvCxnSpPr>
          <p:cNvPr id="14" name="Straight Arrow Connector 13"/>
          <p:cNvCxnSpPr/>
          <p:nvPr/>
        </p:nvCxnSpPr>
        <p:spPr>
          <a:xfrm flipV="1">
            <a:off x="2286634" y="3156585"/>
            <a:ext cx="0" cy="323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6"/>
          <p:cNvSpPr txBox="1"/>
          <p:nvPr/>
        </p:nvSpPr>
        <p:spPr>
          <a:xfrm>
            <a:off x="1805621" y="3378654"/>
            <a:ext cx="962025" cy="523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graphs</a:t>
            </a:r>
            <a:endParaRPr lang="en-US" sz="1100" dirty="0">
              <a:effectLst/>
              <a:ea typeface="Calibri"/>
              <a:cs typeface="Times New Roman"/>
            </a:endParaRPr>
          </a:p>
        </p:txBody>
      </p:sp>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6477000" y="4371975"/>
            <a:ext cx="2513330" cy="1864995"/>
          </a:xfrm>
          <a:prstGeom prst="rect">
            <a:avLst/>
          </a:prstGeom>
          <a:ln>
            <a:solidFill>
              <a:schemeClr val="bg1">
                <a:lumMod val="85000"/>
              </a:schemeClr>
            </a:solidFill>
          </a:ln>
        </p:spPr>
      </p:pic>
      <p:sp>
        <p:nvSpPr>
          <p:cNvPr id="17" name="Text Box 29"/>
          <p:cNvSpPr txBox="1"/>
          <p:nvPr/>
        </p:nvSpPr>
        <p:spPr>
          <a:xfrm>
            <a:off x="7295515" y="6343650"/>
            <a:ext cx="714375" cy="5143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maps</a:t>
            </a:r>
            <a:endParaRPr lang="en-US" sz="1100" dirty="0">
              <a:effectLst/>
              <a:ea typeface="Calibri"/>
              <a:cs typeface="Times New Roman"/>
            </a:endParaRPr>
          </a:p>
        </p:txBody>
      </p:sp>
      <p:cxnSp>
        <p:nvCxnSpPr>
          <p:cNvPr id="18" name="Straight Arrow Connector 17"/>
          <p:cNvCxnSpPr/>
          <p:nvPr/>
        </p:nvCxnSpPr>
        <p:spPr>
          <a:xfrm flipV="1">
            <a:off x="7652702" y="6017895"/>
            <a:ext cx="0" cy="4381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4"/>
          <p:cNvSpPr txBox="1"/>
          <p:nvPr/>
        </p:nvSpPr>
        <p:spPr>
          <a:xfrm>
            <a:off x="6875327" y="1656262"/>
            <a:ext cx="1813560" cy="515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charts</a:t>
            </a:r>
            <a:endParaRPr lang="en-US" sz="1100" dirty="0">
              <a:effectLst/>
              <a:ea typeface="Calibri"/>
              <a:cs typeface="Times New Roman"/>
            </a:endParaRPr>
          </a:p>
        </p:txBody>
      </p:sp>
      <p:pic>
        <p:nvPicPr>
          <p:cNvPr id="20" name="Picture 19"/>
          <p:cNvPicPr/>
          <p:nvPr/>
        </p:nvPicPr>
        <p:blipFill>
          <a:blip r:embed="rId7">
            <a:extLst>
              <a:ext uri="{28A0092B-C50C-407E-A947-70E740481C1C}">
                <a14:useLocalDpi xmlns:a14="http://schemas.microsoft.com/office/drawing/2010/main" val="0"/>
              </a:ext>
            </a:extLst>
          </a:blip>
          <a:stretch>
            <a:fillRect/>
          </a:stretch>
        </p:blipFill>
        <p:spPr>
          <a:xfrm>
            <a:off x="5522548" y="2033270"/>
            <a:ext cx="3253740" cy="1852930"/>
          </a:xfrm>
          <a:prstGeom prst="rect">
            <a:avLst/>
          </a:prstGeom>
        </p:spPr>
      </p:pic>
      <p:cxnSp>
        <p:nvCxnSpPr>
          <p:cNvPr id="21" name="Straight Arrow Connector 20"/>
          <p:cNvCxnSpPr/>
          <p:nvPr/>
        </p:nvCxnSpPr>
        <p:spPr>
          <a:xfrm>
            <a:off x="7782107" y="1941747"/>
            <a:ext cx="0" cy="3003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apushcanvas.pbworks.com/f/Revolution%20Timeline.gif"/>
          <p:cNvPicPr/>
          <p:nvPr/>
        </p:nvPicPr>
        <p:blipFill>
          <a:blip r:embed="rId8">
            <a:extLst>
              <a:ext uri="{28A0092B-C50C-407E-A947-70E740481C1C}">
                <a14:useLocalDpi xmlns:a14="http://schemas.microsoft.com/office/drawing/2010/main" val="0"/>
              </a:ext>
            </a:extLst>
          </a:blip>
          <a:srcRect/>
          <a:stretch>
            <a:fillRect/>
          </a:stretch>
        </p:blipFill>
        <p:spPr bwMode="auto">
          <a:xfrm>
            <a:off x="2424565" y="4369073"/>
            <a:ext cx="3903662" cy="1504995"/>
          </a:xfrm>
          <a:prstGeom prst="rect">
            <a:avLst/>
          </a:prstGeom>
          <a:noFill/>
          <a:ln>
            <a:noFill/>
          </a:ln>
        </p:spPr>
      </p:pic>
      <p:sp>
        <p:nvSpPr>
          <p:cNvPr id="23" name="Text Box 7"/>
          <p:cNvSpPr txBox="1"/>
          <p:nvPr/>
        </p:nvSpPr>
        <p:spPr>
          <a:xfrm>
            <a:off x="3368040" y="6019800"/>
            <a:ext cx="1813560" cy="4057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timelines</a:t>
            </a:r>
            <a:endParaRPr lang="en-US" sz="1100" dirty="0">
              <a:effectLst/>
              <a:ea typeface="Calibri"/>
              <a:cs typeface="Times New Roman"/>
            </a:endParaRPr>
          </a:p>
        </p:txBody>
      </p:sp>
      <p:cxnSp>
        <p:nvCxnSpPr>
          <p:cNvPr id="24" name="Straight Arrow Connector 23"/>
          <p:cNvCxnSpPr/>
          <p:nvPr/>
        </p:nvCxnSpPr>
        <p:spPr>
          <a:xfrm flipH="1">
            <a:off x="4888229" y="1315849"/>
            <a:ext cx="500473"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11"/>
          <p:cNvSpPr txBox="1"/>
          <p:nvPr/>
        </p:nvSpPr>
        <p:spPr>
          <a:xfrm>
            <a:off x="5138466" y="1115143"/>
            <a:ext cx="1657350"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dirty="0">
                <a:effectLst/>
                <a:ea typeface="Calibri"/>
                <a:cs typeface="Times New Roman"/>
              </a:rPr>
              <a:t>infographics</a:t>
            </a:r>
            <a:endParaRPr lang="en-US" sz="1100" dirty="0">
              <a:effectLst/>
              <a:ea typeface="Calibri"/>
              <a:cs typeface="Times New Roman"/>
            </a:endParaRPr>
          </a:p>
        </p:txBody>
      </p:sp>
      <p:cxnSp>
        <p:nvCxnSpPr>
          <p:cNvPr id="27" name="Straight Arrow Connector 26"/>
          <p:cNvCxnSpPr/>
          <p:nvPr/>
        </p:nvCxnSpPr>
        <p:spPr>
          <a:xfrm flipV="1">
            <a:off x="4222432" y="5743575"/>
            <a:ext cx="0" cy="3524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78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71800"/>
            <a:ext cx="3005328" cy="3355596"/>
          </a:xfrm>
          <a:prstGeom prst="rect">
            <a:avLst/>
          </a:prstGeom>
        </p:spPr>
      </p:pic>
      <p:sp>
        <p:nvSpPr>
          <p:cNvPr id="3" name="TextBox 2"/>
          <p:cNvSpPr txBox="1"/>
          <p:nvPr/>
        </p:nvSpPr>
        <p:spPr>
          <a:xfrm>
            <a:off x="2895600" y="763012"/>
            <a:ext cx="5791200" cy="3046988"/>
          </a:xfrm>
          <a:prstGeom prst="rect">
            <a:avLst/>
          </a:prstGeom>
          <a:noFill/>
        </p:spPr>
        <p:txBody>
          <a:bodyPr wrap="square" rtlCol="0">
            <a:spAutoFit/>
          </a:bodyPr>
          <a:lstStyle/>
          <a:p>
            <a:pPr algn="ctr"/>
            <a:r>
              <a:rPr lang="en-US" sz="4800" dirty="0">
                <a:solidFill>
                  <a:prstClr val="black"/>
                </a:solidFill>
                <a:latin typeface="HelloHappyDays" panose="02000603000000000000" pitchFamily="2" charset="0"/>
                <a:ea typeface="HelloHappyDays" panose="02000603000000000000" pitchFamily="2" charset="0"/>
              </a:rPr>
              <a:t>Just like with text, you can “read” and gather information from graphic features.</a:t>
            </a:r>
            <a:endParaRPr lang="en-US" sz="3600" dirty="0">
              <a:solidFill>
                <a:prstClr val="black"/>
              </a:solidFill>
              <a:latin typeface="HelloHappyDays" panose="02000603000000000000" pitchFamily="2" charset="0"/>
              <a:ea typeface="HelloHappyDays" panose="02000603000000000000" pitchFamily="2" charset="0"/>
            </a:endParaRPr>
          </a:p>
        </p:txBody>
      </p:sp>
    </p:spTree>
    <p:extLst>
      <p:ext uri="{BB962C8B-B14F-4D97-AF65-F5344CB8AC3E}">
        <p14:creationId xmlns:p14="http://schemas.microsoft.com/office/powerpoint/2010/main" val="239220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76200" y="6076890"/>
            <a:ext cx="8839200" cy="400110"/>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What is the purpose of this graphic?</a:t>
            </a:r>
          </a:p>
        </p:txBody>
      </p:sp>
      <p:pic>
        <p:nvPicPr>
          <p:cNvPr id="1026" name="Picture 2" descr="http://www.prism.gatech.edu/~rscheel3/portfolio/imgs/endangered-animal-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010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8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724400" y="574655"/>
            <a:ext cx="4076700" cy="8586966"/>
          </a:xfrm>
          <a:prstGeom prst="rect">
            <a:avLst/>
          </a:prstGeom>
        </p:spPr>
        <p:txBody>
          <a:bodyPr wrap="square">
            <a:spAutoFit/>
          </a:bodyPr>
          <a:lstStyle/>
          <a:p>
            <a:pPr algn="ctr">
              <a:buClr>
                <a:schemeClr val="accent6">
                  <a:lumMod val="60000"/>
                  <a:lumOff val="40000"/>
                </a:schemeClr>
              </a:buClr>
              <a:defRPr/>
            </a:pPr>
            <a:r>
              <a:rPr lang="en-US" sz="4400" dirty="0">
                <a:latin typeface="KG Sorry Not Sorry Chub" panose="02000506000000020004" pitchFamily="2" charset="0"/>
                <a:ea typeface="HelloChalkTalk" pitchFamily="2" charset="0"/>
              </a:rPr>
              <a:t>SLASH</a:t>
            </a:r>
          </a:p>
          <a:p>
            <a:pPr algn="ctr">
              <a:buClr>
                <a:schemeClr val="accent6">
                  <a:lumMod val="60000"/>
                  <a:lumOff val="40000"/>
                </a:schemeClr>
              </a:buClr>
              <a:defRPr/>
            </a:pPr>
            <a:r>
              <a:rPr lang="en-US" sz="4400" dirty="0">
                <a:latin typeface="KG Sorry Not Sorry Chub" panose="02000506000000020004" pitchFamily="2" charset="0"/>
                <a:ea typeface="HelloChalkTalk" pitchFamily="2" charset="0"/>
              </a:rPr>
              <a:t>Notebook</a:t>
            </a:r>
          </a:p>
          <a:p>
            <a:pPr algn="ctr">
              <a:buClr>
                <a:schemeClr val="accent6">
                  <a:lumMod val="60000"/>
                  <a:lumOff val="40000"/>
                </a:schemeClr>
              </a:buClr>
              <a:defRPr/>
            </a:pPr>
            <a:endParaRPr lang="en-US" sz="2800" dirty="0">
              <a:latin typeface="CoopForged" pitchFamily="50" charset="0"/>
              <a:ea typeface="HelloChalkTalk" pitchFamily="2" charset="0"/>
            </a:endParaRPr>
          </a:p>
          <a:p>
            <a:pPr algn="ctr">
              <a:buClr>
                <a:schemeClr val="accent6">
                  <a:lumMod val="60000"/>
                  <a:lumOff val="40000"/>
                </a:schemeClr>
              </a:buClr>
              <a:defRPr/>
            </a:pPr>
            <a:r>
              <a:rPr lang="en-US" sz="2800" dirty="0">
                <a:latin typeface="HelloPlainJane" panose="02000603000000000000" pitchFamily="2" charset="0"/>
                <a:ea typeface="HelloPlainJane" panose="02000603000000000000" pitchFamily="2" charset="0"/>
              </a:rPr>
              <a:t> Bring your spiral to class </a:t>
            </a:r>
          </a:p>
          <a:p>
            <a:pPr algn="ctr">
              <a:buClr>
                <a:schemeClr val="accent6">
                  <a:lumMod val="60000"/>
                  <a:lumOff val="40000"/>
                </a:schemeClr>
              </a:buClr>
              <a:defRPr/>
            </a:pPr>
            <a:r>
              <a:rPr lang="en-US" sz="2800" dirty="0">
                <a:latin typeface="HelloPlainJane" panose="02000603000000000000" pitchFamily="2" charset="0"/>
                <a:ea typeface="HelloPlainJane" panose="02000603000000000000" pitchFamily="2" charset="0"/>
              </a:rPr>
              <a:t>each week. </a:t>
            </a:r>
          </a:p>
          <a:p>
            <a:pPr algn="ctr">
              <a:buClr>
                <a:schemeClr val="accent6">
                  <a:lumMod val="60000"/>
                  <a:lumOff val="40000"/>
                </a:schemeClr>
              </a:buClr>
              <a:defRPr/>
            </a:pPr>
            <a:endParaRPr lang="en-US" sz="2800" dirty="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a:latin typeface="HelloPlainJane" panose="02000603000000000000" pitchFamily="2" charset="0"/>
                <a:ea typeface="HelloPlainJane" panose="02000603000000000000" pitchFamily="2" charset="0"/>
              </a:rPr>
              <a:t>Everything we do will go into your notebook!</a:t>
            </a: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40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66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marL="457200" indent="-457200">
              <a:buClr>
                <a:schemeClr val="accent6">
                  <a:lumMod val="60000"/>
                  <a:lumOff val="40000"/>
                </a:schemeClr>
              </a:buClr>
              <a:buFont typeface="Wingdings" panose="05000000000000000000" pitchFamily="2" charset="2"/>
              <a:buChar char=""/>
              <a:defRPr/>
            </a:pP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sp>
        <p:nvSpPr>
          <p:cNvPr id="5126" name="TextBox 3"/>
          <p:cNvSpPr txBox="1">
            <a:spLocks noChangeArrowheads="1"/>
          </p:cNvSpPr>
          <p:nvPr/>
        </p:nvSpPr>
        <p:spPr bwMode="auto">
          <a:xfrm>
            <a:off x="5410200" y="5030420"/>
            <a:ext cx="200025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altLang="en-US" sz="2000" dirty="0">
                <a:latin typeface="KG Always A Good Time" panose="02000505000000020003" pitchFamily="2" charset="0"/>
              </a:rPr>
              <a:t>Always bring a pencil too!</a:t>
            </a:r>
          </a:p>
        </p:txBody>
      </p:sp>
      <p:pic>
        <p:nvPicPr>
          <p:cNvPr id="5125"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118">
            <a:off x="6798908" y="5437517"/>
            <a:ext cx="23606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VAteacher\Pictures\Pictures\Clip Art\SUBJECTS\ELA\ELA Not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1261">
            <a:off x="763873" y="1087638"/>
            <a:ext cx="4017200" cy="46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0" y="6076890"/>
            <a:ext cx="9144000" cy="400110"/>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Name two endangered animals mentioned on the infographic.</a:t>
            </a:r>
            <a:endParaRPr 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http://www.prism.gatech.edu/~rscheel3/portfolio/imgs/endangered-animal-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010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1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http://dadaviz.com/media/viz_images/remaining-endangered-species-populations-1413270657.57-940725.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3874" y="318862"/>
            <a:ext cx="8046720" cy="61363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1600200"/>
            <a:ext cx="4191000" cy="1015663"/>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According to the graph, how many Giant Pandas are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left in the wild?</a:t>
            </a:r>
          </a:p>
        </p:txBody>
      </p:sp>
    </p:spTree>
    <p:extLst>
      <p:ext uri="{BB962C8B-B14F-4D97-AF65-F5344CB8AC3E}">
        <p14:creationId xmlns:p14="http://schemas.microsoft.com/office/powerpoint/2010/main" val="213936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76200" y="5578565"/>
            <a:ext cx="88392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How would a reduction in the shark population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affect the lives of smaller sea animals?</a:t>
            </a:r>
          </a:p>
        </p:txBody>
      </p:sp>
      <p:pic>
        <p:nvPicPr>
          <p:cNvPr id="5122"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200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3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672"/>
            <a:ext cx="2876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92987" y="533400"/>
            <a:ext cx="5446213" cy="2308324"/>
          </a:xfrm>
          <a:prstGeom prst="rect">
            <a:avLst/>
          </a:prstGeom>
          <a:noFill/>
        </p:spPr>
        <p:txBody>
          <a:bodyPr wrap="square" rtlCol="0">
            <a:spAutoFit/>
          </a:bodyPr>
          <a:lstStyle/>
          <a:p>
            <a:pPr algn="ctr"/>
            <a:r>
              <a:rPr lang="en-US" sz="3200" dirty="0">
                <a:solidFill>
                  <a:prstClr val="black"/>
                </a:solidFill>
                <a:latin typeface="HelloHappyDays" panose="02000603000000000000" pitchFamily="2" charset="0"/>
                <a:ea typeface="HelloHappyDays" panose="02000603000000000000" pitchFamily="2" charset="0"/>
              </a:rPr>
              <a:t>Always use R.A.C.E. to prove your claim is correct…</a:t>
            </a:r>
          </a:p>
          <a:p>
            <a:pPr algn="ctr"/>
            <a:endParaRPr lang="en-US" sz="1200" dirty="0">
              <a:solidFill>
                <a:prstClr val="black"/>
              </a:solidFill>
              <a:latin typeface="HelloHappyDays" panose="02000603000000000000" pitchFamily="2" charset="0"/>
              <a:ea typeface="HelloHappyDays" panose="02000603000000000000" pitchFamily="2" charset="0"/>
            </a:endParaRPr>
          </a:p>
          <a:p>
            <a:pPr algn="ctr"/>
            <a:r>
              <a:rPr lang="en-US" sz="3200" dirty="0">
                <a:solidFill>
                  <a:prstClr val="black"/>
                </a:solidFill>
                <a:latin typeface="HelloHappyDays" panose="02000603000000000000" pitchFamily="2" charset="0"/>
                <a:ea typeface="HelloHappyDays" panose="02000603000000000000" pitchFamily="2" charset="0"/>
              </a:rPr>
              <a:t>even if the source </a:t>
            </a:r>
          </a:p>
          <a:p>
            <a:pPr algn="ctr"/>
            <a:r>
              <a:rPr lang="en-US" sz="3200" dirty="0">
                <a:solidFill>
                  <a:prstClr val="black"/>
                </a:solidFill>
                <a:latin typeface="HelloHappyDays" panose="02000603000000000000" pitchFamily="2" charset="0"/>
                <a:ea typeface="HelloHappyDays" panose="02000603000000000000" pitchFamily="2" charset="0"/>
              </a:rPr>
              <a:t>is a graphic!</a:t>
            </a:r>
            <a:endParaRPr lang="en-US" sz="2000" dirty="0">
              <a:solidFill>
                <a:prstClr val="black"/>
              </a:solidFill>
              <a:latin typeface="HelloHappyDays" panose="02000603000000000000" pitchFamily="2" charset="0"/>
              <a:ea typeface="HelloHappyDays" panose="02000603000000000000" pitchFamily="2" charset="0"/>
            </a:endParaRPr>
          </a:p>
        </p:txBody>
      </p:sp>
      <p:pic>
        <p:nvPicPr>
          <p:cNvPr id="6" name="Picture 2" descr="https://www.imoney.my/articles/wp-content/uploads/2016/05/20160504-Content-Graphics-The-Economics-of-Sharks-004-800x4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508" y="2971800"/>
            <a:ext cx="5355692" cy="32000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643396">
            <a:off x="6940466" y="2488735"/>
            <a:ext cx="885449" cy="620511"/>
          </a:xfrm>
          <a:prstGeom prst="rect">
            <a:avLst/>
          </a:prstGeom>
        </p:spPr>
      </p:pic>
    </p:spTree>
    <p:extLst>
      <p:ext uri="{BB962C8B-B14F-4D97-AF65-F5344CB8AC3E}">
        <p14:creationId xmlns:p14="http://schemas.microsoft.com/office/powerpoint/2010/main" val="57019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5422612"/>
            <a:ext cx="8305800" cy="1077218"/>
          </a:xfrm>
          <a:prstGeom prst="rect">
            <a:avLst/>
          </a:prstGeom>
          <a:noFill/>
        </p:spPr>
        <p:txBody>
          <a:bodyPr wrap="square" rtlCol="0">
            <a:spAutoFit/>
          </a:bodyPr>
          <a:lstStyle/>
          <a:p>
            <a:pPr algn="ctr"/>
            <a:r>
              <a:rPr lang="en-US" sz="3200" dirty="0">
                <a:solidFill>
                  <a:srgbClr val="FF0000"/>
                </a:solidFill>
                <a:latin typeface="+mj-lt"/>
                <a:ea typeface="HelloPlainJane" panose="02000603000000000000" pitchFamily="2" charset="0"/>
              </a:rPr>
              <a:t>What’s your claim?</a:t>
            </a:r>
          </a:p>
          <a:p>
            <a:pPr algn="ctr"/>
            <a:r>
              <a:rPr lang="en-US" sz="3200" dirty="0">
                <a:solidFill>
                  <a:srgbClr val="002060"/>
                </a:solidFill>
                <a:latin typeface="HelloPlainJane" panose="02000603000000000000" pitchFamily="2" charset="0"/>
                <a:ea typeface="HelloPlainJane" panose="02000603000000000000" pitchFamily="2" charset="0"/>
              </a:rPr>
              <a:t>smaller sea animals would become extinct </a:t>
            </a:r>
            <a:endParaRPr lang="en-US" sz="2000" dirty="0">
              <a:solidFill>
                <a:srgbClr val="002060"/>
              </a:solidFill>
              <a:latin typeface="HelloPlainJane" panose="02000603000000000000" pitchFamily="2" charset="0"/>
              <a:ea typeface="HelloPlainJane" panose="02000603000000000000" pitchFamily="2" charset="0"/>
            </a:endParaRPr>
          </a:p>
        </p:txBody>
      </p:sp>
      <p:pic>
        <p:nvPicPr>
          <p:cNvPr id="6"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512"/>
            <a:ext cx="6803492" cy="4065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4495800"/>
            <a:ext cx="87630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How would a reduction in the shark population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affect the lives of smaller sea animals?</a:t>
            </a:r>
          </a:p>
        </p:txBody>
      </p:sp>
      <p:sp>
        <p:nvSpPr>
          <p:cNvPr id="2" name="Rectangle 1"/>
          <p:cNvSpPr/>
          <p:nvPr/>
        </p:nvSpPr>
        <p:spPr>
          <a:xfrm>
            <a:off x="5943600" y="1066800"/>
            <a:ext cx="1828800" cy="1905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a:off x="7878707" y="1186788"/>
            <a:ext cx="369249" cy="1734212"/>
          </a:xfrm>
          <a:prstGeom prst="rightBrace">
            <a:avLst>
              <a:gd name="adj1" fmla="val 55676"/>
              <a:gd name="adj2" fmla="val 5000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310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28600" y="5181600"/>
            <a:ext cx="8763000" cy="1631216"/>
          </a:xfrm>
          <a:prstGeom prst="rect">
            <a:avLst/>
          </a:prstGeom>
          <a:noFill/>
        </p:spPr>
        <p:txBody>
          <a:bodyPr wrap="square" rtlCol="0">
            <a:spAutoFit/>
          </a:bodyPr>
          <a:lstStyle/>
          <a:p>
            <a:r>
              <a:rPr lang="en-US" sz="2000" dirty="0">
                <a:solidFill>
                  <a:srgbClr val="FF0000"/>
                </a:solidFill>
                <a:latin typeface="KG Empire of Dirt" panose="02000000000000000000" pitchFamily="2" charset="0"/>
                <a:ea typeface="HelloPlainJane" panose="02000603000000000000" pitchFamily="2" charset="0"/>
              </a:rPr>
              <a:t>A reduction in the shark population would affect the lives of smaller sea animals because </a:t>
            </a:r>
            <a:r>
              <a:rPr lang="en-US" sz="2000" dirty="0">
                <a:latin typeface="KG Empire of Dirt" panose="02000000000000000000" pitchFamily="2" charset="0"/>
                <a:ea typeface="HelloPlainJane" panose="02000603000000000000" pitchFamily="2" charset="0"/>
              </a:rPr>
              <a:t>they would no longer have sharks as a form of protection.  According to the graphic, the “depletion of sharks </a:t>
            </a:r>
            <a:r>
              <a:rPr lang="en-US" sz="2000" dirty="0">
                <a:solidFill>
                  <a:prstClr val="black"/>
                </a:solidFill>
                <a:latin typeface="KG Empire of Dirt" panose="02000000000000000000" pitchFamily="2" charset="0"/>
                <a:ea typeface="HelloPlainJane" panose="02000603000000000000" pitchFamily="2" charset="0"/>
              </a:rPr>
              <a:t>can result in extinction of smaller animals like shellfish and scallop which rely on sharks to eat their predators.” This means that if sharks are not around to eat the predators of smaller creatures, they would be in danger of becoming extinct!</a:t>
            </a:r>
          </a:p>
        </p:txBody>
      </p:sp>
      <p:pic>
        <p:nvPicPr>
          <p:cNvPr id="6"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512"/>
            <a:ext cx="6803492" cy="4065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4495800"/>
            <a:ext cx="87630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How would a reduction in the shark population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affect the lives of smaller sea animals?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09" y="4849673"/>
            <a:ext cx="3476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1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28600" y="5181600"/>
            <a:ext cx="8763000" cy="1631216"/>
          </a:xfrm>
          <a:prstGeom prst="rect">
            <a:avLst/>
          </a:prstGeom>
          <a:noFill/>
        </p:spPr>
        <p:txBody>
          <a:bodyPr wrap="square" rtlCol="0">
            <a:spAutoFit/>
          </a:bodyPr>
          <a:lstStyle/>
          <a:p>
            <a:r>
              <a:rPr lang="en-US" sz="2000" dirty="0">
                <a:latin typeface="KG Empire of Dirt" panose="02000000000000000000" pitchFamily="2" charset="0"/>
                <a:ea typeface="HelloPlainJane" panose="02000603000000000000" pitchFamily="2" charset="0"/>
              </a:rPr>
              <a:t>A reduction in the shark population would affect the lives of smaller sea animals because </a:t>
            </a:r>
            <a:r>
              <a:rPr lang="en-US" sz="2000" dirty="0">
                <a:solidFill>
                  <a:srgbClr val="FF0000"/>
                </a:solidFill>
                <a:latin typeface="KG Empire of Dirt" panose="02000000000000000000" pitchFamily="2" charset="0"/>
                <a:ea typeface="HelloPlainJane" panose="02000603000000000000" pitchFamily="2" charset="0"/>
              </a:rPr>
              <a:t>they would no longer have sharks as a form of protection. </a:t>
            </a:r>
            <a:r>
              <a:rPr lang="en-US" sz="2000" dirty="0">
                <a:latin typeface="KG Empire of Dirt" panose="02000000000000000000" pitchFamily="2" charset="0"/>
                <a:ea typeface="HelloPlainJane" panose="02000603000000000000" pitchFamily="2" charset="0"/>
              </a:rPr>
              <a:t> According to the graphic, the “depletion of sharks </a:t>
            </a:r>
            <a:r>
              <a:rPr lang="en-US" sz="2000" dirty="0">
                <a:solidFill>
                  <a:prstClr val="black"/>
                </a:solidFill>
                <a:latin typeface="KG Empire of Dirt" panose="02000000000000000000" pitchFamily="2" charset="0"/>
                <a:ea typeface="HelloPlainJane" panose="02000603000000000000" pitchFamily="2" charset="0"/>
              </a:rPr>
              <a:t>can result in extinction of smaller animals like shellfish and scallop which rely on sharks to eat their predators.” This means that if sharks are not around to eat the predators of smaller creatures, they would be in danger of becoming extinct!</a:t>
            </a:r>
          </a:p>
        </p:txBody>
      </p:sp>
      <p:pic>
        <p:nvPicPr>
          <p:cNvPr id="6"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512"/>
            <a:ext cx="6803492" cy="4065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4495800"/>
            <a:ext cx="87630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How would a reduction in the shark population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affect the lives of smaller sea animals?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5029854"/>
            <a:ext cx="3476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949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28600" y="5181600"/>
            <a:ext cx="8763000" cy="1631216"/>
          </a:xfrm>
          <a:prstGeom prst="rect">
            <a:avLst/>
          </a:prstGeom>
          <a:noFill/>
        </p:spPr>
        <p:txBody>
          <a:bodyPr wrap="square" rtlCol="0">
            <a:spAutoFit/>
          </a:bodyPr>
          <a:lstStyle/>
          <a:p>
            <a:r>
              <a:rPr lang="en-US" sz="2000" dirty="0">
                <a:latin typeface="KG Empire of Dirt" panose="02000000000000000000" pitchFamily="2" charset="0"/>
                <a:ea typeface="HelloPlainJane" panose="02000603000000000000" pitchFamily="2" charset="0"/>
              </a:rPr>
              <a:t>A reduction in the shark population would affect the lives of smaller sea animals because they would no longer have sharks as a form of protection.  </a:t>
            </a:r>
            <a:r>
              <a:rPr lang="en-US" sz="2000" dirty="0">
                <a:solidFill>
                  <a:srgbClr val="FF0000"/>
                </a:solidFill>
                <a:latin typeface="KG Empire of Dirt" panose="02000000000000000000" pitchFamily="2" charset="0"/>
                <a:ea typeface="HelloPlainJane" panose="02000603000000000000" pitchFamily="2" charset="0"/>
              </a:rPr>
              <a:t>According to the graphic, the “depletion of sharks can result in extinction of smaller animals like shellfish and scallop which rely on sharks to eat their predators.” </a:t>
            </a:r>
            <a:r>
              <a:rPr lang="en-US" sz="2000" dirty="0">
                <a:latin typeface="KG Empire of Dirt" panose="02000000000000000000" pitchFamily="2" charset="0"/>
                <a:ea typeface="HelloPlainJane" panose="02000603000000000000" pitchFamily="2" charset="0"/>
              </a:rPr>
              <a:t>This means that if sharks are not around to eat the predators of smaller creatures, they would be in danger of becoming extinct!</a:t>
            </a:r>
          </a:p>
        </p:txBody>
      </p:sp>
      <p:pic>
        <p:nvPicPr>
          <p:cNvPr id="6"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512"/>
            <a:ext cx="6803492" cy="4065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4495800"/>
            <a:ext cx="87630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How would a reduction in the shark population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affect the lives of smaller sea animals?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5203686"/>
            <a:ext cx="3476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51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28600" y="5181600"/>
            <a:ext cx="8763000" cy="1631216"/>
          </a:xfrm>
          <a:prstGeom prst="rect">
            <a:avLst/>
          </a:prstGeom>
          <a:noFill/>
        </p:spPr>
        <p:txBody>
          <a:bodyPr wrap="square" rtlCol="0">
            <a:spAutoFit/>
          </a:bodyPr>
          <a:lstStyle/>
          <a:p>
            <a:r>
              <a:rPr lang="en-US" sz="2000" dirty="0">
                <a:latin typeface="KG Empire of Dirt" panose="02000000000000000000" pitchFamily="2" charset="0"/>
                <a:ea typeface="HelloPlainJane" panose="02000603000000000000" pitchFamily="2" charset="0"/>
              </a:rPr>
              <a:t>A reduction in the shark population would affect the lives of smaller sea animals because they would no longer have sharks as a form of protection.  According to the graphic, the “depletion of sharks can result in extinction of smaller animals like shellfish and scallop which rely on sharks to eat their predators.” </a:t>
            </a:r>
            <a:r>
              <a:rPr lang="en-US" sz="2000" dirty="0">
                <a:solidFill>
                  <a:srgbClr val="FF0000"/>
                </a:solidFill>
                <a:latin typeface="KG Empire of Dirt" panose="02000000000000000000" pitchFamily="2" charset="0"/>
                <a:ea typeface="HelloPlainJane" panose="02000603000000000000" pitchFamily="2" charset="0"/>
              </a:rPr>
              <a:t>This means that if sharks are not around to eat the predators of smaller creatures, they would be in danger of becoming extinct!</a:t>
            </a:r>
          </a:p>
        </p:txBody>
      </p:sp>
      <p:pic>
        <p:nvPicPr>
          <p:cNvPr id="6"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512"/>
            <a:ext cx="6803492" cy="4065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4495800"/>
            <a:ext cx="87630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How would a reduction in the shark population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affect the lives of smaller sea animals?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109" y="5817026"/>
            <a:ext cx="3476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07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219200" y="3886200"/>
            <a:ext cx="6781801" cy="1569660"/>
          </a:xfrm>
          <a:prstGeom prst="rect">
            <a:avLst/>
          </a:prstGeom>
          <a:noFill/>
        </p:spPr>
        <p:txBody>
          <a:bodyPr wrap="square" rtlCol="0">
            <a:spAutoFit/>
          </a:bodyPr>
          <a:lstStyle/>
          <a:p>
            <a:pPr algn="ctr"/>
            <a:r>
              <a:rPr lang="en-US" sz="4800" dirty="0">
                <a:solidFill>
                  <a:srgbClr val="FF0066"/>
                </a:solidFill>
                <a:latin typeface="KG Shake it Off Chunky" panose="02000000000000000000" pitchFamily="2" charset="0"/>
              </a:rPr>
              <a:t>Let’s learn about food chains…</a:t>
            </a:r>
            <a:endParaRPr lang="en-US" sz="4400" dirty="0">
              <a:solidFill>
                <a:srgbClr val="FF0066"/>
              </a:solidFill>
              <a:latin typeface="KG Shake it Off Chunky" panose="02000000000000000000" pitchFamily="2" charset="0"/>
            </a:endParaRPr>
          </a:p>
        </p:txBody>
      </p:sp>
      <p:sp>
        <p:nvSpPr>
          <p:cNvPr id="8" name="TextBox 7"/>
          <p:cNvSpPr txBox="1"/>
          <p:nvPr/>
        </p:nvSpPr>
        <p:spPr>
          <a:xfrm>
            <a:off x="723901" y="962323"/>
            <a:ext cx="7696200" cy="2923877"/>
          </a:xfrm>
          <a:prstGeom prst="rect">
            <a:avLst/>
          </a:prstGeom>
          <a:noFill/>
        </p:spPr>
        <p:txBody>
          <a:bodyPr wrap="square" rtlCol="0">
            <a:spAutoFit/>
          </a:bodyPr>
          <a:lstStyle/>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3" name="TextBox 2"/>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spTree>
    <p:extLst>
      <p:ext uri="{BB962C8B-B14F-4D97-AF65-F5344CB8AC3E}">
        <p14:creationId xmlns:p14="http://schemas.microsoft.com/office/powerpoint/2010/main" val="282659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0714" y="94344"/>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066800" y="3313093"/>
            <a:ext cx="7010400" cy="1200329"/>
          </a:xfrm>
          <a:prstGeom prst="rect">
            <a:avLst/>
          </a:prstGeom>
        </p:spPr>
        <p:txBody>
          <a:bodyPr wrap="square">
            <a:spAutoFit/>
          </a:bodyPr>
          <a:lstStyle/>
          <a:p>
            <a:pPr algn="ctr"/>
            <a:r>
              <a:rPr lang="en-US" sz="3600" dirty="0">
                <a:latin typeface="KG Empire of Dirt" panose="02000000000000000000" pitchFamily="2" charset="0"/>
                <a:ea typeface="HelloChunky" panose="02000603000000000000" pitchFamily="2" charset="0"/>
              </a:rPr>
              <a:t>use a variety of sources to gather information and answer questions completely.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9550" b="19806"/>
          <a:stretch/>
        </p:blipFill>
        <p:spPr>
          <a:xfrm>
            <a:off x="2446167" y="2230011"/>
            <a:ext cx="4251665" cy="1057682"/>
          </a:xfrm>
          <a:prstGeom prst="rect">
            <a:avLst/>
          </a:prstGeom>
        </p:spPr>
      </p:pic>
    </p:spTree>
    <p:extLst>
      <p:ext uri="{BB962C8B-B14F-4D97-AF65-F5344CB8AC3E}">
        <p14:creationId xmlns:p14="http://schemas.microsoft.com/office/powerpoint/2010/main" val="404532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4515" y="1706940"/>
            <a:ext cx="9143999" cy="1015663"/>
          </a:xfrm>
          <a:prstGeom prst="rect">
            <a:avLst/>
          </a:prstGeom>
          <a:noFill/>
        </p:spPr>
        <p:txBody>
          <a:bodyPr wrap="square" rtlCol="0">
            <a:spAutoFit/>
          </a:bodyPr>
          <a:lstStyle/>
          <a:p>
            <a:pPr algn="ctr"/>
            <a:r>
              <a:rPr lang="en-US" sz="6000" dirty="0">
                <a:solidFill>
                  <a:srgbClr val="002060"/>
                </a:solidFill>
                <a:latin typeface="KG Shake it Off Chunky" panose="02000000000000000000" pitchFamily="2" charset="0"/>
              </a:rPr>
              <a:t>Food Chain</a:t>
            </a:r>
          </a:p>
        </p:txBody>
      </p:sp>
      <p:sp>
        <p:nvSpPr>
          <p:cNvPr id="4" name="TextBox 3"/>
          <p:cNvSpPr txBox="1"/>
          <p:nvPr/>
        </p:nvSpPr>
        <p:spPr>
          <a:xfrm>
            <a:off x="914400" y="4754940"/>
            <a:ext cx="7475420" cy="1569660"/>
          </a:xfrm>
          <a:prstGeom prst="rect">
            <a:avLst/>
          </a:prstGeom>
          <a:noFill/>
        </p:spPr>
        <p:txBody>
          <a:bodyPr wrap="square" rtlCol="0">
            <a:spAutoFit/>
          </a:bodyPr>
          <a:lstStyle/>
          <a:p>
            <a:r>
              <a:rPr lang="en-US" sz="3200" dirty="0">
                <a:latin typeface="KG Empire of Dirt" panose="02000000000000000000" pitchFamily="2" charset="0"/>
              </a:rPr>
              <a:t>A series of organisms interrelated in their feeding habits, the smallest being fed upon by a larger one, which in turn feeds a still larger one, etc. </a:t>
            </a:r>
          </a:p>
        </p:txBody>
      </p:sp>
      <p:pic>
        <p:nvPicPr>
          <p:cNvPr id="3074" name="Picture 2" descr="Image result for food chain sampl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3468" y="3088064"/>
            <a:ext cx="7817066" cy="1133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9" name="TextBox 8"/>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spTree>
    <p:extLst>
      <p:ext uri="{BB962C8B-B14F-4D97-AF65-F5344CB8AC3E}">
        <p14:creationId xmlns:p14="http://schemas.microsoft.com/office/powerpoint/2010/main" val="325174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419600" y="838200"/>
            <a:ext cx="4343400" cy="646331"/>
          </a:xfrm>
          <a:prstGeom prst="rect">
            <a:avLst/>
          </a:prstGeom>
          <a:noFill/>
        </p:spPr>
        <p:txBody>
          <a:bodyPr wrap="square" rtlCol="0">
            <a:spAutoFit/>
          </a:bodyPr>
          <a:lstStyle/>
          <a:p>
            <a:pPr algn="ctr"/>
            <a:r>
              <a:rPr lang="en-US" sz="3600" dirty="0">
                <a:solidFill>
                  <a:srgbClr val="006600"/>
                </a:solidFill>
                <a:latin typeface="KG Shake it Off Chunky" panose="02000000000000000000" pitchFamily="2" charset="0"/>
              </a:rPr>
              <a:t>Producers</a:t>
            </a:r>
            <a:endParaRPr lang="en-US" sz="6000" dirty="0">
              <a:solidFill>
                <a:srgbClr val="006600"/>
              </a:solidFill>
              <a:latin typeface="KG Shake it Off Chunky" panose="02000000000000000000" pitchFamily="2" charset="0"/>
            </a:endParaRPr>
          </a:p>
        </p:txBody>
      </p:sp>
      <p:pic>
        <p:nvPicPr>
          <p:cNvPr id="1026" name="Picture 2" descr="http://www.sheppardsoftware.com/content/animals/kidscorner/foodchain/photosyn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01212"/>
            <a:ext cx="3807751" cy="4647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1601212"/>
            <a:ext cx="4038600" cy="4462760"/>
          </a:xfrm>
          <a:prstGeom prst="rect">
            <a:avLst/>
          </a:prstGeom>
          <a:noFill/>
        </p:spPr>
        <p:txBody>
          <a:bodyPr wrap="square" rtlCol="0">
            <a:spAutoFit/>
          </a:bodyPr>
          <a:lstStyle/>
          <a:p>
            <a:r>
              <a:rPr lang="en-US" sz="2800" dirty="0">
                <a:latin typeface="KG Empire of Dirt" panose="02000000000000000000" pitchFamily="2" charset="0"/>
              </a:rPr>
              <a:t>Plants are called producers. This is because they produce their own food! They do this by using light energy from the Sun, carbon dioxide from the air and water from the soil to produce food - in the form of glucose/sugar.</a:t>
            </a:r>
          </a:p>
          <a:p>
            <a:endParaRPr lang="en-US" sz="2800" dirty="0">
              <a:latin typeface="KG Empire of Dirt" panose="02000000000000000000" pitchFamily="2" charset="0"/>
            </a:endParaRPr>
          </a:p>
          <a:p>
            <a:pPr algn="ctr"/>
            <a:r>
              <a:rPr lang="en-US" sz="2800" dirty="0">
                <a:latin typeface="KG Empire of Dirt" panose="02000000000000000000" pitchFamily="2" charset="0"/>
              </a:rPr>
              <a:t>The process is called </a:t>
            </a:r>
            <a:r>
              <a:rPr lang="en-US" sz="3200" dirty="0">
                <a:solidFill>
                  <a:srgbClr val="006600"/>
                </a:solidFill>
                <a:latin typeface="KG Empire of Dirt" panose="02000000000000000000" pitchFamily="2" charset="0"/>
              </a:rPr>
              <a:t>photosynthesis</a:t>
            </a:r>
            <a:r>
              <a:rPr lang="en-US" sz="2800" dirty="0">
                <a:latin typeface="KG Empire of Dirt" panose="02000000000000000000" pitchFamily="2"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9" name="TextBox 8"/>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spTree>
    <p:extLst>
      <p:ext uri="{BB962C8B-B14F-4D97-AF65-F5344CB8AC3E}">
        <p14:creationId xmlns:p14="http://schemas.microsoft.com/office/powerpoint/2010/main" val="157197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971800" y="3810000"/>
            <a:ext cx="5918200" cy="2677656"/>
          </a:xfrm>
          <a:prstGeom prst="rect">
            <a:avLst/>
          </a:prstGeom>
          <a:noFill/>
        </p:spPr>
        <p:txBody>
          <a:bodyPr wrap="square" rtlCol="0">
            <a:spAutoFit/>
          </a:bodyPr>
          <a:lstStyle/>
          <a:p>
            <a:r>
              <a:rPr lang="en-US" sz="2800" dirty="0">
                <a:latin typeface="KG Empire of Dirt" panose="02000000000000000000" pitchFamily="2" charset="0"/>
              </a:rPr>
              <a:t>Bacteria and fungi are decomposers. They eat decaying matter - dead plants and animals and in the process they break them down and decompose them When that happens, they release nutrients and mineral salts back into the soil - which then </a:t>
            </a:r>
          </a:p>
          <a:p>
            <a:r>
              <a:rPr lang="en-US" sz="2800" dirty="0">
                <a:latin typeface="KG Empire of Dirt" panose="02000000000000000000" pitchFamily="2" charset="0"/>
              </a:rPr>
              <a:t>will be used by plants! </a:t>
            </a:r>
          </a:p>
        </p:txBody>
      </p:sp>
      <p:sp>
        <p:nvSpPr>
          <p:cNvPr id="10" name="TextBox 9"/>
          <p:cNvSpPr txBox="1"/>
          <p:nvPr/>
        </p:nvSpPr>
        <p:spPr>
          <a:xfrm>
            <a:off x="4246334" y="2732314"/>
            <a:ext cx="4643666" cy="707886"/>
          </a:xfrm>
          <a:prstGeom prst="rect">
            <a:avLst/>
          </a:prstGeom>
          <a:noFill/>
        </p:spPr>
        <p:txBody>
          <a:bodyPr wrap="square" rtlCol="0">
            <a:spAutoFit/>
          </a:bodyPr>
          <a:lstStyle/>
          <a:p>
            <a:pPr algn="ctr"/>
            <a:r>
              <a:rPr lang="en-US" sz="4000" dirty="0">
                <a:solidFill>
                  <a:srgbClr val="663300"/>
                </a:solidFill>
                <a:latin typeface="KG Shake it Off Chunky" panose="02000000000000000000" pitchFamily="2" charset="0"/>
              </a:rPr>
              <a:t>Decomposers</a:t>
            </a:r>
            <a:endParaRPr lang="en-US" sz="6000" dirty="0">
              <a:solidFill>
                <a:srgbClr val="663300"/>
              </a:solidFill>
              <a:latin typeface="KG Shake it Off Chunky" panose="02000000000000000000" pitchFamily="2" charset="0"/>
            </a:endParaRPr>
          </a:p>
        </p:txBody>
      </p:sp>
      <p:pic>
        <p:nvPicPr>
          <p:cNvPr id="6146" name="Picture 2" descr="Image result for earthwor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73314" flipH="1">
            <a:off x="19050" y="903894"/>
            <a:ext cx="590550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8" name="TextBox 7"/>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spTree>
    <p:extLst>
      <p:ext uri="{BB962C8B-B14F-4D97-AF65-F5344CB8AC3E}">
        <p14:creationId xmlns:p14="http://schemas.microsoft.com/office/powerpoint/2010/main" val="2035196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33398" y="2522815"/>
            <a:ext cx="8153400" cy="3877985"/>
          </a:xfrm>
          <a:prstGeom prst="rect">
            <a:avLst/>
          </a:prstGeom>
          <a:noFill/>
        </p:spPr>
        <p:txBody>
          <a:bodyPr wrap="square" rtlCol="0">
            <a:spAutoFit/>
          </a:bodyPr>
          <a:lstStyle/>
          <a:p>
            <a:pPr algn="ctr"/>
            <a:r>
              <a:rPr lang="en-US" sz="2800" dirty="0">
                <a:latin typeface="KG Empire of Dirt" panose="02000000000000000000" pitchFamily="2" charset="0"/>
              </a:rPr>
              <a:t>Animals are called consumers. This is because they cannot make their own food, so they need to consume (eat) plants and/or animals.</a:t>
            </a:r>
          </a:p>
          <a:p>
            <a:pPr algn="ctr"/>
            <a:endParaRPr lang="en-US" sz="4000" dirty="0">
              <a:latin typeface="KG Empire of Dirt" panose="02000000000000000000" pitchFamily="2" charset="0"/>
            </a:endParaRPr>
          </a:p>
          <a:p>
            <a:pPr algn="ctr"/>
            <a:endParaRPr lang="en-US" sz="5400" dirty="0">
              <a:latin typeface="KG Empire of Dirt" panose="02000000000000000000" pitchFamily="2" charset="0"/>
            </a:endParaRPr>
          </a:p>
          <a:p>
            <a:pPr algn="ctr"/>
            <a:endParaRPr lang="en-US" sz="4000" dirty="0">
              <a:latin typeface="KG Empire of Dirt" panose="02000000000000000000" pitchFamily="2" charset="0"/>
            </a:endParaRPr>
          </a:p>
          <a:p>
            <a:pPr algn="ctr"/>
            <a:endParaRPr lang="en-US" sz="2800" dirty="0">
              <a:latin typeface="KG Empire of Dirt" panose="02000000000000000000" pitchFamily="2" charset="0"/>
            </a:endParaRPr>
          </a:p>
          <a:p>
            <a:pPr algn="ctr"/>
            <a:endParaRPr lang="en-US" sz="2800" dirty="0">
              <a:latin typeface="KG Empire of Dirt" panose="02000000000000000000" pitchFamily="2" charset="0"/>
            </a:endParaRPr>
          </a:p>
        </p:txBody>
      </p:sp>
      <p:sp>
        <p:nvSpPr>
          <p:cNvPr id="8" name="TextBox 7"/>
          <p:cNvSpPr txBox="1"/>
          <p:nvPr/>
        </p:nvSpPr>
        <p:spPr>
          <a:xfrm>
            <a:off x="228600" y="1933039"/>
            <a:ext cx="8762998" cy="646331"/>
          </a:xfrm>
          <a:prstGeom prst="rect">
            <a:avLst/>
          </a:prstGeom>
          <a:noFill/>
        </p:spPr>
        <p:txBody>
          <a:bodyPr wrap="square" rtlCol="0">
            <a:spAutoFit/>
          </a:bodyPr>
          <a:lstStyle/>
          <a:p>
            <a:pPr algn="ctr"/>
            <a:r>
              <a:rPr lang="en-US" sz="3600" dirty="0">
                <a:solidFill>
                  <a:srgbClr val="002060"/>
                </a:solidFill>
                <a:latin typeface="KG Shake it Off Chunky" panose="02000000000000000000" pitchFamily="2" charset="0"/>
              </a:rPr>
              <a:t>Consumers</a:t>
            </a:r>
            <a:endParaRPr lang="en-US" sz="6000" dirty="0">
              <a:solidFill>
                <a:srgbClr val="002060"/>
              </a:solidFill>
              <a:latin typeface="KG Shake it Off Chunky" panose="02000000000000000000" pitchFamily="2" charset="0"/>
            </a:endParaRPr>
          </a:p>
        </p:txBody>
      </p:sp>
      <p:pic>
        <p:nvPicPr>
          <p:cNvPr id="5128" name="Picture 8" descr="Image result for people eating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598" y="3685745"/>
            <a:ext cx="3581400" cy="189944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quirrel with nu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293" y="4364627"/>
            <a:ext cx="1102577" cy="122056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l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4388" y="3827487"/>
            <a:ext cx="2287040" cy="20757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12" name="TextBox 11"/>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spTree>
    <p:extLst>
      <p:ext uri="{BB962C8B-B14F-4D97-AF65-F5344CB8AC3E}">
        <p14:creationId xmlns:p14="http://schemas.microsoft.com/office/powerpoint/2010/main" val="2414814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57200" y="1621810"/>
            <a:ext cx="8153400" cy="2616101"/>
          </a:xfrm>
          <a:prstGeom prst="rect">
            <a:avLst/>
          </a:prstGeom>
          <a:noFill/>
        </p:spPr>
        <p:txBody>
          <a:bodyPr wrap="square" rtlCol="0">
            <a:spAutoFit/>
          </a:bodyPr>
          <a:lstStyle/>
          <a:p>
            <a:pPr algn="ctr"/>
            <a:r>
              <a:rPr lang="en-US" sz="3600" dirty="0">
                <a:latin typeface="KG Empire of Dirt" panose="02000000000000000000" pitchFamily="2" charset="0"/>
              </a:rPr>
              <a:t>There are 3 types of consumers:</a:t>
            </a:r>
          </a:p>
          <a:p>
            <a:pPr algn="ctr"/>
            <a:endParaRPr lang="en-US" sz="1600" dirty="0">
              <a:latin typeface="KG Empire of Dirt" panose="02000000000000000000" pitchFamily="2" charset="0"/>
            </a:endParaRPr>
          </a:p>
          <a:p>
            <a:pPr algn="ctr"/>
            <a:endParaRPr lang="en-US" sz="3600" dirty="0">
              <a:latin typeface="KG Empire of Dirt" panose="02000000000000000000" pitchFamily="2" charset="0"/>
            </a:endParaRPr>
          </a:p>
          <a:p>
            <a:pPr algn="ctr"/>
            <a:endParaRPr lang="en-US" sz="2000" dirty="0">
              <a:latin typeface="KG Empire of Dirt" panose="02000000000000000000" pitchFamily="2" charset="0"/>
            </a:endParaRPr>
          </a:p>
          <a:p>
            <a:pPr algn="ctr"/>
            <a:r>
              <a:rPr lang="en-US" sz="2800" dirty="0">
                <a:solidFill>
                  <a:srgbClr val="663300"/>
                </a:solidFill>
                <a:latin typeface="KG Shake it Off Chunky" panose="02000000000000000000" pitchFamily="2" charset="0"/>
              </a:rPr>
              <a:t>Carnivores</a:t>
            </a:r>
            <a:r>
              <a:rPr lang="en-US" sz="2800" dirty="0">
                <a:latin typeface="KG Shake it Off Chunky" panose="02000000000000000000" pitchFamily="2" charset="0"/>
              </a:rPr>
              <a:t>  </a:t>
            </a:r>
            <a:r>
              <a:rPr lang="en-US" sz="2800" dirty="0">
                <a:solidFill>
                  <a:srgbClr val="006600"/>
                </a:solidFill>
                <a:latin typeface="KG Shake it Off Chunky" panose="02000000000000000000" pitchFamily="2" charset="0"/>
              </a:rPr>
              <a:t>Herbivores  </a:t>
            </a:r>
            <a:r>
              <a:rPr lang="en-US" sz="2800" dirty="0">
                <a:solidFill>
                  <a:srgbClr val="FF3300"/>
                </a:solidFill>
                <a:latin typeface="KG Shake it Off Chunky" panose="02000000000000000000" pitchFamily="2" charset="0"/>
              </a:rPr>
              <a:t>Omnivores</a:t>
            </a:r>
          </a:p>
          <a:p>
            <a:pPr algn="ctr"/>
            <a:endParaRPr lang="en-US" sz="2800" dirty="0">
              <a:latin typeface="KG Empire of Dirt" panose="02000000000000000000" pitchFamily="2" charset="0"/>
            </a:endParaRPr>
          </a:p>
        </p:txBody>
      </p:sp>
      <p:pic>
        <p:nvPicPr>
          <p:cNvPr id="5122" name="Picture 2" descr="Image result for fruit and vegetabl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736" y="2285552"/>
            <a:ext cx="1409700" cy="7239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eat clipa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79326">
            <a:off x="1320968" y="2197268"/>
            <a:ext cx="10191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amburger clipar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5385" y="2205038"/>
            <a:ext cx="995362" cy="9953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quirrel with nut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0712" y="4457874"/>
            <a:ext cx="1102577" cy="122056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lion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24543" y="4006204"/>
            <a:ext cx="2287040" cy="20757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12" name="TextBox 11"/>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pic>
        <p:nvPicPr>
          <p:cNvPr id="1026" name="Picture 2" descr="Image result for kid eating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6956" y="4221199"/>
            <a:ext cx="1352219" cy="186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14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04800" y="425470"/>
            <a:ext cx="4362448" cy="6617196"/>
          </a:xfrm>
          <a:prstGeom prst="rect">
            <a:avLst/>
          </a:prstGeom>
          <a:noFill/>
        </p:spPr>
        <p:txBody>
          <a:bodyPr wrap="square" rtlCol="0">
            <a:spAutoFit/>
          </a:bodyPr>
          <a:lstStyle/>
          <a:p>
            <a:pPr algn="ctr"/>
            <a:r>
              <a:rPr lang="en-US" b="1" dirty="0">
                <a:latin typeface="Segoe UI" panose="020B0502040204020203" pitchFamily="34" charset="0"/>
                <a:ea typeface="Segoe UI" panose="020B0502040204020203" pitchFamily="34" charset="0"/>
                <a:cs typeface="Segoe UI" panose="020B0502040204020203" pitchFamily="34" charset="0"/>
              </a:rPr>
              <a:t>THE FOOD CHAIN</a:t>
            </a:r>
          </a:p>
          <a:p>
            <a:pPr algn="ctr"/>
            <a:endParaRPr lang="en-US" sz="1000" b="1"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Every organism needs to obtain energy in order to live. For example, plants get energy from the sun, some animals eat plants, and some animals eat other animals. </a:t>
            </a:r>
          </a:p>
          <a:p>
            <a:endParaRPr lang="en-US" sz="1200"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A food chain is the sequence of who eats whom in a biological community (an ecosystem) to obtain nutrition. A food chain starts with the primary energy source, usually the sun or boiling-hot deep sea vents. The next link in the chain is an organism that make its own food from the primary energy source -- an example is photosynthetic plants that make their own food from sunlight (using a process called </a:t>
            </a:r>
            <a:r>
              <a:rPr lang="en-US" b="1" dirty="0">
                <a:latin typeface="Segoe UI" panose="020B0502040204020203" pitchFamily="34" charset="0"/>
                <a:ea typeface="Segoe UI" panose="020B0502040204020203" pitchFamily="34" charset="0"/>
                <a:cs typeface="Segoe UI" panose="020B0502040204020203" pitchFamily="34" charset="0"/>
              </a:rPr>
              <a:t>photosynthesis</a:t>
            </a:r>
            <a:r>
              <a:rPr lang="en-US" dirty="0">
                <a:latin typeface="Segoe UI" panose="020B0502040204020203" pitchFamily="34" charset="0"/>
                <a:ea typeface="Segoe UI" panose="020B0502040204020203" pitchFamily="34" charset="0"/>
                <a:cs typeface="Segoe UI" panose="020B0502040204020203" pitchFamily="34" charset="0"/>
              </a:rPr>
              <a:t>) and chemosynthetic bacteria that make their food energy from chemicals in hydrothermal vents. These are called </a:t>
            </a:r>
            <a:r>
              <a:rPr lang="en-US" b="1" dirty="0">
                <a:latin typeface="Segoe UI" panose="020B0502040204020203" pitchFamily="34" charset="0"/>
                <a:ea typeface="Segoe UI" panose="020B0502040204020203" pitchFamily="34" charset="0"/>
                <a:cs typeface="Segoe UI" panose="020B0502040204020203" pitchFamily="34" charset="0"/>
              </a:rPr>
              <a:t>autotrophs</a:t>
            </a:r>
            <a:r>
              <a:rPr lang="en-US" dirty="0">
                <a:latin typeface="Segoe UI" panose="020B0502040204020203" pitchFamily="34" charset="0"/>
                <a:ea typeface="Segoe UI" panose="020B0502040204020203" pitchFamily="34" charset="0"/>
                <a:cs typeface="Segoe UI" panose="020B0502040204020203" pitchFamily="34" charset="0"/>
              </a:rPr>
              <a:t> or </a:t>
            </a:r>
            <a:r>
              <a:rPr lang="en-US" b="1" dirty="0">
                <a:latin typeface="Segoe UI" panose="020B0502040204020203" pitchFamily="34" charset="0"/>
                <a:ea typeface="Segoe UI" panose="020B0502040204020203" pitchFamily="34" charset="0"/>
                <a:cs typeface="Segoe UI" panose="020B0502040204020203" pitchFamily="34" charset="0"/>
              </a:rPr>
              <a:t>primary producers</a:t>
            </a:r>
            <a:r>
              <a:rPr lang="en-US" dirty="0">
                <a:latin typeface="Segoe UI" panose="020B0502040204020203" pitchFamily="34" charset="0"/>
                <a:ea typeface="Segoe UI" panose="020B0502040204020203" pitchFamily="34" charset="0"/>
                <a:cs typeface="Segoe UI" panose="020B0502040204020203" pitchFamily="34" charset="0"/>
              </a:rPr>
              <a:t>. </a:t>
            </a:r>
          </a:p>
          <a:p>
            <a:endParaRPr lang="en-US" sz="1600" dirty="0"/>
          </a:p>
        </p:txBody>
      </p:sp>
      <p:pic>
        <p:nvPicPr>
          <p:cNvPr id="4104" name="Picture 8" descr="https://s-media-cache-ak0.pinimg.com/originals/75/37/b4/7537b40f9e8c1493c26a6e449a745e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90549"/>
            <a:ext cx="4038600" cy="581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2895600" y="534054"/>
            <a:ext cx="5847230" cy="6186309"/>
          </a:xfrm>
          <a:prstGeom prst="rect">
            <a:avLst/>
          </a:prstGeom>
        </p:spPr>
        <p:txBody>
          <a:bodyPr wrap="square">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Next come organisms that eat the autotrophs; these organisms are called </a:t>
            </a:r>
            <a:r>
              <a:rPr lang="en-US" b="1" dirty="0">
                <a:latin typeface="Segoe UI" panose="020B0502040204020203" pitchFamily="34" charset="0"/>
                <a:ea typeface="Segoe UI" panose="020B0502040204020203" pitchFamily="34" charset="0"/>
                <a:cs typeface="Segoe UI" panose="020B0502040204020203" pitchFamily="34" charset="0"/>
              </a:rPr>
              <a:t>herbivores</a:t>
            </a:r>
            <a:r>
              <a:rPr lang="en-US" dirty="0">
                <a:latin typeface="Segoe UI" panose="020B0502040204020203" pitchFamily="34" charset="0"/>
                <a:ea typeface="Segoe UI" panose="020B0502040204020203" pitchFamily="34" charset="0"/>
                <a:cs typeface="Segoe UI" panose="020B0502040204020203" pitchFamily="34" charset="0"/>
              </a:rPr>
              <a:t> or </a:t>
            </a:r>
            <a:r>
              <a:rPr lang="en-US" b="1" dirty="0">
                <a:latin typeface="Segoe UI" panose="020B0502040204020203" pitchFamily="34" charset="0"/>
                <a:ea typeface="Segoe UI" panose="020B0502040204020203" pitchFamily="34" charset="0"/>
                <a:cs typeface="Segoe UI" panose="020B0502040204020203" pitchFamily="34" charset="0"/>
              </a:rPr>
              <a:t>primary consumers</a:t>
            </a:r>
            <a:r>
              <a:rPr lang="en-US" dirty="0">
                <a:latin typeface="Segoe UI" panose="020B0502040204020203" pitchFamily="34" charset="0"/>
                <a:ea typeface="Segoe UI" panose="020B0502040204020203" pitchFamily="34" charset="0"/>
                <a:cs typeface="Segoe UI" panose="020B0502040204020203" pitchFamily="34" charset="0"/>
              </a:rPr>
              <a:t>. An example is a rabbit that eats grass. </a:t>
            </a:r>
          </a:p>
          <a:p>
            <a:endParaRPr lang="en-US" sz="1200"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The next link in the chain is animals that eat herbivores. These are called </a:t>
            </a:r>
            <a:r>
              <a:rPr lang="en-US" b="1" dirty="0">
                <a:latin typeface="Segoe UI" panose="020B0502040204020203" pitchFamily="34" charset="0"/>
                <a:ea typeface="Segoe UI" panose="020B0502040204020203" pitchFamily="34" charset="0"/>
                <a:cs typeface="Segoe UI" panose="020B0502040204020203" pitchFamily="34" charset="0"/>
              </a:rPr>
              <a:t>secondary consumers</a:t>
            </a:r>
            <a:r>
              <a:rPr lang="en-US" dirty="0">
                <a:latin typeface="Segoe UI" panose="020B0502040204020203" pitchFamily="34" charset="0"/>
                <a:ea typeface="Segoe UI" panose="020B0502040204020203" pitchFamily="34" charset="0"/>
                <a:cs typeface="Segoe UI" panose="020B0502040204020203" pitchFamily="34" charset="0"/>
              </a:rPr>
              <a:t> and an example is a snake that eat rabbits. </a:t>
            </a:r>
          </a:p>
          <a:p>
            <a:endParaRPr lang="en-US" sz="1200"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In turn, these animals are eaten by larger </a:t>
            </a:r>
            <a:r>
              <a:rPr lang="en-US" b="1" dirty="0">
                <a:latin typeface="Segoe UI" panose="020B0502040204020203" pitchFamily="34" charset="0"/>
                <a:ea typeface="Segoe UI" panose="020B0502040204020203" pitchFamily="34" charset="0"/>
                <a:cs typeface="Segoe UI" panose="020B0502040204020203" pitchFamily="34" charset="0"/>
              </a:rPr>
              <a:t>predators</a:t>
            </a:r>
            <a:r>
              <a:rPr lang="en-US" dirty="0">
                <a:latin typeface="Segoe UI" panose="020B0502040204020203" pitchFamily="34" charset="0"/>
                <a:ea typeface="Segoe UI" panose="020B0502040204020203" pitchFamily="34" charset="0"/>
                <a:cs typeface="Segoe UI" panose="020B0502040204020203" pitchFamily="34" charset="0"/>
              </a:rPr>
              <a:t> . An example is an owl that eats snakes. </a:t>
            </a:r>
          </a:p>
          <a:p>
            <a:endParaRPr lang="en-US" sz="1200"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The tertiary consumers are eaten by </a:t>
            </a:r>
            <a:r>
              <a:rPr lang="en-US" b="1" dirty="0">
                <a:latin typeface="Segoe UI" panose="020B0502040204020203" pitchFamily="34" charset="0"/>
                <a:ea typeface="Segoe UI" panose="020B0502040204020203" pitchFamily="34" charset="0"/>
                <a:cs typeface="Segoe UI" panose="020B0502040204020203" pitchFamily="34" charset="0"/>
              </a:rPr>
              <a:t>quaternary consumers</a:t>
            </a:r>
            <a:r>
              <a:rPr lang="en-US" dirty="0">
                <a:latin typeface="Segoe UI" panose="020B0502040204020203" pitchFamily="34" charset="0"/>
                <a:ea typeface="Segoe UI" panose="020B0502040204020203" pitchFamily="34" charset="0"/>
                <a:cs typeface="Segoe UI" panose="020B0502040204020203" pitchFamily="34" charset="0"/>
              </a:rPr>
              <a:t> -- an example is a hawk that eats owls. </a:t>
            </a:r>
          </a:p>
          <a:p>
            <a:endParaRPr lang="en-US" sz="1400"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Each food chain end with a </a:t>
            </a:r>
            <a:r>
              <a:rPr lang="en-US" b="1" dirty="0">
                <a:latin typeface="Segoe UI" panose="020B0502040204020203" pitchFamily="34" charset="0"/>
                <a:ea typeface="Segoe UI" panose="020B0502040204020203" pitchFamily="34" charset="0"/>
                <a:cs typeface="Segoe UI" panose="020B0502040204020203" pitchFamily="34" charset="0"/>
              </a:rPr>
              <a:t>top predator</a:t>
            </a:r>
            <a:r>
              <a:rPr lang="en-US" dirty="0">
                <a:latin typeface="Segoe UI" panose="020B0502040204020203" pitchFamily="34" charset="0"/>
                <a:ea typeface="Segoe UI" panose="020B0502040204020203" pitchFamily="34" charset="0"/>
                <a:cs typeface="Segoe UI" panose="020B0502040204020203" pitchFamily="34" charset="0"/>
              </a:rPr>
              <a:t>, and animal with no natural enemies (like an alligator, hawk, or polar bear). </a:t>
            </a:r>
          </a:p>
          <a:p>
            <a:endParaRPr lang="en-US" sz="1200"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The arrows in a food chain show the flow of </a:t>
            </a:r>
            <a:r>
              <a:rPr lang="en-US" b="1" dirty="0">
                <a:latin typeface="Segoe UI" panose="020B0502040204020203" pitchFamily="34" charset="0"/>
                <a:ea typeface="Segoe UI" panose="020B0502040204020203" pitchFamily="34" charset="0"/>
                <a:cs typeface="Segoe UI" panose="020B0502040204020203" pitchFamily="34" charset="0"/>
              </a:rPr>
              <a:t>energy</a:t>
            </a:r>
            <a:r>
              <a:rPr lang="en-US" dirty="0">
                <a:latin typeface="Segoe UI" panose="020B0502040204020203" pitchFamily="34" charset="0"/>
                <a:ea typeface="Segoe UI" panose="020B0502040204020203" pitchFamily="34" charset="0"/>
                <a:cs typeface="Segoe UI" panose="020B0502040204020203" pitchFamily="34" charset="0"/>
              </a:rPr>
              <a:t>, from the sun or hydrothermal vent to a top predator. As the energy flows from organism to organism, energy is lost at each step. A network of many </a:t>
            </a:r>
            <a:r>
              <a:rPr lang="en-US" b="1" dirty="0">
                <a:latin typeface="Segoe UI" panose="020B0502040204020203" pitchFamily="34" charset="0"/>
                <a:ea typeface="Segoe UI" panose="020B0502040204020203" pitchFamily="34" charset="0"/>
                <a:cs typeface="Segoe UI" panose="020B0502040204020203" pitchFamily="34" charset="0"/>
              </a:rPr>
              <a:t>food chains</a:t>
            </a:r>
            <a:r>
              <a:rPr lang="en-US" dirty="0">
                <a:latin typeface="Segoe UI" panose="020B0502040204020203" pitchFamily="34" charset="0"/>
                <a:ea typeface="Segoe UI" panose="020B0502040204020203" pitchFamily="34" charset="0"/>
                <a:cs typeface="Segoe UI" panose="020B0502040204020203" pitchFamily="34" charset="0"/>
              </a:rPr>
              <a:t> is called a </a:t>
            </a:r>
            <a:r>
              <a:rPr lang="en-US" b="1" dirty="0">
                <a:latin typeface="Segoe UI" panose="020B0502040204020203" pitchFamily="34" charset="0"/>
                <a:ea typeface="Segoe UI" panose="020B0502040204020203" pitchFamily="34" charset="0"/>
                <a:cs typeface="Segoe UI" panose="020B0502040204020203" pitchFamily="34" charset="0"/>
              </a:rPr>
              <a:t>food web</a:t>
            </a:r>
            <a:r>
              <a:rPr lang="en-US" dirty="0">
                <a:latin typeface="Segoe UI" panose="020B0502040204020203" pitchFamily="34" charset="0"/>
                <a:ea typeface="Segoe UI" panose="020B0502040204020203" pitchFamily="34" charset="0"/>
                <a:cs typeface="Segoe UI" panose="020B0502040204020203" pitchFamily="34" charset="0"/>
              </a:rPr>
              <a:t>. </a:t>
            </a: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9100" y="762000"/>
            <a:ext cx="2301443" cy="545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660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154057" y="1371600"/>
            <a:ext cx="2667000" cy="21336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kaitrhoads.com/wp-content/uploads/2015/07/Screen-Shot-2015-07-09-at-9.29.48-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18337"/>
            <a:ext cx="5486400" cy="5821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54057" y="1443841"/>
            <a:ext cx="2667000" cy="1985159"/>
          </a:xfrm>
          <a:prstGeom prst="rect">
            <a:avLst/>
          </a:prstGeom>
        </p:spPr>
        <p:txBody>
          <a:bodyPr wrap="square">
            <a:spAutoFit/>
          </a:bodyPr>
          <a:lstStyle/>
          <a:p>
            <a:pPr algn="ctr"/>
            <a:r>
              <a:rPr lang="en-US" sz="2400" dirty="0">
                <a:solidFill>
                  <a:srgbClr val="00B05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Based on the information in the “Food Chain” text, what animal would be considered a top predator in this Marine Food Web diagram?</a:t>
            </a:r>
          </a:p>
        </p:txBody>
      </p:sp>
      <p:sp>
        <p:nvSpPr>
          <p:cNvPr id="7" name="TextBox 6"/>
          <p:cNvSpPr txBox="1"/>
          <p:nvPr/>
        </p:nvSpPr>
        <p:spPr>
          <a:xfrm>
            <a:off x="6051390" y="3733800"/>
            <a:ext cx="2864010" cy="2246769"/>
          </a:xfrm>
          <a:prstGeom prst="rect">
            <a:avLst/>
          </a:prstGeom>
          <a:noFill/>
        </p:spPr>
        <p:txBody>
          <a:bodyPr wrap="square" rtlCol="0">
            <a:spAutoFit/>
          </a:bodyPr>
          <a:lstStyle/>
          <a:p>
            <a:pPr algn="ctr"/>
            <a:r>
              <a:rPr lang="en-US" sz="2800" dirty="0">
                <a:solidFill>
                  <a:srgbClr val="0070C0"/>
                </a:solidFill>
                <a:latin typeface="KG Empire of Dirt" panose="02000000000000000000" pitchFamily="2" charset="0"/>
                <a:ea typeface="HelloHappyDays" panose="02000603000000000000" pitchFamily="2" charset="0"/>
              </a:rPr>
              <a:t>What is a top predator?</a:t>
            </a:r>
          </a:p>
          <a:p>
            <a:pPr algn="ctr"/>
            <a:r>
              <a:rPr lang="en-US" sz="2800" dirty="0">
                <a:solidFill>
                  <a:srgbClr val="0070C0"/>
                </a:solidFill>
                <a:latin typeface="KG Empire of Dirt" panose="02000000000000000000" pitchFamily="2" charset="0"/>
                <a:ea typeface="HelloHappyDays" panose="02000603000000000000" pitchFamily="2" charset="0"/>
              </a:rPr>
              <a:t>For this response, you’ll want to find evidence in the text AND in the graphic!</a:t>
            </a:r>
            <a:endParaRPr lang="en-US" dirty="0">
              <a:solidFill>
                <a:srgbClr val="0070C0"/>
              </a:solidFill>
              <a:latin typeface="KG Empire of Dirt" panose="02000000000000000000" pitchFamily="2" charset="0"/>
              <a:ea typeface="HelloHappyDays" panose="02000603000000000000" pitchFamily="2" charset="0"/>
            </a:endParaRPr>
          </a:p>
        </p:txBody>
      </p:sp>
      <p:sp>
        <p:nvSpPr>
          <p:cNvPr id="9" name="TextBox 8"/>
          <p:cNvSpPr txBox="1"/>
          <p:nvPr/>
        </p:nvSpPr>
        <p:spPr>
          <a:xfrm>
            <a:off x="6249307" y="-58271"/>
            <a:ext cx="2476499" cy="1384995"/>
          </a:xfrm>
          <a:prstGeom prst="rect">
            <a:avLst/>
          </a:prstGeom>
          <a:noFill/>
        </p:spPr>
        <p:txBody>
          <a:bodyPr wrap="square" rtlCol="0">
            <a:spAutoFit/>
          </a:bodyPr>
          <a:lstStyle/>
          <a:p>
            <a:pPr algn="ctr"/>
            <a:endParaRPr lang="en-US" dirty="0">
              <a:latin typeface="KG Sorry Not Sorry Chub" panose="02000506000000020004" pitchFamily="2" charset="0"/>
              <a:ea typeface="HelloHappyDays" panose="02000603000000000000" pitchFamily="2" charset="0"/>
            </a:endParaRPr>
          </a:p>
          <a:p>
            <a:pPr algn="ctr"/>
            <a:r>
              <a:rPr lang="en-US" sz="6600" dirty="0">
                <a:solidFill>
                  <a:srgbClr val="7030A0"/>
                </a:solidFill>
                <a:latin typeface="KG Sorry Not Sorry Chub" panose="02000506000000020004" pitchFamily="2" charset="0"/>
                <a:ea typeface="HelloHappyDays" panose="02000603000000000000" pitchFamily="2" charset="0"/>
              </a:rPr>
              <a:t>R</a:t>
            </a:r>
            <a:r>
              <a:rPr lang="en-US" sz="6600" dirty="0">
                <a:latin typeface="KG Sorry Not Sorry Chub" panose="02000506000000020004" pitchFamily="2" charset="0"/>
                <a:ea typeface="HelloHappyDays" panose="02000603000000000000" pitchFamily="2" charset="0"/>
              </a:rPr>
              <a:t>.</a:t>
            </a:r>
            <a:r>
              <a:rPr lang="en-US" sz="6600" dirty="0">
                <a:solidFill>
                  <a:srgbClr val="006600"/>
                </a:solidFill>
                <a:latin typeface="KG Sorry Not Sorry Chub" panose="02000506000000020004" pitchFamily="2" charset="0"/>
                <a:ea typeface="HelloHappyDays" panose="02000603000000000000" pitchFamily="2" charset="0"/>
              </a:rPr>
              <a:t>A</a:t>
            </a:r>
            <a:r>
              <a:rPr lang="en-US" sz="6600" dirty="0">
                <a:latin typeface="KG Sorry Not Sorry Chub" panose="02000506000000020004" pitchFamily="2" charset="0"/>
                <a:ea typeface="HelloHappyDays" panose="02000603000000000000" pitchFamily="2" charset="0"/>
              </a:rPr>
              <a:t>.</a:t>
            </a:r>
            <a:r>
              <a:rPr lang="en-US" sz="6600" dirty="0">
                <a:solidFill>
                  <a:srgbClr val="0070C0"/>
                </a:solidFill>
                <a:latin typeface="KG Sorry Not Sorry Chub" panose="02000506000000020004" pitchFamily="2" charset="0"/>
                <a:ea typeface="HelloHappyDays" panose="02000603000000000000" pitchFamily="2" charset="0"/>
              </a:rPr>
              <a:t>C</a:t>
            </a:r>
            <a:r>
              <a:rPr lang="en-US" sz="6600" dirty="0">
                <a:latin typeface="KG Sorry Not Sorry Chub" panose="02000506000000020004" pitchFamily="2" charset="0"/>
                <a:ea typeface="HelloHappyDays" panose="02000603000000000000" pitchFamily="2" charset="0"/>
              </a:rPr>
              <a:t>.</a:t>
            </a:r>
            <a:r>
              <a:rPr lang="en-US" sz="6600" dirty="0">
                <a:solidFill>
                  <a:srgbClr val="FFC000"/>
                </a:solidFill>
                <a:latin typeface="KG Sorry Not Sorry Chub" panose="02000506000000020004" pitchFamily="2" charset="0"/>
                <a:ea typeface="HelloHappyDays" panose="02000603000000000000" pitchFamily="2" charset="0"/>
              </a:rPr>
              <a:t>E</a:t>
            </a:r>
            <a:r>
              <a:rPr lang="en-US" sz="6600" dirty="0">
                <a:latin typeface="KG Sorry Not Sorry Chub" panose="02000506000000020004" pitchFamily="2" charset="0"/>
                <a:ea typeface="HelloHappyDays" panose="02000603000000000000" pitchFamily="2" charset="0"/>
              </a:rPr>
              <a:t>.</a:t>
            </a:r>
          </a:p>
        </p:txBody>
      </p:sp>
    </p:spTree>
    <p:extLst>
      <p:ext uri="{BB962C8B-B14F-4D97-AF65-F5344CB8AC3E}">
        <p14:creationId xmlns:p14="http://schemas.microsoft.com/office/powerpoint/2010/main" val="4172134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2" descr="http://kaitrhoads.com/wp-content/uploads/2015/07/Screen-Shot-2015-07-09-at-9.29.48-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77" y="2276717"/>
            <a:ext cx="3958623" cy="42002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0059" y="381000"/>
            <a:ext cx="3410857" cy="156495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0059" y="453241"/>
            <a:ext cx="3410857" cy="1492716"/>
          </a:xfrm>
          <a:prstGeom prst="rect">
            <a:avLst/>
          </a:prstGeom>
        </p:spPr>
        <p:txBody>
          <a:bodyPr wrap="square">
            <a:spAutoFit/>
          </a:bodyPr>
          <a:lstStyle/>
          <a:p>
            <a:pPr algn="ctr"/>
            <a:r>
              <a:rPr lang="en-US" sz="2400" dirty="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Based on the information in the text, what animal would be considered a top predator in this Marine Food Web diagram?</a:t>
            </a:r>
          </a:p>
        </p:txBody>
      </p:sp>
      <p:sp>
        <p:nvSpPr>
          <p:cNvPr id="9" name="TextBox 8"/>
          <p:cNvSpPr txBox="1"/>
          <p:nvPr/>
        </p:nvSpPr>
        <p:spPr>
          <a:xfrm>
            <a:off x="4267199" y="6044625"/>
            <a:ext cx="4572001" cy="584775"/>
          </a:xfrm>
          <a:prstGeom prst="rect">
            <a:avLst/>
          </a:prstGeom>
          <a:noFill/>
        </p:spPr>
        <p:txBody>
          <a:bodyPr wrap="square" rtlCol="0">
            <a:spAutoFit/>
          </a:bodyPr>
          <a:lstStyle/>
          <a:p>
            <a:pPr algn="ctr"/>
            <a:r>
              <a:rPr lang="en-US" sz="3200" dirty="0">
                <a:solidFill>
                  <a:srgbClr val="FF0000"/>
                </a:solidFill>
                <a:latin typeface="KG Empire of Dirt" panose="02000000000000000000" pitchFamily="2" charset="0"/>
                <a:ea typeface="HelloHappyDays" panose="02000603000000000000" pitchFamily="2" charset="0"/>
              </a:rPr>
              <a:t>What’s your claim?</a:t>
            </a:r>
            <a:endParaRPr lang="en-US" sz="2000" dirty="0">
              <a:solidFill>
                <a:srgbClr val="FF0000"/>
              </a:solidFill>
              <a:latin typeface="KG Empire of Dirt" panose="02000000000000000000" pitchFamily="2" charset="0"/>
              <a:ea typeface="HelloHappyDays" panose="02000603000000000000" pitchFamily="2" charset="0"/>
            </a:endParaRPr>
          </a:p>
        </p:txBody>
      </p:sp>
      <p:sp>
        <p:nvSpPr>
          <p:cNvPr id="10" name="Rectangle 9"/>
          <p:cNvSpPr/>
          <p:nvPr/>
        </p:nvSpPr>
        <p:spPr>
          <a:xfrm>
            <a:off x="4267199" y="534054"/>
            <a:ext cx="4724402" cy="5616922"/>
          </a:xfrm>
          <a:prstGeom prst="rect">
            <a:avLst/>
          </a:prstGeom>
        </p:spPr>
        <p:txBody>
          <a:bodyPr wrap="square">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Next come organisms that eat the autotrophs; these organisms are called </a:t>
            </a:r>
            <a:r>
              <a:rPr lang="en-US" sz="1600" b="1" dirty="0">
                <a:latin typeface="Segoe UI" panose="020B0502040204020203" pitchFamily="34" charset="0"/>
                <a:ea typeface="Segoe UI" panose="020B0502040204020203" pitchFamily="34" charset="0"/>
                <a:cs typeface="Segoe UI" panose="020B0502040204020203" pitchFamily="34" charset="0"/>
              </a:rPr>
              <a:t>herbivores</a:t>
            </a:r>
            <a:r>
              <a:rPr lang="en-US" sz="1600" dirty="0">
                <a:latin typeface="Segoe UI" panose="020B0502040204020203" pitchFamily="34" charset="0"/>
                <a:ea typeface="Segoe UI" panose="020B0502040204020203" pitchFamily="34" charset="0"/>
                <a:cs typeface="Segoe UI" panose="020B0502040204020203" pitchFamily="34" charset="0"/>
              </a:rPr>
              <a:t> or </a:t>
            </a:r>
            <a:r>
              <a:rPr lang="en-US" sz="1600" b="1" dirty="0">
                <a:latin typeface="Segoe UI" panose="020B0502040204020203" pitchFamily="34" charset="0"/>
                <a:ea typeface="Segoe UI" panose="020B0502040204020203" pitchFamily="34" charset="0"/>
                <a:cs typeface="Segoe UI" panose="020B0502040204020203" pitchFamily="34" charset="0"/>
              </a:rPr>
              <a:t>primary consumers</a:t>
            </a:r>
            <a:r>
              <a:rPr lang="en-US" sz="1600" dirty="0">
                <a:latin typeface="Segoe UI" panose="020B0502040204020203" pitchFamily="34" charset="0"/>
                <a:ea typeface="Segoe UI" panose="020B0502040204020203" pitchFamily="34" charset="0"/>
                <a:cs typeface="Segoe UI" panose="020B0502040204020203" pitchFamily="34" charset="0"/>
              </a:rPr>
              <a:t>. An example is a rabbit that eats grass.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The next link in the chain is animals that eat herbivores. These are called </a:t>
            </a:r>
            <a:r>
              <a:rPr lang="en-US" sz="1600" b="1" dirty="0">
                <a:latin typeface="Segoe UI" panose="020B0502040204020203" pitchFamily="34" charset="0"/>
                <a:ea typeface="Segoe UI" panose="020B0502040204020203" pitchFamily="34" charset="0"/>
                <a:cs typeface="Segoe UI" panose="020B0502040204020203" pitchFamily="34" charset="0"/>
              </a:rPr>
              <a:t>secondary consumers</a:t>
            </a:r>
            <a:r>
              <a:rPr lang="en-US" sz="1600" dirty="0">
                <a:latin typeface="Segoe UI" panose="020B0502040204020203" pitchFamily="34" charset="0"/>
                <a:ea typeface="Segoe UI" panose="020B0502040204020203" pitchFamily="34" charset="0"/>
                <a:cs typeface="Segoe UI" panose="020B0502040204020203" pitchFamily="34" charset="0"/>
              </a:rPr>
              <a:t> and an example is a snake that eat rabbits.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In turn, these animals are eaten by larger </a:t>
            </a:r>
            <a:r>
              <a:rPr lang="en-US" sz="1600" b="1" dirty="0">
                <a:latin typeface="Segoe UI" panose="020B0502040204020203" pitchFamily="34" charset="0"/>
                <a:ea typeface="Segoe UI" panose="020B0502040204020203" pitchFamily="34" charset="0"/>
                <a:cs typeface="Segoe UI" panose="020B0502040204020203" pitchFamily="34" charset="0"/>
              </a:rPr>
              <a:t>predators</a:t>
            </a:r>
            <a:r>
              <a:rPr lang="en-US" sz="1600" dirty="0">
                <a:latin typeface="Segoe UI" panose="020B0502040204020203" pitchFamily="34" charset="0"/>
                <a:ea typeface="Segoe UI" panose="020B0502040204020203" pitchFamily="34" charset="0"/>
                <a:cs typeface="Segoe UI" panose="020B0502040204020203" pitchFamily="34" charset="0"/>
              </a:rPr>
              <a:t>. An example is an owl that eats snakes.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The tertiary consumers are eaten by </a:t>
            </a:r>
            <a:r>
              <a:rPr lang="en-US" sz="1600" b="1" dirty="0">
                <a:latin typeface="Segoe UI" panose="020B0502040204020203" pitchFamily="34" charset="0"/>
                <a:ea typeface="Segoe UI" panose="020B0502040204020203" pitchFamily="34" charset="0"/>
                <a:cs typeface="Segoe UI" panose="020B0502040204020203" pitchFamily="34" charset="0"/>
              </a:rPr>
              <a:t>quaternary consumers</a:t>
            </a:r>
            <a:r>
              <a:rPr lang="en-US" sz="1600" dirty="0">
                <a:latin typeface="Segoe UI" panose="020B0502040204020203" pitchFamily="34" charset="0"/>
                <a:ea typeface="Segoe UI" panose="020B0502040204020203" pitchFamily="34" charset="0"/>
                <a:cs typeface="Segoe UI" panose="020B0502040204020203" pitchFamily="34" charset="0"/>
              </a:rPr>
              <a:t> -- an example is a hawk that eats owls.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Each food chain end with a </a:t>
            </a:r>
            <a:r>
              <a:rPr lang="en-US" sz="1600" b="1" dirty="0">
                <a:latin typeface="Segoe UI" panose="020B0502040204020203" pitchFamily="34" charset="0"/>
                <a:ea typeface="Segoe UI" panose="020B0502040204020203" pitchFamily="34" charset="0"/>
                <a:cs typeface="Segoe UI" panose="020B0502040204020203" pitchFamily="34" charset="0"/>
              </a:rPr>
              <a:t>top predator</a:t>
            </a:r>
            <a:r>
              <a:rPr lang="en-US" sz="1600" dirty="0">
                <a:latin typeface="Segoe UI" panose="020B0502040204020203" pitchFamily="34" charset="0"/>
                <a:ea typeface="Segoe UI" panose="020B0502040204020203" pitchFamily="34" charset="0"/>
                <a:cs typeface="Segoe UI" panose="020B0502040204020203" pitchFamily="34" charset="0"/>
              </a:rPr>
              <a:t>, and animal with no natural enemies (like an alligator, hawk, or polar bear).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The arrows in a food chain show the flow of </a:t>
            </a:r>
            <a:r>
              <a:rPr lang="en-US" sz="1600" b="1" dirty="0">
                <a:latin typeface="Segoe UI" panose="020B0502040204020203" pitchFamily="34" charset="0"/>
                <a:ea typeface="Segoe UI" panose="020B0502040204020203" pitchFamily="34" charset="0"/>
                <a:cs typeface="Segoe UI" panose="020B0502040204020203" pitchFamily="34" charset="0"/>
              </a:rPr>
              <a:t>energy</a:t>
            </a:r>
            <a:r>
              <a:rPr lang="en-US" sz="1600" dirty="0">
                <a:latin typeface="Segoe UI" panose="020B0502040204020203" pitchFamily="34" charset="0"/>
                <a:ea typeface="Segoe UI" panose="020B0502040204020203" pitchFamily="34" charset="0"/>
                <a:cs typeface="Segoe UI" panose="020B0502040204020203" pitchFamily="34" charset="0"/>
              </a:rPr>
              <a:t>, from the sun or hydrothermal vent to a top predator. As the energy flows from organism to organism, energy is lost at each step. A network of many </a:t>
            </a:r>
            <a:r>
              <a:rPr lang="en-US" sz="1600" b="1" dirty="0">
                <a:latin typeface="Segoe UI" panose="020B0502040204020203" pitchFamily="34" charset="0"/>
                <a:ea typeface="Segoe UI" panose="020B0502040204020203" pitchFamily="34" charset="0"/>
                <a:cs typeface="Segoe UI" panose="020B0502040204020203" pitchFamily="34" charset="0"/>
              </a:rPr>
              <a:t>food chains</a:t>
            </a:r>
            <a:r>
              <a:rPr lang="en-US" sz="1600" dirty="0">
                <a:latin typeface="Segoe UI" panose="020B0502040204020203" pitchFamily="34" charset="0"/>
                <a:ea typeface="Segoe UI" panose="020B0502040204020203" pitchFamily="34" charset="0"/>
                <a:cs typeface="Segoe UI" panose="020B0502040204020203" pitchFamily="34" charset="0"/>
              </a:rPr>
              <a:t> is called a </a:t>
            </a:r>
            <a:r>
              <a:rPr lang="en-US" sz="1600" b="1" dirty="0">
                <a:latin typeface="Segoe UI" panose="020B0502040204020203" pitchFamily="34" charset="0"/>
                <a:ea typeface="Segoe UI" panose="020B0502040204020203" pitchFamily="34" charset="0"/>
                <a:cs typeface="Segoe UI" panose="020B0502040204020203" pitchFamily="34" charset="0"/>
              </a:rPr>
              <a:t>food web</a:t>
            </a:r>
            <a:r>
              <a:rPr lang="en-US" sz="1600"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727301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4267199" y="534054"/>
            <a:ext cx="4724402" cy="5616922"/>
          </a:xfrm>
          <a:prstGeom prst="rect">
            <a:avLst/>
          </a:prstGeom>
        </p:spPr>
        <p:txBody>
          <a:bodyPr wrap="square">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Next come organisms that eat the autotrophs; these organisms are called </a:t>
            </a:r>
            <a:r>
              <a:rPr lang="en-US" sz="1600" b="1" dirty="0">
                <a:latin typeface="Segoe UI" panose="020B0502040204020203" pitchFamily="34" charset="0"/>
                <a:ea typeface="Segoe UI" panose="020B0502040204020203" pitchFamily="34" charset="0"/>
                <a:cs typeface="Segoe UI" panose="020B0502040204020203" pitchFamily="34" charset="0"/>
              </a:rPr>
              <a:t>herbivores</a:t>
            </a:r>
            <a:r>
              <a:rPr lang="en-US" sz="1600" dirty="0">
                <a:latin typeface="Segoe UI" panose="020B0502040204020203" pitchFamily="34" charset="0"/>
                <a:ea typeface="Segoe UI" panose="020B0502040204020203" pitchFamily="34" charset="0"/>
                <a:cs typeface="Segoe UI" panose="020B0502040204020203" pitchFamily="34" charset="0"/>
              </a:rPr>
              <a:t> or </a:t>
            </a:r>
            <a:r>
              <a:rPr lang="en-US" sz="1600" b="1" dirty="0">
                <a:latin typeface="Segoe UI" panose="020B0502040204020203" pitchFamily="34" charset="0"/>
                <a:ea typeface="Segoe UI" panose="020B0502040204020203" pitchFamily="34" charset="0"/>
                <a:cs typeface="Segoe UI" panose="020B0502040204020203" pitchFamily="34" charset="0"/>
              </a:rPr>
              <a:t>primary consumers</a:t>
            </a:r>
            <a:r>
              <a:rPr lang="en-US" sz="1600" dirty="0">
                <a:latin typeface="Segoe UI" panose="020B0502040204020203" pitchFamily="34" charset="0"/>
                <a:ea typeface="Segoe UI" panose="020B0502040204020203" pitchFamily="34" charset="0"/>
                <a:cs typeface="Segoe UI" panose="020B0502040204020203" pitchFamily="34" charset="0"/>
              </a:rPr>
              <a:t>. An example is a rabbit that eats grass.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The next link in the chain is animals that eat herbivores. These are called </a:t>
            </a:r>
            <a:r>
              <a:rPr lang="en-US" sz="1600" b="1" dirty="0">
                <a:latin typeface="Segoe UI" panose="020B0502040204020203" pitchFamily="34" charset="0"/>
                <a:ea typeface="Segoe UI" panose="020B0502040204020203" pitchFamily="34" charset="0"/>
                <a:cs typeface="Segoe UI" panose="020B0502040204020203" pitchFamily="34" charset="0"/>
              </a:rPr>
              <a:t>secondary consumers</a:t>
            </a:r>
            <a:r>
              <a:rPr lang="en-US" sz="1600" dirty="0">
                <a:latin typeface="Segoe UI" panose="020B0502040204020203" pitchFamily="34" charset="0"/>
                <a:ea typeface="Segoe UI" panose="020B0502040204020203" pitchFamily="34" charset="0"/>
                <a:cs typeface="Segoe UI" panose="020B0502040204020203" pitchFamily="34" charset="0"/>
              </a:rPr>
              <a:t> and an example is a snake that eat rabbits.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In turn, these animals are eaten by larger </a:t>
            </a:r>
            <a:r>
              <a:rPr lang="en-US" sz="1600" b="1" dirty="0">
                <a:latin typeface="Segoe UI" panose="020B0502040204020203" pitchFamily="34" charset="0"/>
                <a:ea typeface="Segoe UI" panose="020B0502040204020203" pitchFamily="34" charset="0"/>
                <a:cs typeface="Segoe UI" panose="020B0502040204020203" pitchFamily="34" charset="0"/>
              </a:rPr>
              <a:t>predators</a:t>
            </a:r>
            <a:r>
              <a:rPr lang="en-US" sz="1600" dirty="0">
                <a:latin typeface="Segoe UI" panose="020B0502040204020203" pitchFamily="34" charset="0"/>
                <a:ea typeface="Segoe UI" panose="020B0502040204020203" pitchFamily="34" charset="0"/>
                <a:cs typeface="Segoe UI" panose="020B0502040204020203" pitchFamily="34" charset="0"/>
              </a:rPr>
              <a:t>. An example is an owl that eats snakes.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The tertiary consumers are eaten by </a:t>
            </a:r>
            <a:r>
              <a:rPr lang="en-US" sz="1600" b="1" dirty="0">
                <a:latin typeface="Segoe UI" panose="020B0502040204020203" pitchFamily="34" charset="0"/>
                <a:ea typeface="Segoe UI" panose="020B0502040204020203" pitchFamily="34" charset="0"/>
                <a:cs typeface="Segoe UI" panose="020B0502040204020203" pitchFamily="34" charset="0"/>
              </a:rPr>
              <a:t>quaternary consumers</a:t>
            </a:r>
            <a:r>
              <a:rPr lang="en-US" sz="1600" dirty="0">
                <a:latin typeface="Segoe UI" panose="020B0502040204020203" pitchFamily="34" charset="0"/>
                <a:ea typeface="Segoe UI" panose="020B0502040204020203" pitchFamily="34" charset="0"/>
                <a:cs typeface="Segoe UI" panose="020B0502040204020203" pitchFamily="34" charset="0"/>
              </a:rPr>
              <a:t> -- an example is a hawk that eats owls.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Each food chain end with a </a:t>
            </a:r>
            <a:r>
              <a:rPr lang="en-US" sz="1600" b="1" dirty="0">
                <a:latin typeface="Segoe UI" panose="020B0502040204020203" pitchFamily="34" charset="0"/>
                <a:ea typeface="Segoe UI" panose="020B0502040204020203" pitchFamily="34" charset="0"/>
                <a:cs typeface="Segoe UI" panose="020B0502040204020203" pitchFamily="34" charset="0"/>
              </a:rPr>
              <a:t>top predator</a:t>
            </a:r>
            <a:r>
              <a:rPr lang="en-US" sz="1600" dirty="0">
                <a:latin typeface="Segoe UI" panose="020B0502040204020203" pitchFamily="34" charset="0"/>
                <a:ea typeface="Segoe UI" panose="020B0502040204020203" pitchFamily="34" charset="0"/>
                <a:cs typeface="Segoe UI" panose="020B0502040204020203" pitchFamily="34" charset="0"/>
              </a:rPr>
              <a:t>, and animal with no natural enemies (like an alligator, hawk, or polar bear). </a:t>
            </a:r>
          </a:p>
          <a:p>
            <a:endParaRPr lang="en-US" sz="1100" dirty="0">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ea typeface="Segoe UI" panose="020B0502040204020203" pitchFamily="34" charset="0"/>
                <a:cs typeface="Segoe UI" panose="020B0502040204020203" pitchFamily="34" charset="0"/>
              </a:rPr>
              <a:t>The arrows in a food chain show the flow of </a:t>
            </a:r>
            <a:r>
              <a:rPr lang="en-US" sz="1600" b="1" dirty="0">
                <a:latin typeface="Segoe UI" panose="020B0502040204020203" pitchFamily="34" charset="0"/>
                <a:ea typeface="Segoe UI" panose="020B0502040204020203" pitchFamily="34" charset="0"/>
                <a:cs typeface="Segoe UI" panose="020B0502040204020203" pitchFamily="34" charset="0"/>
              </a:rPr>
              <a:t>energy</a:t>
            </a:r>
            <a:r>
              <a:rPr lang="en-US" sz="1600" dirty="0">
                <a:latin typeface="Segoe UI" panose="020B0502040204020203" pitchFamily="34" charset="0"/>
                <a:ea typeface="Segoe UI" panose="020B0502040204020203" pitchFamily="34" charset="0"/>
                <a:cs typeface="Segoe UI" panose="020B0502040204020203" pitchFamily="34" charset="0"/>
              </a:rPr>
              <a:t>, from the sun or hydrothermal vent to a top predator. As the energy flows from organism to organism, energy is lost at each step. A network of many </a:t>
            </a:r>
            <a:r>
              <a:rPr lang="en-US" sz="1600" b="1" dirty="0">
                <a:latin typeface="Segoe UI" panose="020B0502040204020203" pitchFamily="34" charset="0"/>
                <a:ea typeface="Segoe UI" panose="020B0502040204020203" pitchFamily="34" charset="0"/>
                <a:cs typeface="Segoe UI" panose="020B0502040204020203" pitchFamily="34" charset="0"/>
              </a:rPr>
              <a:t>food chains</a:t>
            </a:r>
            <a:r>
              <a:rPr lang="en-US" sz="1600" dirty="0">
                <a:latin typeface="Segoe UI" panose="020B0502040204020203" pitchFamily="34" charset="0"/>
                <a:ea typeface="Segoe UI" panose="020B0502040204020203" pitchFamily="34" charset="0"/>
                <a:cs typeface="Segoe UI" panose="020B0502040204020203" pitchFamily="34" charset="0"/>
              </a:rPr>
              <a:t> is called a </a:t>
            </a:r>
            <a:r>
              <a:rPr lang="en-US" sz="1600" b="1" dirty="0">
                <a:latin typeface="Segoe UI" panose="020B0502040204020203" pitchFamily="34" charset="0"/>
                <a:ea typeface="Segoe UI" panose="020B0502040204020203" pitchFamily="34" charset="0"/>
                <a:cs typeface="Segoe UI" panose="020B0502040204020203" pitchFamily="34" charset="0"/>
              </a:rPr>
              <a:t>food web</a:t>
            </a:r>
            <a:r>
              <a:rPr lang="en-US" sz="1600" dirty="0">
                <a:latin typeface="Segoe UI" panose="020B0502040204020203" pitchFamily="34" charset="0"/>
                <a:ea typeface="Segoe UI" panose="020B0502040204020203" pitchFamily="34" charset="0"/>
                <a:cs typeface="Segoe UI" panose="020B0502040204020203" pitchFamily="34" charset="0"/>
              </a:rPr>
              <a:t>. </a:t>
            </a:r>
          </a:p>
        </p:txBody>
      </p:sp>
      <p:pic>
        <p:nvPicPr>
          <p:cNvPr id="5" name="Picture 2" descr="http://kaitrhoads.com/wp-content/uploads/2015/07/Screen-Shot-2015-07-09-at-9.29.48-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77" y="2276717"/>
            <a:ext cx="3958623" cy="42002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0059" y="381000"/>
            <a:ext cx="3410857" cy="156495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0059" y="453241"/>
            <a:ext cx="3410857" cy="1492716"/>
          </a:xfrm>
          <a:prstGeom prst="rect">
            <a:avLst/>
          </a:prstGeom>
        </p:spPr>
        <p:txBody>
          <a:bodyPr wrap="square">
            <a:spAutoFit/>
          </a:bodyPr>
          <a:lstStyle/>
          <a:p>
            <a:pPr algn="ctr"/>
            <a:r>
              <a:rPr lang="en-US" sz="2400" dirty="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Based on the information in the text, what animal would be considered a top predator in this Marine Food Web diagram?</a:t>
            </a:r>
          </a:p>
        </p:txBody>
      </p:sp>
      <p:sp>
        <p:nvSpPr>
          <p:cNvPr id="9" name="TextBox 8"/>
          <p:cNvSpPr txBox="1"/>
          <p:nvPr/>
        </p:nvSpPr>
        <p:spPr>
          <a:xfrm>
            <a:off x="4267199" y="6044625"/>
            <a:ext cx="4572001" cy="584775"/>
          </a:xfrm>
          <a:prstGeom prst="rect">
            <a:avLst/>
          </a:prstGeom>
          <a:noFill/>
        </p:spPr>
        <p:txBody>
          <a:bodyPr wrap="square" rtlCol="0">
            <a:spAutoFit/>
          </a:bodyPr>
          <a:lstStyle/>
          <a:p>
            <a:pPr algn="ctr"/>
            <a:r>
              <a:rPr lang="en-US" sz="3200" dirty="0">
                <a:solidFill>
                  <a:srgbClr val="FF0000"/>
                </a:solidFill>
                <a:latin typeface="KG Empire of Dirt" panose="02000000000000000000" pitchFamily="2" charset="0"/>
                <a:ea typeface="HelloHappyDays" panose="02000603000000000000" pitchFamily="2" charset="0"/>
              </a:rPr>
              <a:t>Where’s your evidence?</a:t>
            </a:r>
            <a:endParaRPr lang="en-US" sz="2000" dirty="0">
              <a:solidFill>
                <a:srgbClr val="FF0000"/>
              </a:solidFill>
              <a:latin typeface="KG Empire of Dirt" panose="02000000000000000000" pitchFamily="2" charset="0"/>
              <a:ea typeface="HelloHappyDays" panose="02000603000000000000" pitchFamily="2" charset="0"/>
            </a:endParaRPr>
          </a:p>
        </p:txBody>
      </p:sp>
    </p:spTree>
    <p:extLst>
      <p:ext uri="{BB962C8B-B14F-4D97-AF65-F5344CB8AC3E}">
        <p14:creationId xmlns:p14="http://schemas.microsoft.com/office/powerpoint/2010/main" val="60834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229046"/>
            <a:ext cx="2871429" cy="1247619"/>
          </a:xfrm>
          <a:prstGeom prst="rect">
            <a:avLst/>
          </a:prstGeom>
        </p:spPr>
      </p:pic>
    </p:spTree>
    <p:extLst>
      <p:ext uri="{BB962C8B-B14F-4D97-AF65-F5344CB8AC3E}">
        <p14:creationId xmlns:p14="http://schemas.microsoft.com/office/powerpoint/2010/main" val="1901503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https://i.ytimg.com/vi/hLq2datPo5M/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7" y="381000"/>
            <a:ext cx="8623025"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5419874"/>
            <a:ext cx="8077200" cy="11333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5476726"/>
            <a:ext cx="7772400" cy="1000274"/>
          </a:xfrm>
          <a:prstGeom prst="rect">
            <a:avLst/>
          </a:prstGeom>
        </p:spPr>
        <p:txBody>
          <a:bodyPr wrap="square">
            <a:spAutoFit/>
          </a:bodyPr>
          <a:lstStyle/>
          <a:p>
            <a:pPr algn="ctr"/>
            <a:r>
              <a:rPr lang="en-US" sz="2400" dirty="0">
                <a:solidFill>
                  <a:srgbClr val="0070C0"/>
                </a:solidFill>
                <a:latin typeface="KG Sorry Not Sorry Chub" panose="02000506000000020004" pitchFamily="2" charset="0"/>
                <a:ea typeface="Segoe UI" panose="020B0502040204020203" pitchFamily="34" charset="0"/>
                <a:cs typeface="Segoe UI" panose="020B0502040204020203" pitchFamily="34" charset="0"/>
              </a:rPr>
              <a:t>QUESTION:</a:t>
            </a:r>
          </a:p>
          <a:p>
            <a:endParaRPr lang="en-US" sz="300" b="1" dirty="0">
              <a:latin typeface="Segoe UI" panose="020B0502040204020203" pitchFamily="34" charset="0"/>
              <a:ea typeface="Segoe UI" panose="020B0502040204020203" pitchFamily="34" charset="0"/>
              <a:cs typeface="Segoe UI" panose="020B0502040204020203" pitchFamily="34" charset="0"/>
            </a:endParaRPr>
          </a:p>
          <a:p>
            <a:pPr algn="ctr"/>
            <a:r>
              <a:rPr lang="en-US" sz="1600" b="1" dirty="0">
                <a:latin typeface="Segoe UI" panose="020B0502040204020203" pitchFamily="34" charset="0"/>
                <a:ea typeface="Segoe UI" panose="020B0502040204020203" pitchFamily="34" charset="0"/>
                <a:cs typeface="Segoe UI" panose="020B0502040204020203" pitchFamily="34" charset="0"/>
              </a:rPr>
              <a:t>Based on the information, why is the bluebird considered a secondary consumer in the food chain?</a:t>
            </a:r>
          </a:p>
        </p:txBody>
      </p:sp>
    </p:spTree>
    <p:extLst>
      <p:ext uri="{BB962C8B-B14F-4D97-AF65-F5344CB8AC3E}">
        <p14:creationId xmlns:p14="http://schemas.microsoft.com/office/powerpoint/2010/main" val="299198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7200"/>
            <a:ext cx="3809998" cy="10233571"/>
          </a:xfrm>
          <a:prstGeom prst="rect">
            <a:avLst/>
          </a:prstGeom>
        </p:spPr>
        <p:txBody>
          <a:bodyPr wrap="square">
            <a:spAutoFit/>
          </a:bodyPr>
          <a:lstStyle/>
          <a:p>
            <a:pPr algn="ctr">
              <a:buClr>
                <a:schemeClr val="accent6">
                  <a:lumMod val="60000"/>
                  <a:lumOff val="40000"/>
                </a:schemeClr>
              </a:buClr>
              <a:defRPr/>
            </a:pPr>
            <a:r>
              <a:rPr lang="en-US" sz="4400" dirty="0">
                <a:latin typeface="KG Sorry Not Sorry Chub" panose="02000506000000020004" pitchFamily="2" charset="0"/>
                <a:ea typeface="HelloChalkTalk" pitchFamily="2" charset="0"/>
              </a:rPr>
              <a:t>This week’s</a:t>
            </a:r>
          </a:p>
          <a:p>
            <a:pPr algn="ctr">
              <a:buClr>
                <a:schemeClr val="accent6">
                  <a:lumMod val="60000"/>
                  <a:lumOff val="40000"/>
                </a:schemeClr>
              </a:buClr>
              <a:defRPr/>
            </a:pPr>
            <a:r>
              <a:rPr lang="en-US" sz="9600" dirty="0">
                <a:solidFill>
                  <a:srgbClr val="7030A0"/>
                </a:solidFill>
                <a:latin typeface="KG Sorry Not Sorry Chub" panose="02000506000000020004" pitchFamily="2" charset="0"/>
                <a:ea typeface="HelloHappyDays" panose="02000603000000000000" pitchFamily="2" charset="0"/>
              </a:rPr>
              <a:t>R</a:t>
            </a:r>
            <a:r>
              <a:rPr lang="en-US" sz="9600" dirty="0">
                <a:latin typeface="KG Sorry Not Sorry Chub" panose="02000506000000020004" pitchFamily="2" charset="0"/>
                <a:ea typeface="HelloHappyDays" panose="02000603000000000000" pitchFamily="2" charset="0"/>
              </a:rPr>
              <a:t>.</a:t>
            </a:r>
            <a:r>
              <a:rPr lang="en-US" sz="9600" dirty="0">
                <a:solidFill>
                  <a:srgbClr val="006600"/>
                </a:solidFill>
                <a:latin typeface="KG Sorry Not Sorry Chub" panose="02000506000000020004" pitchFamily="2" charset="0"/>
                <a:ea typeface="HelloHappyDays" panose="02000603000000000000" pitchFamily="2" charset="0"/>
              </a:rPr>
              <a:t>A</a:t>
            </a:r>
            <a:r>
              <a:rPr lang="en-US" sz="9600" dirty="0">
                <a:latin typeface="KG Sorry Not Sorry Chub" panose="02000506000000020004" pitchFamily="2" charset="0"/>
                <a:ea typeface="HelloHappyDays" panose="02000603000000000000" pitchFamily="2" charset="0"/>
              </a:rPr>
              <a:t>.</a:t>
            </a:r>
            <a:r>
              <a:rPr lang="en-US" sz="9600" dirty="0">
                <a:solidFill>
                  <a:srgbClr val="0070C0"/>
                </a:solidFill>
                <a:latin typeface="KG Sorry Not Sorry Chub" panose="02000506000000020004" pitchFamily="2" charset="0"/>
                <a:ea typeface="HelloHappyDays" panose="02000603000000000000" pitchFamily="2" charset="0"/>
              </a:rPr>
              <a:t>C</a:t>
            </a:r>
            <a:r>
              <a:rPr lang="en-US" sz="9600" dirty="0">
                <a:latin typeface="KG Sorry Not Sorry Chub" panose="02000506000000020004" pitchFamily="2" charset="0"/>
                <a:ea typeface="HelloHappyDays" panose="02000603000000000000" pitchFamily="2" charset="0"/>
              </a:rPr>
              <a:t>.</a:t>
            </a:r>
            <a:r>
              <a:rPr lang="en-US" sz="9600" dirty="0">
                <a:solidFill>
                  <a:srgbClr val="FFC000"/>
                </a:solidFill>
                <a:latin typeface="KG Sorry Not Sorry Chub" panose="02000506000000020004" pitchFamily="2" charset="0"/>
                <a:ea typeface="HelloHappyDays" panose="02000603000000000000" pitchFamily="2" charset="0"/>
              </a:rPr>
              <a:t>E </a:t>
            </a:r>
            <a:r>
              <a:rPr lang="en-US" sz="4400" dirty="0">
                <a:latin typeface="KG Sorry Not Sorry Chub" panose="02000506000000020004" pitchFamily="2" charset="0"/>
                <a:ea typeface="HelloChalkTalk" pitchFamily="2" charset="0"/>
              </a:rPr>
              <a:t>ASSIGNMENT</a:t>
            </a:r>
          </a:p>
          <a:p>
            <a:pPr algn="ctr">
              <a:buClr>
                <a:schemeClr val="accent6">
                  <a:lumMod val="60000"/>
                  <a:lumOff val="40000"/>
                </a:schemeClr>
              </a:buClr>
              <a:defRPr/>
            </a:pPr>
            <a:endParaRPr lang="en-US" sz="1600" dirty="0">
              <a:latin typeface="CoopForged" pitchFamily="50" charset="0"/>
              <a:ea typeface="HelloChalkTalk" pitchFamily="2" charset="0"/>
            </a:endParaRPr>
          </a:p>
          <a:p>
            <a:pPr algn="ctr">
              <a:buClr>
                <a:schemeClr val="accent6">
                  <a:lumMod val="60000"/>
                  <a:lumOff val="40000"/>
                </a:schemeClr>
              </a:buClr>
              <a:defRPr/>
            </a:pPr>
            <a:r>
              <a:rPr lang="en-US" sz="2800" dirty="0">
                <a:latin typeface="HelloPlainJane" panose="02000603000000000000" pitchFamily="2" charset="0"/>
                <a:ea typeface="HelloPlainJane" panose="02000603000000000000" pitchFamily="2" charset="0"/>
              </a:rPr>
              <a:t> GOOGLE FORM:</a:t>
            </a:r>
          </a:p>
          <a:p>
            <a:pPr algn="ctr">
              <a:buClr>
                <a:schemeClr val="accent6">
                  <a:lumMod val="60000"/>
                  <a:lumOff val="40000"/>
                </a:schemeClr>
              </a:buClr>
              <a:defRPr/>
            </a:pPr>
            <a:endParaRPr lang="en-US" sz="2800" dirty="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endParaRPr lang="en-US" sz="1100" dirty="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r>
              <a:rPr lang="en-US" sz="2800" dirty="0">
                <a:latin typeface="HelloPlainJane" panose="02000603000000000000" pitchFamily="2" charset="0"/>
                <a:ea typeface="HelloPlainJane" panose="02000603000000000000" pitchFamily="2" charset="0"/>
              </a:rPr>
              <a:t>DUE BEFORE OUR NEXT </a:t>
            </a:r>
          </a:p>
          <a:p>
            <a:pPr algn="ctr">
              <a:buClr>
                <a:schemeClr val="accent6">
                  <a:lumMod val="60000"/>
                  <a:lumOff val="40000"/>
                </a:schemeClr>
              </a:buClr>
              <a:defRPr/>
            </a:pPr>
            <a:r>
              <a:rPr lang="en-US" sz="2800" dirty="0">
                <a:latin typeface="HelloPlainJane" panose="02000603000000000000" pitchFamily="2" charset="0"/>
                <a:ea typeface="HelloPlainJane" panose="02000603000000000000" pitchFamily="2" charset="0"/>
              </a:rPr>
              <a:t>CLASS ON FEBRUARY 20.</a:t>
            </a:r>
          </a:p>
          <a:p>
            <a:pPr algn="ctr">
              <a:buClr>
                <a:schemeClr val="accent6">
                  <a:lumMod val="60000"/>
                  <a:lumOff val="40000"/>
                </a:schemeClr>
              </a:buClr>
              <a:defRPr/>
            </a:pPr>
            <a:endParaRPr lang="en-US" sz="2800" dirty="0">
              <a:latin typeface="HelloPlainJane" panose="02000603000000000000" pitchFamily="2" charset="0"/>
              <a:ea typeface="HelloPlainJane" panose="02000603000000000000" pitchFamily="2" charset="0"/>
            </a:endParaRPr>
          </a:p>
          <a:p>
            <a:pPr algn="ctr">
              <a:buClr>
                <a:schemeClr val="accent6">
                  <a:lumMod val="60000"/>
                  <a:lumOff val="40000"/>
                </a:schemeClr>
              </a:buClr>
              <a:defRPr/>
            </a:pPr>
            <a:endParaRPr lang="en-US" sz="1200" dirty="0">
              <a:latin typeface="CoopForged" pitchFamily="50" charset="0"/>
              <a:ea typeface="HelloChalkTalk" pitchFamily="2" charset="0"/>
            </a:endParaRPr>
          </a:p>
          <a:p>
            <a:pPr algn="ctr">
              <a:buClr>
                <a:schemeClr val="accent6">
                  <a:lumMod val="60000"/>
                  <a:lumOff val="40000"/>
                </a:schemeClr>
              </a:buClr>
              <a:defRPr/>
            </a:pPr>
            <a:r>
              <a:rPr lang="en-US" sz="3200" dirty="0">
                <a:solidFill>
                  <a:srgbClr val="002060"/>
                </a:solidFill>
                <a:latin typeface="Beyond The Mountains" pitchFamily="2" charset="0"/>
                <a:ea typeface="HelloChalkTalk" pitchFamily="2" charset="0"/>
              </a:rPr>
              <a:t>Nice work today!</a:t>
            </a: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40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a:buClr>
                <a:schemeClr val="accent6">
                  <a:lumMod val="60000"/>
                  <a:lumOff val="40000"/>
                </a:schemeClr>
              </a:buClr>
              <a:defRPr/>
            </a:pPr>
            <a:endParaRPr lang="en-US" sz="6600" dirty="0">
              <a:latin typeface="CoopForged" pitchFamily="50" charset="0"/>
              <a:ea typeface="HelloChalkTalk" pitchFamily="2" charset="0"/>
            </a:endParaRPr>
          </a:p>
          <a:p>
            <a:pPr>
              <a:buClr>
                <a:schemeClr val="accent6">
                  <a:lumMod val="60000"/>
                  <a:lumOff val="40000"/>
                </a:schemeClr>
              </a:buClr>
              <a:defRPr/>
            </a:pPr>
            <a:endParaRPr lang="en-US" sz="3200" dirty="0">
              <a:latin typeface="CoopForged" pitchFamily="50" charset="0"/>
              <a:ea typeface="HelloChalkTalk" pitchFamily="2" charset="0"/>
            </a:endParaRPr>
          </a:p>
          <a:p>
            <a:pPr marL="457200" indent="-457200">
              <a:buClr>
                <a:schemeClr val="accent6">
                  <a:lumMod val="60000"/>
                  <a:lumOff val="40000"/>
                </a:schemeClr>
              </a:buClr>
              <a:buFont typeface="Wingdings" panose="05000000000000000000" pitchFamily="2" charset="2"/>
              <a:buChar char=""/>
              <a:defRPr/>
            </a:pPr>
            <a:endParaRPr lang="en-US" dirty="0">
              <a:latin typeface="appleberry" pitchFamily="2" charset="0"/>
              <a:ea typeface="HelloChalkTalk" pitchFamily="2" charset="0"/>
            </a:endParaRPr>
          </a:p>
          <a:p>
            <a:pPr>
              <a:buClr>
                <a:schemeClr val="accent6">
                  <a:lumMod val="60000"/>
                  <a:lumOff val="40000"/>
                </a:schemeClr>
              </a:buClr>
              <a:defRPr/>
            </a:pPr>
            <a:endParaRPr lang="en-US" sz="1200" i="1" dirty="0">
              <a:latin typeface="appleberry" pitchFamily="2"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7200"/>
            <a:ext cx="3133725" cy="3238500"/>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512" y="3200400"/>
            <a:ext cx="4619625" cy="3295650"/>
          </a:xfrm>
          <a:prstGeom prst="rect">
            <a:avLst/>
          </a:prstGeom>
          <a:noFill/>
          <a:ln w="9525">
            <a:solidFill>
              <a:schemeClr val="accent3">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6791325" y="609600"/>
            <a:ext cx="2124076" cy="2246769"/>
          </a:xfrm>
          <a:prstGeom prst="rect">
            <a:avLst/>
          </a:prstGeom>
          <a:noFill/>
        </p:spPr>
        <p:txBody>
          <a:bodyPr wrap="square" rtlCol="0">
            <a:spAutoFit/>
          </a:bodyPr>
          <a:lstStyle/>
          <a:p>
            <a:pPr algn="ctr"/>
            <a:r>
              <a:rPr lang="en-US" sz="2000" dirty="0">
                <a:solidFill>
                  <a:srgbClr val="002060"/>
                </a:solidFill>
                <a:latin typeface="KG Empire of Dirt" panose="02000000000000000000" pitchFamily="2" charset="0"/>
                <a:ea typeface="HelloHappyDays" panose="02000603000000000000" pitchFamily="2" charset="0"/>
              </a:rPr>
              <a:t>What is a secondary consumer?</a:t>
            </a:r>
          </a:p>
          <a:p>
            <a:pPr algn="ctr"/>
            <a:r>
              <a:rPr lang="en-US" sz="2000" dirty="0">
                <a:solidFill>
                  <a:srgbClr val="002060"/>
                </a:solidFill>
                <a:latin typeface="KG Empire of Dirt" panose="02000000000000000000" pitchFamily="2" charset="0"/>
                <a:ea typeface="HelloHappyDays" panose="02000603000000000000" pitchFamily="2" charset="0"/>
              </a:rPr>
              <a:t>For this response, you’ll want to find evidence in the text </a:t>
            </a:r>
            <a:r>
              <a:rPr lang="en-US" sz="2000" dirty="0">
                <a:solidFill>
                  <a:srgbClr val="FF0000"/>
                </a:solidFill>
                <a:latin typeface="KG Empire of Dirt" panose="02000000000000000000" pitchFamily="2" charset="0"/>
                <a:ea typeface="HelloHappyDays" panose="02000603000000000000" pitchFamily="2" charset="0"/>
              </a:rPr>
              <a:t>AND</a:t>
            </a:r>
            <a:r>
              <a:rPr lang="en-US" sz="2000" dirty="0">
                <a:solidFill>
                  <a:srgbClr val="002060"/>
                </a:solidFill>
                <a:latin typeface="KG Empire of Dirt" panose="02000000000000000000" pitchFamily="2" charset="0"/>
                <a:ea typeface="HelloHappyDays" panose="02000603000000000000" pitchFamily="2" charset="0"/>
              </a:rPr>
              <a:t> in the graphic to support </a:t>
            </a:r>
          </a:p>
          <a:p>
            <a:pPr algn="ctr"/>
            <a:r>
              <a:rPr lang="en-US" sz="2000" dirty="0">
                <a:solidFill>
                  <a:srgbClr val="002060"/>
                </a:solidFill>
                <a:latin typeface="KG Empire of Dirt" panose="02000000000000000000" pitchFamily="2" charset="0"/>
                <a:ea typeface="HelloHappyDays" panose="02000603000000000000" pitchFamily="2" charset="0"/>
              </a:rPr>
              <a:t>your claim!</a:t>
            </a:r>
            <a:endParaRPr lang="en-US" sz="1400" dirty="0">
              <a:solidFill>
                <a:srgbClr val="002060"/>
              </a:solidFill>
              <a:latin typeface="KG Empire of Dirt" panose="02000000000000000000" pitchFamily="2" charset="0"/>
              <a:ea typeface="HelloHappyDays" panose="02000603000000000000" pitchFamily="2"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35473">
            <a:off x="8170456" y="2709850"/>
            <a:ext cx="810117" cy="567718"/>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b="-22347"/>
          <a:stretch/>
        </p:blipFill>
        <p:spPr>
          <a:xfrm rot="21118103">
            <a:off x="6409201" y="1776305"/>
            <a:ext cx="660708" cy="578209"/>
          </a:xfrm>
          <a:prstGeom prst="rect">
            <a:avLst/>
          </a:prstGeom>
        </p:spPr>
      </p:pic>
    </p:spTree>
    <p:extLst>
      <p:ext uri="{BB962C8B-B14F-4D97-AF65-F5344CB8AC3E}">
        <p14:creationId xmlns:p14="http://schemas.microsoft.com/office/powerpoint/2010/main" val="2161901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w="762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328037" y="449943"/>
            <a:ext cx="3467911" cy="1477328"/>
          </a:xfrm>
          <a:prstGeom prst="rect">
            <a:avLst/>
          </a:prstGeom>
          <a:noFill/>
        </p:spPr>
        <p:txBody>
          <a:bodyPr wrap="square" rtlCol="0">
            <a:spAutoFit/>
          </a:bodyPr>
          <a:lstStyle/>
          <a:p>
            <a:pPr algn="ctr"/>
            <a:r>
              <a:rPr lang="en-US" b="1" u="sng" dirty="0">
                <a:solidFill>
                  <a:srgbClr val="0033CC"/>
                </a:solidFill>
                <a:latin typeface="Segoe UI" panose="020B0502040204020203" pitchFamily="34" charset="0"/>
                <a:ea typeface="Segoe UI" panose="020B0502040204020203" pitchFamily="34" charset="0"/>
                <a:cs typeface="Segoe UI" panose="020B0502040204020203" pitchFamily="34" charset="0"/>
              </a:rPr>
              <a:t>QUESTION</a:t>
            </a: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 </a:t>
            </a:r>
          </a:p>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Do you live in a rural, urban, or suburban area?  Give evidence from the text to support your answer. </a:t>
            </a:r>
            <a:endParaRPr lang="en-US"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8632" y="642258"/>
            <a:ext cx="475744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8632" y="449943"/>
            <a:ext cx="4846768" cy="5950857"/>
          </a:xfrm>
          <a:prstGeom prst="rect">
            <a:avLst/>
          </a:prstGeom>
          <a:no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Rectangle 1"/>
          <p:cNvSpPr/>
          <p:nvPr/>
        </p:nvSpPr>
        <p:spPr>
          <a:xfrm>
            <a:off x="5328037" y="2105025"/>
            <a:ext cx="3429000" cy="4401205"/>
          </a:xfrm>
          <a:prstGeom prst="rect">
            <a:avLst/>
          </a:prstGeom>
        </p:spPr>
        <p:txBody>
          <a:bodyPr wrap="square">
            <a:spAutoFit/>
          </a:bodyPr>
          <a:lstStyle/>
          <a:p>
            <a:r>
              <a:rPr lang="en-US" sz="2000" dirty="0">
                <a:solidFill>
                  <a:prstClr val="black"/>
                </a:solidFill>
                <a:latin typeface="HelloBoomerang" panose="02000603000000000000" pitchFamily="2" charset="0"/>
                <a:ea typeface="HelloBoomerang" panose="02000603000000000000" pitchFamily="2" charset="0"/>
                <a:cs typeface="Aharoni" panose="02010803020104030203" pitchFamily="2" charset="-79"/>
              </a:rPr>
              <a:t> I live in a rural area.  The text states that in rural areas, “There is lots of space in between buildings."  My home sits on the edge of the forest with a lot of space between homes.  The text also states that "A suburban area, also called the suburbs is located outside a big city, but not very far away."  We live at least 60 miles from the nearest big city so I believe that also proves that we are in a rural area. </a:t>
            </a:r>
          </a:p>
          <a:p>
            <a:pPr algn="r"/>
            <a:r>
              <a:rPr lang="en-US" sz="2000" dirty="0">
                <a:solidFill>
                  <a:prstClr val="black"/>
                </a:solidFill>
                <a:latin typeface="HelloBoomerang" panose="02000603000000000000" pitchFamily="2" charset="0"/>
                <a:ea typeface="HelloBoomerang" panose="02000603000000000000" pitchFamily="2" charset="0"/>
                <a:cs typeface="Aharoni" panose="02010803020104030203" pitchFamily="2" charset="-79"/>
              </a:rPr>
              <a:t>- Logan</a:t>
            </a:r>
          </a:p>
        </p:txBody>
      </p:sp>
    </p:spTree>
    <p:extLst>
      <p:ext uri="{BB962C8B-B14F-4D97-AF65-F5344CB8AC3E}">
        <p14:creationId xmlns:p14="http://schemas.microsoft.com/office/powerpoint/2010/main" val="41629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w="762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328037" y="449943"/>
            <a:ext cx="3467911" cy="1477328"/>
          </a:xfrm>
          <a:prstGeom prst="rect">
            <a:avLst/>
          </a:prstGeom>
          <a:noFill/>
        </p:spPr>
        <p:txBody>
          <a:bodyPr wrap="square" rtlCol="0">
            <a:spAutoFit/>
          </a:bodyPr>
          <a:lstStyle/>
          <a:p>
            <a:pPr algn="ctr"/>
            <a:r>
              <a:rPr lang="en-US" b="1" u="sng" dirty="0">
                <a:solidFill>
                  <a:srgbClr val="0033CC"/>
                </a:solidFill>
                <a:latin typeface="Segoe UI" panose="020B0502040204020203" pitchFamily="34" charset="0"/>
                <a:ea typeface="Segoe UI" panose="020B0502040204020203" pitchFamily="34" charset="0"/>
                <a:cs typeface="Segoe UI" panose="020B0502040204020203" pitchFamily="34" charset="0"/>
              </a:rPr>
              <a:t>QUESTION</a:t>
            </a: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 </a:t>
            </a:r>
          </a:p>
          <a:p>
            <a:pPr algn="ctr"/>
            <a:r>
              <a:rPr lang="en-US" b="1" dirty="0">
                <a:solidFill>
                  <a:srgbClr val="0033CC"/>
                </a:solidFill>
                <a:latin typeface="Segoe UI" panose="020B0502040204020203" pitchFamily="34" charset="0"/>
                <a:ea typeface="Segoe UI" panose="020B0502040204020203" pitchFamily="34" charset="0"/>
                <a:cs typeface="Segoe UI" panose="020B0502040204020203" pitchFamily="34" charset="0"/>
              </a:rPr>
              <a:t>Do you live in a rural, urban, or suburban area?  Give evidence from the text to support your answer. </a:t>
            </a:r>
            <a:endParaRPr lang="en-US" dirty="0">
              <a:solidFill>
                <a:srgbClr val="0033CC"/>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8632" y="642258"/>
            <a:ext cx="475744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8632" y="449943"/>
            <a:ext cx="4846768" cy="5950857"/>
          </a:xfrm>
          <a:prstGeom prst="rect">
            <a:avLst/>
          </a:prstGeom>
          <a:noFill/>
          <a:ln w="952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Rectangle 1"/>
          <p:cNvSpPr/>
          <p:nvPr/>
        </p:nvSpPr>
        <p:spPr>
          <a:xfrm>
            <a:off x="5328036" y="2057400"/>
            <a:ext cx="3610473" cy="4093428"/>
          </a:xfrm>
          <a:prstGeom prst="rect">
            <a:avLst/>
          </a:prstGeom>
        </p:spPr>
        <p:txBody>
          <a:bodyPr wrap="square">
            <a:spAutoFit/>
          </a:bodyPr>
          <a:lstStyle/>
          <a:p>
            <a:r>
              <a:rPr lang="en-US" sz="2000" dirty="0">
                <a:solidFill>
                  <a:prstClr val="black"/>
                </a:solidFill>
                <a:latin typeface="HelloBoomerang" panose="02000603000000000000" pitchFamily="2" charset="0"/>
                <a:ea typeface="HelloBoomerang" panose="02000603000000000000" pitchFamily="2" charset="0"/>
                <a:cs typeface="Aharoni" panose="02010803020104030203" pitchFamily="2" charset="-79"/>
              </a:rPr>
              <a:t>I live in a suburban area. </a:t>
            </a:r>
            <a:r>
              <a:rPr lang="en-US" sz="2000">
                <a:solidFill>
                  <a:prstClr val="black"/>
                </a:solidFill>
                <a:latin typeface="HelloBoomerang" panose="02000603000000000000" pitchFamily="2" charset="0"/>
                <a:ea typeface="HelloBoomerang" panose="02000603000000000000" pitchFamily="2" charset="0"/>
                <a:cs typeface="Aharoni" panose="02010803020104030203" pitchFamily="2" charset="-79"/>
              </a:rPr>
              <a:t>According </a:t>
            </a:r>
            <a:r>
              <a:rPr lang="en-US" sz="2000" dirty="0">
                <a:solidFill>
                  <a:prstClr val="black"/>
                </a:solidFill>
                <a:latin typeface="HelloBoomerang" panose="02000603000000000000" pitchFamily="2" charset="0"/>
                <a:ea typeface="HelloBoomerang" panose="02000603000000000000" pitchFamily="2" charset="0"/>
                <a:cs typeface="Aharoni" panose="02010803020104030203" pitchFamily="2" charset="-79"/>
              </a:rPr>
              <a:t>to the article, the last paragraph states "The suburbs do not have the crowds that are in the city. You will find more space between buildings. There are houses and shopping centers in suburban communities." I think there are a few things in each category that seem to fit where I live, but suburban area seems the closest.</a:t>
            </a:r>
          </a:p>
          <a:p>
            <a:endParaRPr lang="en-US" sz="2000" dirty="0">
              <a:solidFill>
                <a:prstClr val="black"/>
              </a:solidFill>
              <a:latin typeface="HelloBoomerang" panose="02000603000000000000" pitchFamily="2" charset="0"/>
              <a:ea typeface="HelloBoomerang" panose="02000603000000000000" pitchFamily="2" charset="0"/>
              <a:cs typeface="Aharoni" panose="02010803020104030203" pitchFamily="2" charset="-79"/>
            </a:endParaRPr>
          </a:p>
          <a:p>
            <a:pPr algn="r"/>
            <a:r>
              <a:rPr lang="en-US" sz="2000" dirty="0">
                <a:solidFill>
                  <a:prstClr val="black"/>
                </a:solidFill>
                <a:latin typeface="HelloBoomerang" panose="02000603000000000000" pitchFamily="2" charset="0"/>
                <a:ea typeface="HelloBoomerang" panose="02000603000000000000" pitchFamily="2" charset="0"/>
                <a:cs typeface="Aharoni" panose="02010803020104030203" pitchFamily="2" charset="-79"/>
              </a:rPr>
              <a:t>- Gabriel</a:t>
            </a:r>
          </a:p>
        </p:txBody>
      </p:sp>
    </p:spTree>
    <p:extLst>
      <p:ext uri="{BB962C8B-B14F-4D97-AF65-F5344CB8AC3E}">
        <p14:creationId xmlns:p14="http://schemas.microsoft.com/office/powerpoint/2010/main" val="319720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http://dadaviz.com/media/viz_images/remaining-endangered-species-populations-1413270657.57-940725.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3874" y="318862"/>
            <a:ext cx="8046720" cy="61363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1600200"/>
            <a:ext cx="4191000" cy="707886"/>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What is the purpose </a:t>
            </a:r>
          </a:p>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of this bar graph?</a:t>
            </a:r>
          </a:p>
        </p:txBody>
      </p:sp>
    </p:spTree>
    <p:extLst>
      <p:ext uri="{BB962C8B-B14F-4D97-AF65-F5344CB8AC3E}">
        <p14:creationId xmlns:p14="http://schemas.microsoft.com/office/powerpoint/2010/main" val="2118125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08858"/>
            <a:ext cx="8962572" cy="6658428"/>
          </a:xfrm>
          <a:prstGeom prst="roundRect">
            <a:avLst>
              <a:gd name="adj" fmla="val 3326"/>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76200" y="5578565"/>
            <a:ext cx="8839200" cy="400110"/>
          </a:xfrm>
          <a:prstGeom prst="rect">
            <a:avLst/>
          </a:prstGeom>
          <a:noFill/>
        </p:spPr>
        <p:txBody>
          <a:bodyPr wrap="square" rtlCol="0">
            <a:spAutoFit/>
          </a:bodyPr>
          <a:lstStyle/>
          <a:p>
            <a:pPr algn="ct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What is the purpose of this graphic?</a:t>
            </a:r>
          </a:p>
        </p:txBody>
      </p:sp>
      <p:pic>
        <p:nvPicPr>
          <p:cNvPr id="5122" name="Picture 2" descr="https://www.imoney.my/articles/wp-content/uploads/2016/05/20160504-Content-Graphics-The-Economics-of-Sharks-004-800x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200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93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57200" y="1086445"/>
            <a:ext cx="8153400" cy="5847755"/>
          </a:xfrm>
          <a:prstGeom prst="rect">
            <a:avLst/>
          </a:prstGeom>
          <a:noFill/>
        </p:spPr>
        <p:txBody>
          <a:bodyPr wrap="square" rtlCol="0">
            <a:spAutoFit/>
          </a:bodyPr>
          <a:lstStyle/>
          <a:p>
            <a:pPr algn="ctr"/>
            <a:r>
              <a:rPr lang="en-US" sz="2800" dirty="0">
                <a:latin typeface="KG Empire of Dirt" panose="02000000000000000000" pitchFamily="2" charset="0"/>
              </a:rPr>
              <a:t>Animals are called consumers. This is because they cannot make their own food, so they need to consume (eat) plants and/or animals.</a:t>
            </a:r>
          </a:p>
          <a:p>
            <a:pPr algn="ctr"/>
            <a:endParaRPr lang="en-US" sz="4000" dirty="0">
              <a:latin typeface="KG Empire of Dirt" panose="02000000000000000000" pitchFamily="2" charset="0"/>
            </a:endParaRPr>
          </a:p>
          <a:p>
            <a:pPr algn="ctr"/>
            <a:endParaRPr lang="en-US" sz="5400" dirty="0">
              <a:latin typeface="KG Empire of Dirt" panose="02000000000000000000" pitchFamily="2" charset="0"/>
            </a:endParaRPr>
          </a:p>
          <a:p>
            <a:pPr algn="ctr"/>
            <a:endParaRPr lang="en-US" sz="4000" dirty="0">
              <a:latin typeface="KG Empire of Dirt" panose="02000000000000000000" pitchFamily="2" charset="0"/>
            </a:endParaRPr>
          </a:p>
          <a:p>
            <a:pPr algn="ctr"/>
            <a:endParaRPr lang="en-US" sz="2800" dirty="0">
              <a:latin typeface="KG Empire of Dirt" panose="02000000000000000000" pitchFamily="2" charset="0"/>
            </a:endParaRPr>
          </a:p>
          <a:p>
            <a:pPr algn="ctr"/>
            <a:r>
              <a:rPr lang="en-US" sz="3600" dirty="0">
                <a:latin typeface="KG Empire of Dirt" panose="02000000000000000000" pitchFamily="2" charset="0"/>
              </a:rPr>
              <a:t>There are 3 types of consumers:</a:t>
            </a:r>
          </a:p>
          <a:p>
            <a:pPr algn="ctr"/>
            <a:endParaRPr lang="en-US" sz="2800" dirty="0">
              <a:latin typeface="KG Empire of Dirt" panose="02000000000000000000" pitchFamily="2" charset="0"/>
            </a:endParaRPr>
          </a:p>
          <a:p>
            <a:pPr algn="ctr"/>
            <a:endParaRPr lang="en-US" sz="1600" dirty="0">
              <a:latin typeface="KG Empire of Dirt" panose="02000000000000000000" pitchFamily="2" charset="0"/>
            </a:endParaRPr>
          </a:p>
          <a:p>
            <a:pPr algn="ctr"/>
            <a:endParaRPr lang="en-US" sz="2000" dirty="0">
              <a:latin typeface="KG Empire of Dirt" panose="02000000000000000000" pitchFamily="2" charset="0"/>
            </a:endParaRPr>
          </a:p>
          <a:p>
            <a:pPr algn="ctr"/>
            <a:r>
              <a:rPr lang="en-US" sz="2800" dirty="0">
                <a:solidFill>
                  <a:srgbClr val="663300"/>
                </a:solidFill>
                <a:latin typeface="KG Shake it Off Chunky" panose="02000000000000000000" pitchFamily="2" charset="0"/>
              </a:rPr>
              <a:t>Carnivores</a:t>
            </a:r>
            <a:r>
              <a:rPr lang="en-US" sz="2800" dirty="0">
                <a:latin typeface="KG Shake it Off Chunky" panose="02000000000000000000" pitchFamily="2" charset="0"/>
              </a:rPr>
              <a:t>  </a:t>
            </a:r>
            <a:r>
              <a:rPr lang="en-US" sz="2800" dirty="0">
                <a:solidFill>
                  <a:srgbClr val="006600"/>
                </a:solidFill>
                <a:latin typeface="KG Shake it Off Chunky" panose="02000000000000000000" pitchFamily="2" charset="0"/>
              </a:rPr>
              <a:t>Herbivores  </a:t>
            </a:r>
            <a:r>
              <a:rPr lang="en-US" sz="2800" dirty="0">
                <a:solidFill>
                  <a:srgbClr val="FF3300"/>
                </a:solidFill>
                <a:latin typeface="KG Shake it Off Chunky" panose="02000000000000000000" pitchFamily="2" charset="0"/>
              </a:rPr>
              <a:t>Omnivores</a:t>
            </a:r>
          </a:p>
          <a:p>
            <a:pPr algn="ctr"/>
            <a:endParaRPr lang="en-US" sz="2800" dirty="0">
              <a:latin typeface="KG Empire of Dirt" panose="02000000000000000000" pitchFamily="2" charset="0"/>
            </a:endParaRPr>
          </a:p>
        </p:txBody>
      </p:sp>
      <p:sp>
        <p:nvSpPr>
          <p:cNvPr id="8" name="TextBox 7"/>
          <p:cNvSpPr txBox="1"/>
          <p:nvPr/>
        </p:nvSpPr>
        <p:spPr>
          <a:xfrm>
            <a:off x="4760688" y="496669"/>
            <a:ext cx="4154711" cy="646331"/>
          </a:xfrm>
          <a:prstGeom prst="rect">
            <a:avLst/>
          </a:prstGeom>
          <a:noFill/>
        </p:spPr>
        <p:txBody>
          <a:bodyPr wrap="square" rtlCol="0">
            <a:spAutoFit/>
          </a:bodyPr>
          <a:lstStyle/>
          <a:p>
            <a:pPr algn="ctr"/>
            <a:r>
              <a:rPr lang="en-US" sz="3600" dirty="0">
                <a:solidFill>
                  <a:srgbClr val="002060"/>
                </a:solidFill>
                <a:latin typeface="KG Shake it Off Chunky" panose="02000000000000000000" pitchFamily="2" charset="0"/>
              </a:rPr>
              <a:t>Consumers</a:t>
            </a:r>
            <a:endParaRPr lang="en-US" sz="6000" dirty="0">
              <a:solidFill>
                <a:srgbClr val="002060"/>
              </a:solidFill>
              <a:latin typeface="KG Shake it Off Chunky" panose="02000000000000000000" pitchFamily="2" charset="0"/>
            </a:endParaRPr>
          </a:p>
        </p:txBody>
      </p:sp>
      <p:pic>
        <p:nvPicPr>
          <p:cNvPr id="5122" name="Picture 2" descr="Image result for fruit and vegetabl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51" y="5101441"/>
            <a:ext cx="1409700" cy="7239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eat clipa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79326">
            <a:off x="1449783" y="5013157"/>
            <a:ext cx="10191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amburger clipar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5020927"/>
            <a:ext cx="995362" cy="9953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people eating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2249375"/>
            <a:ext cx="3581400" cy="189944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quirrel with nut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1095" y="2928257"/>
            <a:ext cx="1102577" cy="122056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lion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58190" y="2391117"/>
            <a:ext cx="2287040" cy="20757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837055" y="-1969117"/>
            <a:ext cx="1278891" cy="5562600"/>
          </a:xfrm>
          <a:prstGeom prst="rect">
            <a:avLst/>
          </a:prstGeom>
        </p:spPr>
      </p:pic>
      <p:sp>
        <p:nvSpPr>
          <p:cNvPr id="12" name="TextBox 11"/>
          <p:cNvSpPr txBox="1"/>
          <p:nvPr/>
        </p:nvSpPr>
        <p:spPr>
          <a:xfrm>
            <a:off x="36289" y="350518"/>
            <a:ext cx="4724399" cy="923330"/>
          </a:xfrm>
          <a:prstGeom prst="rect">
            <a:avLst/>
          </a:prstGeom>
          <a:noFill/>
        </p:spPr>
        <p:txBody>
          <a:bodyPr wrap="square" rtlCol="0">
            <a:spAutoFit/>
          </a:bodyPr>
          <a:lstStyle/>
          <a:p>
            <a:r>
              <a:rPr lang="en-US" sz="5400" dirty="0">
                <a:solidFill>
                  <a:schemeClr val="bg1"/>
                </a:solidFill>
                <a:latin typeface="KG WhY YoU GoTtA Be So MeAn" panose="02000506000000020004" pitchFamily="2" charset="0"/>
              </a:rPr>
              <a:t>SCIENCE SCHEMA</a:t>
            </a:r>
          </a:p>
        </p:txBody>
      </p:sp>
    </p:spTree>
    <p:extLst>
      <p:ext uri="{BB962C8B-B14F-4D97-AF65-F5344CB8AC3E}">
        <p14:creationId xmlns:p14="http://schemas.microsoft.com/office/powerpoint/2010/main" val="3337323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72738"/>
            <a:ext cx="8839200" cy="651252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TextBox 3"/>
          <p:cNvSpPr txBox="1">
            <a:spLocks noChangeArrowheads="1"/>
          </p:cNvSpPr>
          <p:nvPr/>
        </p:nvSpPr>
        <p:spPr bwMode="auto">
          <a:xfrm rot="21072306">
            <a:off x="256226" y="4572981"/>
            <a:ext cx="27513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latin typeface="APLRealTalk" panose="02000603000000000000" pitchFamily="2" charset="0"/>
                <a:ea typeface="APLRealTalk" panose="02000603000000000000" pitchFamily="2" charset="0"/>
              </a:rPr>
              <a:t>See you in DuPont on March 22!</a:t>
            </a:r>
          </a:p>
          <a:p>
            <a:pPr algn="ctr" eaLnBrk="1" hangingPunct="1"/>
            <a:r>
              <a:rPr lang="en-US" altLang="en-US" sz="2400" dirty="0">
                <a:latin typeface="APLRealTalk" panose="02000603000000000000" pitchFamily="2" charset="0"/>
                <a:ea typeface="APLRealTalk" panose="02000603000000000000" pitchFamily="2" charset="0"/>
              </a:rPr>
              <a:t>Bring a book or two to swap!</a:t>
            </a:r>
          </a:p>
        </p:txBody>
      </p:sp>
      <p:sp>
        <p:nvSpPr>
          <p:cNvPr id="11" name="TextBox 3"/>
          <p:cNvSpPr txBox="1">
            <a:spLocks noChangeArrowheads="1"/>
          </p:cNvSpPr>
          <p:nvPr/>
        </p:nvSpPr>
        <p:spPr bwMode="auto">
          <a:xfrm>
            <a:off x="5867400" y="2971800"/>
            <a:ext cx="2751363" cy="1077218"/>
          </a:xfrm>
          <a:prstGeom prst="rect">
            <a:avLst/>
          </a:prstGeom>
          <a:solidFill>
            <a:srgbClr val="006600"/>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dirty="0">
                <a:solidFill>
                  <a:srgbClr val="FFC000"/>
                </a:solidFill>
                <a:latin typeface="College Semi-condensed" panose="020B7200000000000000" pitchFamily="34" charset="0"/>
                <a:ea typeface="APLRealTalk" panose="02000603000000000000" pitchFamily="2" charset="0"/>
              </a:rPr>
              <a:t>Next Stop:</a:t>
            </a:r>
          </a:p>
          <a:p>
            <a:pPr algn="ctr" eaLnBrk="1" hangingPunct="1"/>
            <a:r>
              <a:rPr lang="en-US" altLang="en-US" sz="3200" dirty="0">
                <a:solidFill>
                  <a:srgbClr val="FFC000"/>
                </a:solidFill>
                <a:latin typeface="College Semi-condensed" panose="020B7200000000000000" pitchFamily="34" charset="0"/>
                <a:ea typeface="APLRealTalk" panose="02000603000000000000" pitchFamily="2" charset="0"/>
              </a:rPr>
              <a:t>DuPont</a:t>
            </a:r>
          </a:p>
        </p:txBody>
      </p:sp>
      <p:cxnSp>
        <p:nvCxnSpPr>
          <p:cNvPr id="3" name="Straight Connector 2"/>
          <p:cNvCxnSpPr/>
          <p:nvPr/>
        </p:nvCxnSpPr>
        <p:spPr>
          <a:xfrm flipH="1">
            <a:off x="5486400" y="2971800"/>
            <a:ext cx="3352800" cy="0"/>
          </a:xfrm>
          <a:prstGeom prst="line">
            <a:avLst/>
          </a:prstGeom>
          <a:ln w="762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026" name="Picture 2" descr="4b3ff545-7130-43a7-ae89-b49d9ce2f018@namprd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8" b="5461"/>
          <a:stretch/>
        </p:blipFill>
        <p:spPr bwMode="auto">
          <a:xfrm rot="5400000">
            <a:off x="433659" y="342700"/>
            <a:ext cx="3585677" cy="3624262"/>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 Box 22"/>
          <p:cNvSpPr txBox="1"/>
          <p:nvPr/>
        </p:nvSpPr>
        <p:spPr>
          <a:xfrm>
            <a:off x="3264173" y="364490"/>
            <a:ext cx="6489427" cy="26073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400" b="1" dirty="0">
                <a:ln w="28575" cap="rnd" cmpd="sng" algn="ctr">
                  <a:solidFill>
                    <a:srgbClr val="000000"/>
                  </a:solidFill>
                  <a:prstDash val="solid"/>
                  <a:bevel/>
                </a:ln>
                <a:solidFill>
                  <a:schemeClr val="accent1">
                    <a:lumMod val="75000"/>
                  </a:schemeClr>
                </a:solidFill>
                <a:effectLst>
                  <a:outerShdw blurRad="50800" dist="38100" dir="2700000" algn="tl">
                    <a:srgbClr val="000000">
                      <a:alpha val="40000"/>
                    </a:srgbClr>
                  </a:outerShdw>
                </a:effectLst>
                <a:latin typeface="KG Always A Good Time"/>
                <a:ea typeface="Calibri"/>
                <a:cs typeface="Times New Roman"/>
              </a:rPr>
              <a:t>The</a:t>
            </a:r>
            <a:r>
              <a:rPr lang="en-US" sz="4400" b="1" dirty="0">
                <a:ln w="28575" cap="rnd" cmpd="sng" algn="ctr">
                  <a:solidFill>
                    <a:srgbClr val="000000"/>
                  </a:solidFill>
                  <a:prstDash val="solid"/>
                  <a:bevel/>
                </a:ln>
                <a:solidFill>
                  <a:schemeClr val="accent1">
                    <a:lumMod val="75000"/>
                  </a:schemeClr>
                </a:solidFill>
                <a:effectLst>
                  <a:outerShdw blurRad="50800" dist="38100" dir="2700000" algn="tl">
                    <a:srgbClr val="000000">
                      <a:alpha val="40000"/>
                    </a:srgbClr>
                  </a:outerShdw>
                </a:effectLst>
                <a:latin typeface="Janda Manatee Solid"/>
                <a:ea typeface="Calibri"/>
                <a:cs typeface="Times New Roman"/>
              </a:rPr>
              <a:t> </a:t>
            </a:r>
            <a:r>
              <a:rPr lang="en-US" sz="5400" b="1" dirty="0">
                <a:ln w="28575" cap="rnd" cmpd="sng" algn="ctr">
                  <a:solidFill>
                    <a:srgbClr val="000000"/>
                  </a:solidFill>
                  <a:prstDash val="solid"/>
                  <a:bevel/>
                </a:ln>
                <a:solidFill>
                  <a:schemeClr val="accent1">
                    <a:lumMod val="75000"/>
                  </a:schemeClr>
                </a:solidFill>
                <a:effectLst>
                  <a:outerShdw blurRad="50800" dist="38100" dir="2700000" algn="tl">
                    <a:srgbClr val="000000">
                      <a:alpha val="40000"/>
                    </a:srgbClr>
                  </a:outerShdw>
                </a:effectLst>
                <a:latin typeface="Janda Manatee Solid"/>
                <a:ea typeface="Calibri"/>
                <a:cs typeface="Times New Roman"/>
              </a:rPr>
              <a:t>GREAT </a:t>
            </a:r>
            <a:r>
              <a:rPr lang="en-US" sz="4800" b="1" dirty="0">
                <a:ln w="28575" cap="rnd" cmpd="sng" algn="ctr">
                  <a:solidFill>
                    <a:srgbClr val="000000"/>
                  </a:solidFill>
                  <a:prstDash val="solid"/>
                  <a:bevel/>
                </a:ln>
                <a:solidFill>
                  <a:srgbClr val="92D050"/>
                </a:solidFill>
                <a:effectLst>
                  <a:outerShdw blurRad="50800" dist="38100" dir="2700000" algn="tl">
                    <a:srgbClr val="000000">
                      <a:alpha val="40000"/>
                    </a:srgbClr>
                  </a:outerShdw>
                </a:effectLst>
                <a:latin typeface="KG Always A Good Time"/>
                <a:ea typeface="Calibri"/>
                <a:cs typeface="Times New Roman"/>
              </a:rPr>
              <a:t>Washingtonian</a:t>
            </a:r>
            <a:r>
              <a:rPr lang="en-US" sz="4800" b="1" dirty="0">
                <a:ln w="28575" cap="rnd" cmpd="sng" algn="ctr">
                  <a:solidFill>
                    <a:srgbClr val="000000"/>
                  </a:solidFill>
                  <a:prstDash val="solid"/>
                  <a:bevel/>
                </a:ln>
                <a:solidFill>
                  <a:srgbClr val="92D050"/>
                </a:solidFill>
                <a:effectLst>
                  <a:outerShdw blurRad="50800" dist="38100" dir="2700000" algn="tl">
                    <a:srgbClr val="000000">
                      <a:alpha val="40000"/>
                    </a:srgbClr>
                  </a:outerShdw>
                </a:effectLst>
                <a:latin typeface="Janda Manatee Solid"/>
                <a:ea typeface="Calibri"/>
                <a:cs typeface="Times New Roman"/>
              </a:rPr>
              <a:t> </a:t>
            </a:r>
            <a:endParaRPr lang="en-US" sz="3200" dirty="0">
              <a:ln w="28575" cap="rnd" cmpd="sng" algn="ctr">
                <a:solidFill>
                  <a:srgbClr val="000000"/>
                </a:solidFill>
                <a:prstDash val="solid"/>
                <a:bevel/>
              </a:ln>
              <a:solidFill>
                <a:srgbClr val="92D050"/>
              </a:solidFill>
              <a:effectLst/>
              <a:ea typeface="Calibri"/>
              <a:cs typeface="Times New Roman"/>
            </a:endParaRPr>
          </a:p>
          <a:p>
            <a:pPr marL="0" marR="0" algn="ctr">
              <a:spcBef>
                <a:spcPts val="0"/>
              </a:spcBef>
              <a:spcAft>
                <a:spcPts val="0"/>
              </a:spcAft>
            </a:pPr>
            <a:r>
              <a:rPr lang="en-US" sz="6000" b="1" dirty="0">
                <a:ln w="28575" cap="rnd" cmpd="sng" algn="ctr">
                  <a:solidFill>
                    <a:srgbClr val="000000"/>
                  </a:solidFill>
                  <a:prstDash val="solid"/>
                  <a:bevel/>
                </a:ln>
                <a:solidFill>
                  <a:schemeClr val="accent1">
                    <a:lumMod val="75000"/>
                  </a:schemeClr>
                </a:solidFill>
                <a:effectLst>
                  <a:outerShdw blurRad="50800" dist="38100" dir="2700000" algn="tl">
                    <a:srgbClr val="000000">
                      <a:alpha val="40000"/>
                    </a:srgbClr>
                  </a:outerShdw>
                </a:effectLst>
                <a:latin typeface="Janda Manatee Solid"/>
                <a:ea typeface="Calibri"/>
                <a:cs typeface="Times New Roman"/>
              </a:rPr>
              <a:t>BOOK SWAP!</a:t>
            </a:r>
            <a:endParaRPr lang="en-US" sz="3200" dirty="0">
              <a:ln w="28575" cap="rnd" cmpd="sng" algn="ctr">
                <a:solidFill>
                  <a:srgbClr val="000000"/>
                </a:solidFill>
                <a:prstDash val="solid"/>
                <a:bevel/>
              </a:ln>
              <a:solidFill>
                <a:schemeClr val="accent1">
                  <a:lumMod val="75000"/>
                </a:schemeClr>
              </a:solidFill>
              <a:effectLst/>
              <a:ea typeface="Calibri"/>
              <a:cs typeface="Times New Roman"/>
            </a:endParaRPr>
          </a:p>
        </p:txBody>
      </p:sp>
      <p:pic>
        <p:nvPicPr>
          <p:cNvPr id="1027" name="Picture 3" descr="d87dc699-b9d0-46df-bce2-521b524ab1f4@namprd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50"/>
          <a:stretch/>
        </p:blipFill>
        <p:spPr bwMode="auto">
          <a:xfrm rot="5785414">
            <a:off x="2798969" y="3742493"/>
            <a:ext cx="3228534" cy="2213536"/>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Related image"/>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683" y="3649984"/>
            <a:ext cx="1504317" cy="2398552"/>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5867399" y="3857625"/>
            <a:ext cx="3006280" cy="3000375"/>
          </a:xfrm>
          <a:prstGeom prst="rect">
            <a:avLst/>
          </a:prstGeom>
        </p:spPr>
      </p:pic>
    </p:spTree>
    <p:extLst>
      <p:ext uri="{BB962C8B-B14F-4D97-AF65-F5344CB8AC3E}">
        <p14:creationId xmlns:p14="http://schemas.microsoft.com/office/powerpoint/2010/main" val="380819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27079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Tree>
    <p:extLst>
      <p:ext uri="{BB962C8B-B14F-4D97-AF65-F5344CB8AC3E}">
        <p14:creationId xmlns:p14="http://schemas.microsoft.com/office/powerpoint/2010/main" val="312926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57" y="51054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Tree>
    <p:extLst>
      <p:ext uri="{BB962C8B-B14F-4D97-AF65-F5344CB8AC3E}">
        <p14:creationId xmlns:p14="http://schemas.microsoft.com/office/powerpoint/2010/main" val="40894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072" y="5181600"/>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Tree>
    <p:extLst>
      <p:ext uri="{BB962C8B-B14F-4D97-AF65-F5344CB8AC3E}">
        <p14:creationId xmlns:p14="http://schemas.microsoft.com/office/powerpoint/2010/main" val="189347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0" y="838200"/>
            <a:ext cx="7696200" cy="5355312"/>
          </a:xfrm>
          <a:prstGeom prst="rect">
            <a:avLst/>
          </a:prstGeom>
          <a:noFill/>
        </p:spPr>
        <p:txBody>
          <a:bodyPr wrap="square" rtlCol="0">
            <a:spAutoFit/>
          </a:bodyPr>
          <a:lstStyle/>
          <a:p>
            <a:pPr algn="ctr"/>
            <a:r>
              <a:rPr lang="en-US" sz="4000" dirty="0">
                <a:latin typeface="KG Sorry Not Sorry Chub" panose="02000506000000020004" pitchFamily="2" charset="0"/>
                <a:ea typeface="HelloHappyDays" panose="02000603000000000000" pitchFamily="2" charset="0"/>
              </a:rPr>
              <a:t>When  answering  Open-ended questions, always use</a:t>
            </a:r>
          </a:p>
          <a:p>
            <a:pPr algn="ctr"/>
            <a:endParaRPr lang="en-US" dirty="0">
              <a:latin typeface="KG Sorry Not Sorry Chub" panose="02000506000000020004" pitchFamily="2" charset="0"/>
              <a:ea typeface="HelloHappyDays" panose="02000603000000000000" pitchFamily="2" charset="0"/>
            </a:endParaRPr>
          </a:p>
          <a:p>
            <a:pPr algn="ctr"/>
            <a:r>
              <a:rPr lang="en-US" sz="16600" dirty="0">
                <a:solidFill>
                  <a:srgbClr val="7030A0"/>
                </a:solidFill>
                <a:latin typeface="KG Sorry Not Sorry Chub" panose="02000506000000020004" pitchFamily="2" charset="0"/>
                <a:ea typeface="HelloHappyDays" panose="02000603000000000000" pitchFamily="2" charset="0"/>
              </a:rPr>
              <a:t>R</a:t>
            </a:r>
            <a:r>
              <a:rPr lang="en-US" sz="16600" dirty="0">
                <a:latin typeface="KG Sorry Not Sorry Chub" panose="02000506000000020004" pitchFamily="2" charset="0"/>
                <a:ea typeface="HelloHappyDays" panose="02000603000000000000" pitchFamily="2" charset="0"/>
              </a:rPr>
              <a:t>.</a:t>
            </a:r>
            <a:r>
              <a:rPr lang="en-US" sz="16600" dirty="0">
                <a:solidFill>
                  <a:srgbClr val="006600"/>
                </a:solidFill>
                <a:latin typeface="KG Sorry Not Sorry Chub" panose="02000506000000020004" pitchFamily="2" charset="0"/>
                <a:ea typeface="HelloHappyDays" panose="02000603000000000000" pitchFamily="2" charset="0"/>
              </a:rPr>
              <a:t>A</a:t>
            </a:r>
            <a:r>
              <a:rPr lang="en-US" sz="16600" dirty="0">
                <a:latin typeface="KG Sorry Not Sorry Chub" panose="02000506000000020004" pitchFamily="2" charset="0"/>
                <a:ea typeface="HelloHappyDays" panose="02000603000000000000" pitchFamily="2" charset="0"/>
              </a:rPr>
              <a:t>.</a:t>
            </a:r>
            <a:r>
              <a:rPr lang="en-US" sz="16600" dirty="0">
                <a:solidFill>
                  <a:srgbClr val="0070C0"/>
                </a:solidFill>
                <a:latin typeface="KG Sorry Not Sorry Chub" panose="02000506000000020004" pitchFamily="2" charset="0"/>
                <a:ea typeface="HelloHappyDays" panose="02000603000000000000" pitchFamily="2" charset="0"/>
              </a:rPr>
              <a:t>C</a:t>
            </a:r>
            <a:r>
              <a:rPr lang="en-US" sz="16600" dirty="0">
                <a:latin typeface="KG Sorry Not Sorry Chub" panose="02000506000000020004" pitchFamily="2" charset="0"/>
                <a:ea typeface="HelloHappyDays" panose="02000603000000000000" pitchFamily="2" charset="0"/>
              </a:rPr>
              <a:t>.</a:t>
            </a:r>
            <a:r>
              <a:rPr lang="en-US" sz="16600" dirty="0">
                <a:solidFill>
                  <a:srgbClr val="FFC000"/>
                </a:solidFill>
                <a:latin typeface="KG Sorry Not Sorry Chub" panose="02000506000000020004" pitchFamily="2" charset="0"/>
                <a:ea typeface="HelloHappyDays" panose="02000603000000000000" pitchFamily="2" charset="0"/>
              </a:rPr>
              <a:t>E</a:t>
            </a:r>
            <a:r>
              <a:rPr lang="en-US" sz="16600" dirty="0">
                <a:latin typeface="KG Sorry Not Sorry Chub" panose="02000506000000020004" pitchFamily="2" charset="0"/>
                <a:ea typeface="HelloHappyDays" panose="02000603000000000000" pitchFamily="2" charset="0"/>
              </a:rPr>
              <a:t>.</a:t>
            </a:r>
          </a:p>
          <a:p>
            <a:pPr algn="ctr"/>
            <a:endParaRPr lang="en-US" sz="4000" dirty="0">
              <a:latin typeface="KG Sorry Not Sorry Chub" panose="02000506000000020004" pitchFamily="2" charset="0"/>
              <a:ea typeface="HelloHappyDays" panose="02000603000000000000" pitchFamily="2" charset="0"/>
            </a:endParaRPr>
          </a:p>
          <a:p>
            <a:pPr algn="ctr"/>
            <a:endParaRPr lang="en-US" sz="3200" dirty="0">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288933"/>
            <a:ext cx="2871429" cy="1247619"/>
          </a:xfrm>
          <a:prstGeom prst="rect">
            <a:avLst/>
          </a:prstGeom>
        </p:spPr>
      </p:pic>
      <p:sp>
        <p:nvSpPr>
          <p:cNvPr id="5" name="TextBox 4"/>
          <p:cNvSpPr txBox="1"/>
          <p:nvPr/>
        </p:nvSpPr>
        <p:spPr>
          <a:xfrm>
            <a:off x="1981200" y="4495801"/>
            <a:ext cx="1295400" cy="461665"/>
          </a:xfrm>
          <a:prstGeom prst="rect">
            <a:avLst/>
          </a:prstGeom>
          <a:noFill/>
        </p:spPr>
        <p:txBody>
          <a:bodyPr wrap="square" rtlCol="0">
            <a:spAutoFit/>
          </a:bodyPr>
          <a:lstStyle/>
          <a:p>
            <a:r>
              <a:rPr lang="en-US" sz="2400" dirty="0">
                <a:solidFill>
                  <a:srgbClr val="9933FF"/>
                </a:solidFill>
                <a:latin typeface="KG Sorry Not Sorry Chub" panose="02000506000000020004" pitchFamily="2" charset="0"/>
              </a:rPr>
              <a:t>restate</a:t>
            </a:r>
            <a:endParaRPr lang="en-US" dirty="0">
              <a:solidFill>
                <a:srgbClr val="9933FF"/>
              </a:solidFill>
              <a:latin typeface="KG Sorry Not Sorry Chub" panose="02000506000000020004" pitchFamily="2" charset="0"/>
            </a:endParaRPr>
          </a:p>
        </p:txBody>
      </p:sp>
      <p:sp>
        <p:nvSpPr>
          <p:cNvPr id="6" name="TextBox 5"/>
          <p:cNvSpPr txBox="1"/>
          <p:nvPr/>
        </p:nvSpPr>
        <p:spPr>
          <a:xfrm>
            <a:off x="3352800" y="4495800"/>
            <a:ext cx="1295400" cy="461665"/>
          </a:xfrm>
          <a:prstGeom prst="rect">
            <a:avLst/>
          </a:prstGeom>
          <a:noFill/>
        </p:spPr>
        <p:txBody>
          <a:bodyPr wrap="square" rtlCol="0">
            <a:spAutoFit/>
          </a:bodyPr>
          <a:lstStyle/>
          <a:p>
            <a:r>
              <a:rPr lang="en-US" sz="2400" dirty="0">
                <a:solidFill>
                  <a:srgbClr val="006600"/>
                </a:solidFill>
                <a:latin typeface="KG Sorry Not Sorry Chub" panose="02000506000000020004" pitchFamily="2" charset="0"/>
              </a:rPr>
              <a:t>answer</a:t>
            </a:r>
            <a:endParaRPr lang="en-US" dirty="0">
              <a:solidFill>
                <a:srgbClr val="006600"/>
              </a:solidFill>
              <a:latin typeface="KG Sorry Not Sorry Chub" panose="02000506000000020004" pitchFamily="2" charset="0"/>
            </a:endParaRPr>
          </a:p>
        </p:txBody>
      </p:sp>
      <p:sp>
        <p:nvSpPr>
          <p:cNvPr id="7" name="TextBox 6"/>
          <p:cNvSpPr txBox="1"/>
          <p:nvPr/>
        </p:nvSpPr>
        <p:spPr>
          <a:xfrm>
            <a:off x="4953000" y="4505850"/>
            <a:ext cx="762000" cy="461665"/>
          </a:xfrm>
          <a:prstGeom prst="rect">
            <a:avLst/>
          </a:prstGeom>
          <a:noFill/>
        </p:spPr>
        <p:txBody>
          <a:bodyPr wrap="square" rtlCol="0">
            <a:spAutoFit/>
          </a:bodyPr>
          <a:lstStyle/>
          <a:p>
            <a:r>
              <a:rPr lang="en-US" sz="2400" dirty="0">
                <a:solidFill>
                  <a:srgbClr val="0070C0"/>
                </a:solidFill>
                <a:latin typeface="KG Sorry Not Sorry Chub" panose="02000506000000020004" pitchFamily="2" charset="0"/>
              </a:rPr>
              <a:t>cite</a:t>
            </a:r>
            <a:endParaRPr lang="en-US" dirty="0">
              <a:solidFill>
                <a:srgbClr val="0070C0"/>
              </a:solidFill>
              <a:latin typeface="KG Sorry Not Sorry Chub" panose="02000506000000020004" pitchFamily="2" charset="0"/>
            </a:endParaRPr>
          </a:p>
        </p:txBody>
      </p:sp>
      <p:sp>
        <p:nvSpPr>
          <p:cNvPr id="8" name="TextBox 7"/>
          <p:cNvSpPr txBox="1"/>
          <p:nvPr/>
        </p:nvSpPr>
        <p:spPr>
          <a:xfrm>
            <a:off x="5943600" y="4495800"/>
            <a:ext cx="1295400" cy="461665"/>
          </a:xfrm>
          <a:prstGeom prst="rect">
            <a:avLst/>
          </a:prstGeom>
          <a:noFill/>
        </p:spPr>
        <p:txBody>
          <a:bodyPr wrap="square" rtlCol="0">
            <a:spAutoFit/>
          </a:bodyPr>
          <a:lstStyle/>
          <a:p>
            <a:r>
              <a:rPr lang="en-US" sz="2400" dirty="0">
                <a:solidFill>
                  <a:srgbClr val="FFC000"/>
                </a:solidFill>
                <a:latin typeface="KG Sorry Not Sorry Chub" panose="02000506000000020004" pitchFamily="2" charset="0"/>
              </a:rPr>
              <a:t>explain</a:t>
            </a:r>
            <a:endParaRPr lang="en-US" dirty="0">
              <a:solidFill>
                <a:srgbClr val="FFC000"/>
              </a:solidFill>
              <a:latin typeface="KG Sorry Not Sorry Chub" panose="02000506000000020004" pitchFamily="2" charset="0"/>
            </a:endParaRPr>
          </a:p>
        </p:txBody>
      </p:sp>
    </p:spTree>
    <p:extLst>
      <p:ext uri="{BB962C8B-B14F-4D97-AF65-F5344CB8AC3E}">
        <p14:creationId xmlns:p14="http://schemas.microsoft.com/office/powerpoint/2010/main" val="55826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268147" cy="6219403"/>
          </a:xfrm>
          <a:prstGeom prst="rect">
            <a:avLst/>
          </a:prstGeom>
        </p:spPr>
      </p:pic>
    </p:spTree>
    <p:extLst>
      <p:ext uri="{BB962C8B-B14F-4D97-AF65-F5344CB8AC3E}">
        <p14:creationId xmlns:p14="http://schemas.microsoft.com/office/powerpoint/2010/main" val="1050889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2246</Words>
  <Application>Microsoft Office PowerPoint</Application>
  <PresentationFormat>On-screen Show (4:3)</PresentationFormat>
  <Paragraphs>248</Paragraphs>
  <Slides>47</Slides>
  <Notes>5</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47</vt:i4>
      </vt:variant>
    </vt:vector>
  </HeadingPairs>
  <TitlesOfParts>
    <vt:vector size="73" baseType="lpstr">
      <vt:lpstr>Aharoni</vt:lpstr>
      <vt:lpstr>APLRealTalk</vt:lpstr>
      <vt:lpstr>appleberry</vt:lpstr>
      <vt:lpstr>Arial</vt:lpstr>
      <vt:lpstr>Beyond The Mountains</vt:lpstr>
      <vt:lpstr>Calibri</vt:lpstr>
      <vt:lpstr>College Semi-condensed</vt:lpstr>
      <vt:lpstr>CoopForged</vt:lpstr>
      <vt:lpstr>Franklin Gothic Demi Cond</vt:lpstr>
      <vt:lpstr>HelloBoomerang</vt:lpstr>
      <vt:lpstr>HelloChalkTalk</vt:lpstr>
      <vt:lpstr>HelloChunky</vt:lpstr>
      <vt:lpstr>HelloDoodleType</vt:lpstr>
      <vt:lpstr>HelloHappyDays</vt:lpstr>
      <vt:lpstr>HelloPlainJane</vt:lpstr>
      <vt:lpstr>Janda Manatee Solid</vt:lpstr>
      <vt:lpstr>KG Always A Good Time</vt:lpstr>
      <vt:lpstr>KG Empire of Dirt</vt:lpstr>
      <vt:lpstr>KG Shake it Off Chunky</vt:lpstr>
      <vt:lpstr>KG Sorry Not Sorry Chub</vt:lpstr>
      <vt:lpstr>KG WhY YoU GoTtA Be So MeAn</vt:lpstr>
      <vt:lpstr>Segoe UI</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VAteacher</cp:lastModifiedBy>
  <cp:revision>189</cp:revision>
  <dcterms:created xsi:type="dcterms:W3CDTF">2014-11-09T00:15:49Z</dcterms:created>
  <dcterms:modified xsi:type="dcterms:W3CDTF">2019-02-13T17:37:36Z</dcterms:modified>
</cp:coreProperties>
</file>