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349" r:id="rId3"/>
    <p:sldId id="350" r:id="rId4"/>
    <p:sldId id="281" r:id="rId5"/>
    <p:sldId id="298" r:id="rId6"/>
    <p:sldId id="304" r:id="rId7"/>
    <p:sldId id="302" r:id="rId8"/>
    <p:sldId id="303" r:id="rId9"/>
    <p:sldId id="315" r:id="rId10"/>
    <p:sldId id="319" r:id="rId11"/>
    <p:sldId id="320" r:id="rId12"/>
    <p:sldId id="323" r:id="rId13"/>
    <p:sldId id="324" r:id="rId14"/>
    <p:sldId id="328" r:id="rId15"/>
    <p:sldId id="329" r:id="rId16"/>
    <p:sldId id="331" r:id="rId17"/>
    <p:sldId id="333" r:id="rId18"/>
    <p:sldId id="340" r:id="rId19"/>
    <p:sldId id="343" r:id="rId20"/>
    <p:sldId id="344" r:id="rId21"/>
    <p:sldId id="348" r:id="rId22"/>
    <p:sldId id="308" r:id="rId23"/>
    <p:sldId id="314" r:id="rId24"/>
    <p:sldId id="336" r:id="rId25"/>
    <p:sldId id="346" r:id="rId26"/>
    <p:sldId id="345" r:id="rId27"/>
    <p:sldId id="337" r:id="rId28"/>
    <p:sldId id="338" r:id="rId29"/>
    <p:sldId id="339" r:id="rId30"/>
    <p:sldId id="341" r:id="rId31"/>
    <p:sldId id="342" r:id="rId32"/>
    <p:sldId id="307" r:id="rId33"/>
    <p:sldId id="309" r:id="rId34"/>
    <p:sldId id="26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006600"/>
    <a:srgbClr val="CC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6" d="100"/>
          <a:sy n="66" d="100"/>
        </p:scale>
        <p:origin x="-1188" y="-108"/>
      </p:cViewPr>
      <p:guideLst>
        <p:guide orient="horz" pos="2160"/>
        <p:guide pos="2880"/>
      </p:guideLst>
    </p:cSldViewPr>
  </p:slideViewPr>
  <p:notesTextViewPr>
    <p:cViewPr>
      <p:scale>
        <a:sx n="1" d="1"/>
        <a:sy n="1" d="1"/>
      </p:scale>
      <p:origin x="0" y="0"/>
    </p:cViewPr>
  </p:notesTextViewPr>
  <p:sorterViewPr>
    <p:cViewPr>
      <p:scale>
        <a:sx n="100" d="100"/>
        <a:sy n="100" d="100"/>
      </p:scale>
      <p:origin x="0" y="44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D6766-66C6-4D9C-A75D-D97847D543EA}" type="datetimeFigureOut">
              <a:rPr lang="en-US" smtClean="0"/>
              <a:t>2/26/2018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ECA78-BB8B-43A8-8BA2-82AC66561C69}" type="slidenum">
              <a:rPr lang="en-US" smtClean="0"/>
              <a:t>‹#›</a:t>
            </a:fld>
            <a:endParaRPr lang="en-US"/>
          </a:p>
        </p:txBody>
      </p:sp>
    </p:spTree>
    <p:extLst>
      <p:ext uri="{BB962C8B-B14F-4D97-AF65-F5344CB8AC3E}">
        <p14:creationId xmlns:p14="http://schemas.microsoft.com/office/powerpoint/2010/main" val="280775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B2D0C-AE8E-4026-B707-7445124800E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66822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B2D0C-AE8E-4026-B707-7445124800E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6822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7A3D33-1027-43E1-84F6-3F95A83E96A7}"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139142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A3D33-1027-43E1-84F6-3F95A83E96A7}"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78805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A3D33-1027-43E1-84F6-3F95A83E96A7}"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877808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7A3D33-1027-43E1-84F6-3F95A83E96A7}" type="datetimeFigureOut">
              <a:rPr lang="en-US" smtClean="0">
                <a:solidFill>
                  <a:prstClr val="black">
                    <a:tint val="75000"/>
                  </a:prstClr>
                </a:solidFill>
              </a:rPr>
              <a:pPr/>
              <a:t>2/26/2018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10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A3D33-1027-43E1-84F6-3F95A83E96A7}" type="datetimeFigureOut">
              <a:rPr lang="en-US" smtClean="0">
                <a:solidFill>
                  <a:prstClr val="black">
                    <a:tint val="75000"/>
                  </a:prstClr>
                </a:solidFill>
              </a:rPr>
              <a:pPr/>
              <a:t>2/26/2018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50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A3D33-1027-43E1-84F6-3F95A83E96A7}" type="datetimeFigureOut">
              <a:rPr lang="en-US" smtClean="0">
                <a:solidFill>
                  <a:prstClr val="black">
                    <a:tint val="75000"/>
                  </a:prstClr>
                </a:solidFill>
              </a:rPr>
              <a:pPr/>
              <a:t>2/26/2018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32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7A3D33-1027-43E1-84F6-3F95A83E96A7}" type="datetimeFigureOut">
              <a:rPr lang="en-US" smtClean="0">
                <a:solidFill>
                  <a:prstClr val="black">
                    <a:tint val="75000"/>
                  </a:prstClr>
                </a:solidFill>
              </a:rPr>
              <a:pPr/>
              <a:t>2/26/2018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86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7A3D33-1027-43E1-84F6-3F95A83E96A7}" type="datetimeFigureOut">
              <a:rPr lang="en-US" smtClean="0">
                <a:solidFill>
                  <a:prstClr val="black">
                    <a:tint val="75000"/>
                  </a:prstClr>
                </a:solidFill>
              </a:rPr>
              <a:pPr/>
              <a:t>2/26/2018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55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7A3D33-1027-43E1-84F6-3F95A83E96A7}" type="datetimeFigureOut">
              <a:rPr lang="en-US" smtClean="0">
                <a:solidFill>
                  <a:prstClr val="black">
                    <a:tint val="75000"/>
                  </a:prstClr>
                </a:solidFill>
              </a:rPr>
              <a:pPr/>
              <a:t>2/26/2018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339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A3D33-1027-43E1-84F6-3F95A83E96A7}" type="datetimeFigureOut">
              <a:rPr lang="en-US" smtClean="0">
                <a:solidFill>
                  <a:prstClr val="black">
                    <a:tint val="75000"/>
                  </a:prstClr>
                </a:solidFill>
              </a:rPr>
              <a:pPr/>
              <a:t>2/26/2018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322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A3D33-1027-43E1-84F6-3F95A83E96A7}" type="datetimeFigureOut">
              <a:rPr lang="en-US" smtClean="0">
                <a:solidFill>
                  <a:prstClr val="black">
                    <a:tint val="75000"/>
                  </a:prstClr>
                </a:solidFill>
              </a:rPr>
              <a:pPr/>
              <a:t>2/26/2018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83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A3D33-1027-43E1-84F6-3F95A83E96A7}"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1209602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A3D33-1027-43E1-84F6-3F95A83E96A7}" type="datetimeFigureOut">
              <a:rPr lang="en-US" smtClean="0">
                <a:solidFill>
                  <a:prstClr val="black">
                    <a:tint val="75000"/>
                  </a:prstClr>
                </a:solidFill>
              </a:rPr>
              <a:pPr/>
              <a:t>2/26/2018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315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A3D33-1027-43E1-84F6-3F95A83E96A7}" type="datetimeFigureOut">
              <a:rPr lang="en-US" smtClean="0">
                <a:solidFill>
                  <a:prstClr val="black">
                    <a:tint val="75000"/>
                  </a:prstClr>
                </a:solidFill>
              </a:rPr>
              <a:pPr/>
              <a:t>2/26/2018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27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A3D33-1027-43E1-84F6-3F95A83E96A7}" type="datetimeFigureOut">
              <a:rPr lang="en-US" smtClean="0">
                <a:solidFill>
                  <a:prstClr val="black">
                    <a:tint val="75000"/>
                  </a:prstClr>
                </a:solidFill>
              </a:rPr>
              <a:pPr/>
              <a:t>2/26/2018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41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A3D33-1027-43E1-84F6-3F95A83E96A7}"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66268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7A3D33-1027-43E1-84F6-3F95A83E96A7}"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400197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7A3D33-1027-43E1-84F6-3F95A83E96A7}"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37955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7A3D33-1027-43E1-84F6-3F95A83E96A7}"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16666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A3D33-1027-43E1-84F6-3F95A83E96A7}"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94735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A3D33-1027-43E1-84F6-3F95A83E96A7}"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255317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A3D33-1027-43E1-84F6-3F95A83E96A7}"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408517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A3D33-1027-43E1-84F6-3F95A83E96A7}" type="datetimeFigureOut">
              <a:rPr lang="en-US" smtClean="0"/>
              <a:t>2/26/2018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08576-C582-4BB1-8F71-F45A3C8B8021}" type="slidenum">
              <a:rPr lang="en-US" smtClean="0"/>
              <a:t>‹#›</a:t>
            </a:fld>
            <a:endParaRPr lang="en-US"/>
          </a:p>
        </p:txBody>
      </p:sp>
    </p:spTree>
    <p:extLst>
      <p:ext uri="{BB962C8B-B14F-4D97-AF65-F5344CB8AC3E}">
        <p14:creationId xmlns:p14="http://schemas.microsoft.com/office/powerpoint/2010/main" val="1004008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A3D33-1027-43E1-84F6-3F95A83E96A7}" type="datetimeFigureOut">
              <a:rPr lang="en-US" smtClean="0">
                <a:solidFill>
                  <a:prstClr val="black">
                    <a:tint val="75000"/>
                  </a:prstClr>
                </a:solidFill>
              </a:rPr>
              <a:pPr/>
              <a:t>2/26/2018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015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21.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9.jp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6.jpeg"/><Relationship Id="rId7" Type="http://schemas.openxmlformats.org/officeDocument/2006/relationships/image" Target="../media/image5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8.png"/><Relationship Id="rId5" Type="http://schemas.openxmlformats.org/officeDocument/2006/relationships/image" Target="../media/image50.png"/><Relationship Id="rId10" Type="http://schemas.microsoft.com/office/2007/relationships/hdphoto" Target="../media/hdphoto2.wdp"/><Relationship Id="rId4" Type="http://schemas.openxmlformats.org/officeDocument/2006/relationships/image" Target="../media/image57.png"/><Relationship Id="rId9"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4" name="Picture 2" descr="http://i43.tower.com/images/mm100624593/popular-science-almanac-for-kids-magazine-paperback-cover-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2313">
            <a:off x="274158" y="3133855"/>
            <a:ext cx="2290786" cy="3436180"/>
          </a:xfrm>
          <a:prstGeom prst="rect">
            <a:avLst/>
          </a:prstGeom>
          <a:noFill/>
          <a:effectLst>
            <a:outerShdw blurRad="50800" dist="38100" dir="8100000" algn="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xQTEhQUExQWFhUXGBwaFxgYFxwcGhwcGBcaHR4fHBscHyggHR0lHRcaIjEiJSksLi4uGB8zODMsNygtLisBCgoKDg0OGxAQGywkICYwLDQsLywsLC80LDQsLCw0LCwsLCwsLCwsLCw0NCwsLCwsLCwsLCwsLCwsLCwsLCwsLP/AABEIARIAuAMBIgACEQEDEQH/xAAbAAACAgMBAAAAAAAAAAAAAAAEBQMGAAECB//EAEUQAAECAwUFBgMFBgUDBQEAAAECEQADIQQFEjFBIlFhcYEGE5GhsfAywdEUI0JS4QdicoKS8TNTc6KyFWOzJEOT0vI0/8QAGgEAAwEBAQEAAAAAAAAAAAAAAgMEAQUABv/EADERAAICAQMCBAUEAgIDAAAAAAECABEDBBIhMUETIlFhBRQycaGBkbHBI/DR4RUzQv/aAAwDAQACEQMRAD8AuNjTsjw9+Igq7pbl+J9YBlLZI4Bz1/tDS7CQHp7/AFJj5jAPPc62pNCM5dNR4x0tVNIV3vfHcpQoJCsU1EtnIbvFhIORdicont9vwS1qCVLKRRIzUdEh6OSwrvi+7nOmrZPCUkwosaMSsRGdfpC+8e0Am/ZQgEptJoSWIHdqXUN+6QRvgq03kZCCsoBHeSkDab/FWlAJpoVAwnIpLASzDSrca2+ayW6Rl2SGS5zVX6QqsdvTaFKJoiWohRd0qCWJKTqDl0O6GtzXmJ8vGElBClIWhXxIUhRSQW5PyIjVQjkwMz9hGIbf5fWNkjj4QhXfszDNUiRjMucqVgC9pWFOIlLpZ2yB11jSu0ksy0zUbaF4AhiyiuZM7sIKSnZIVQvkxpSHUfSTR4o7oVW6djOEZDM7+ERXjeiknuyACQ+IKcAauGBDD1hdZL4SLPOnBBeR3gVLUWU8sYqmrYksofxCJ8m5uBKcSgeYywWaSwrEdqtD0GsAXxfHdWczcLskKKcTO7UduO6N2u3ps8sTptBiCSS+BD/iUQCydH0cZZgUQngRrOFFxrZLLhFc9YJCeJ8YU2i+imyrtCUBeFKl4ULCgpKSapUBV0jEKcIGT2nSTNSycSFoA2nxomIxhY2cmcNvSYqCkCSEljHNstIQmpL6CFaZhUXOcV5PaIzAmYpGc8ygMWTTFIxO29Jpxg+8r4ElUlAGLvVlDuzNLUvcdEEdRCHViaMrxIqi+8armBAJz+Z+kKLfeoRUl1nd7984Q3h2pJVgSnax4CX2UunECk6gjrygWTMYy1LY95iZRXsslOJ3bJvDjBDAerSkOohs1a5pGJ20TB9jsZJZgAPdT8oIutCVSkTMJBUHZVG57vnBlnlE5dVadBu5wBYnygQmyqBc3KRpn7yG6Mjm03nLlBk7SvesZA7BE/5W5AkK5uSeVfD6w1s9oIH6xWpc/bBJasM1W5H5h4wAWoOdSTDrzQJyUpUtSQlaJgwlLvLUFD4gaOBEc9R+JSlrGJwlWHD8OEBgAWFTvc6sAIP+oywPiHjAFtvQGiVOfL3nDVLdJKMRJ6RdY7AnHQqGCaqZLFGQpbhYTT4TjXQ/mo0Nb2khcrCtSg8xCwzO8tQUNMnSBvzrCqRakpPxDUZx0u1YiCagClaV4xjby9y8IlUKhd3yRKSpIxlK194U7LBy5SHFEkuSHNScnhjYUolzJsxAUO9wlSKBGJIbEGS7kAAua4RClN5B2YPuxGJReP7o/qMaWPeTnAWh9nSEFRCl7U0zS4S2JScJA2fhbrxgG2WaU81QQoGYULIBoFy1OlaRop2JOuEPq/Kr0b8KfOAp15lTbAYagmCBYmxMXTUeZEk95NVNUpRWoBJYBsKSS2WRcvz0g2bJln7QylJE+WJa0pZiwKcQcPiYsTuApSArNKWag7RzIpmN3WJdazQCP3hBEEngyg+Eo5hq7GZ8vAqcrCpGEAAOzgvlnTWGJQrE5mrzFNnDkoEEYag4qv8AlDNCVUssFGaADkcbPyrGSkFR2ZuLlM/WPbT6/iIKox6/mN5BRIlKSgAIBUpnDOtRUqgDAOo0Aiv2Ozy0FJSDsIEtNfwguM91W3OYNVZl8fH9YjRZlDIev1jRdHnrG48aLzBxZ5aUBOJbJmmb+F8RWVsdnJ1c21hfblmctBKlbKioZDNBQ1BkxVxcw5XJVrXhrAfcHvAWqRQAagl+sGp7mHS9JFZLpS6S5cLxvSpwlNaZAHIboZyLvC1JKcSsBVnhwkLGEghsm3ecEWa7wBimlhuf1+kan3oBsyR/M3pAszHqYssreVBf8Saz2VFnlpQuYpYSGSFFy2g4tk5rSBrXeK5lE7KfXnAws5JdaiTBCdzeH1hLZPSPxYAOTyZHKs4zOcZEyA9BU7gIyEEkyrgdTFqLQdUPzLekdi0j/KH9RjRI3E+MYPecVbh6SPwye8xVoH+V5mIVByCA3CsEYeJ842eZj2/0mhDAJ/xZbutTDOVOCcpYPE1gC1fGP5f+Rgs5VjzHgSPTKDly36j+Jo2hKZhmEB2+F6ZAOBnlHcq+jUqCXeg4MKDfC1gSWFCCfFLx2iU6Flt9ekHQrmTK95CEAA8/ryRXMnn3iVoIUEu75VFaN0jJUw4BiYIBPUuczugdCNgnjnqa+kd2ZCiuWAxJLpCqJFT4/D5wYAihm2FXI5Kj8kR5YUoIdJJ3kMzwvvWUO+QAM8L8XXrvgyx3dMTMUVGWMQJKQ5yIyFKVzfWBL4k/eoSauEjJs1Eb4AdesLUsWw2RzY/mMrylfdL2cklqCkCXKGlqUWAxFyW3DWOrdc8tEtShicJJGbU6wszRLTVlLL/7B8zHgARwYvK5TMGI7f2PaPZVoQoEhaWGe0Kc6x2JqWKsaWdnxhn3QtviUlE2WUg7QYjeHb0PkI1dskKss4nTERXUIByeMoVcb8yd5Sul/gA/3GRKAMRWjD+bEGhZKvBKFOk4qk9MhAq5Z7uUoVbGWd8liuHNtCdHEL5i3UqjAhwBlr84NVEH5zjzDtf347fx+Y0VP75RKlPmyQaCCZbCg99YAkyVFQUyRkKU6eEPbHYCaqoNwz8dIRk56Tq4cgVTvFV+f0gqUOR6D6wwst2ks9BuHzMHypMtI9+ZiK037LQNgYjwNPGEkGF8wz8YxDrPYUIqWfPcIyK1arwmzMzhTuHt41HqnhpWbljOPtcoZBXhHP26WDkfB45+znQHwiNVmPHwhwcT3y6+p/eSi8JO7yjpV5StEHw+pgGTZgkmr+znWOgE7x4wRI7RePF5fNwfS5BaZylLxNllTQEkPxjdotsxYYgAcH+cTLSACTkIGXtIcjWnj50g1a+0ny6fCm7rZBNWeamS1EqejM3Rm8WEZKsylUemjakhvCOrNUBPE01NTQb4fWSQJYxKUATSqVU4B2gi5EFcGHaHA569T3i+VdU0AjEkA0Irka+PjmYxd3OkfeoxJoGJZncVzBBJqBD5KeJPJB/+0IJdmR9rwYHQ/wAOD/tv8J41gA5MnzYUQKKu6HU/pGl22AgmZMWpayGBDkAbgTxge1XbMmrxhSCElk50wl6trEFnSJdrwy0qCSWKafkc0dqGufDhDS6bEJIUkYlkmvwhqUfaNeMCSRzNQDINlcAm+e4/JmWuyzVy8IwBSgy82/l1HWFiboOHAZksEF0kGrlgQeFPHwhlMvYialCJYW7OQtwHLVZLDIwntMoS7UCqWhiQcP4dpxu0U5yjUsQdRssNV9jz0uMZdkK5qVzVytkMlKC4J3l+J9OoybqmJC5SZssJU9Cdo0ZiNHDAwOmUJVqAMtDEulJyGL4WporKkMQjFalrwIBQkPUtiORJbMJDQXSCgD3Y5sjr+/4g4umYgJKVpJRioobLKZxv0Oe/SFq7Bs4iRiKmDfCM6cq9GEWpa8aSQUEZbNR4xU7xtZpLTQkknhp4mseQsZUumxEV2/6qM7JYO7KVTljCmqEgkh+o05RPaL6D4UDqdekK5Us5qPUmgiKRKHfMKjP/AGvGE3cLwkwbQebIHJhcyctfxEnhp4ZRtMnf+sd98BR67gfkI6lpWvIE9PYickzrJQHtNFgPqYyDrLci11Ua7h9coyNGNoB1OIcXB/tFn/M/jEcy1SMmz4fOABZeUSfZxweGbxEnTD1MBQtOGYGzbD0Ko0ycGW09T1MTJsK2NE1/eyry4x0bKvCzDN8+u6G+IPWccaRiptT9LV974mTLUDLYprhFeLZ574GTLKgSB8PxHg4pBcmzKUO7piau4ADMmDbNdM8yywRhUKVzdjicA5NTLPhHg8fnxAMCBflI/XiCKu8CzCbVyrj+YiCbGVzpqj3YmsgBlKYAUBIfUl/GGBuyeqzpkhKKKqcejuNN5I6cY4TcdplqTMllKVMygFCjMDmGILA8CeAMZu95I2N1ZSFNUt1+v79odcNjmSpZTMox2avRhu4+sKZsgLt6kkqAJzBINJI1zEWm5rvMtBMxeOas4lq0dgABlQAAfSEguy0C0faCJLv8PeFvgw54XygA3JNx2VDsQAHgj34gUyR9ntPduSiaACX2wFqIooVBcPTPnWA7JNIs05KScSlBwMylnUeTAudzw0vGxrKzaJq5ToDploW/wOQCSKVr9Igm3ZPlWXNDTly8OBRKpmJJZIDZVfPf1djG6S5VZLNceav1H+1IruCTPs4kmvdjvGDB2OLF5f7eEGdrLJsoWNDhLbjl5jzgeVNnWabL72SEAkJISkBw9fhOEmr5PFivqSJkqYjApyNnYOYqMuIEC/lYRuJfFwuo6+nSuOJTrYVLAtGTrwgbsCQx/qCvCJpyzMMt3CZ80qUNcOMISDyAPUw4nWZ7IJIG2ACAynxPiOjVLh+Mc3hdx7uSEhQmSQMLoUxZiagUqH/vG7hMOmy8n1AJ+/f8QS90iRaUGWAkKSAUhmNSMh08Irii5UVZs78YtNolTJk0TpstSQkAJSHU+dSSBqX8Ir86xEFIDMskAksevvWCURqIwfcw8vPH3A7fvNSlFSkINQCKb3PsdYK+wnvlIDIOFShoBsP0jLXLQgIwLBmJNWzd3B6HSILRapqlKWpgVJKdPhKcOW9oGh6wEx5yACpJtTf2FSW75aCpCVDCsTElzkRiDpUGodx6Ui4z7VLlfGW4a+Ais3VYFzzLJYBBDqKtpQDEADXLz6Q6tPZ6dNmqUGSl6E/SPPwtiV6XBVjIeOPa+B/HS+8yb2jb/Dllt6iAIyGVl7IooZi1LO4UEZCaYyvdp14qKTdg3+cLJ9oSFFKEFbZqDYQdQ5zI4CAbVPmIQohSgcs99NeEG9n7GpZShA/T3vjBjUi4w71NM0kRaAWIFDkXeA7dbiDgSNrlQedeUegK7NSAhyljqoEu+9sjXRoqVlsoRbUy1gOFF9xoG8mpxghhAN1AGoscQm7Lnm93WWnAoOrEXJffD2wyUZYMJAGgbpFgkzEmgZ2y1gO3yQVSyAHCq8ikv8o18LVZMm8SzUgF3IOaQf5Y6VYEbgOVPSDEJHt46CIVsmbzAUWJGoJ5kn1MS/ZEfkHgIJwe3jWHlBBZm6K7xsaCkskf0wuuazS59k7qY/3UxSZZBKSkpJwMRkwU3SHlsBCS27dFJsl79zjIClNPxKShLqKWTUDxh+mB3MB6QNRRQX6x0q50i0y8a5k0pqO8XiYgjcB57ofKTCuRaSq0gqSUgpID8xR9+Zhw/GCzg0u7rUDBQuvWQLQd/rEQG8esHvvMQTG3iEVH7ottksNkI88vFTqloBokEkcz+kekWl2NY85viSUzUK/CsYRXUKUfmINTH4uvMb9nuzZnoKsSUICiMnUSANMmrvi0WHsjIR8WKYf3jTwDebwl7L39Ls8pSF4icbpCQDQpTvI3Qxm9rFkfdSKb1qT6A/OB9zPZWy7iB0lks9jQgMhITyAEdTZyU/EQOZioIvK0znAcb9Ej+l3iaXdE5TbZ4gAepcwQUn6RJmFfUY7n37KTk6uQb1jIXyrnBUyyogcc23s0ZDBhc94G/GJT+1KUJQlI+JSs92EOT6Q1/Z9P/wAUUFBgBPPNt5zbhHHayyibJBSk40HEBqUgbQ8PSF3ZexzFBM2UQSlmejg5pUc93I8IDCtJQNmUZH3cnieipUQgInzEhUwFIwFSasXwqJxOzavnFU7S2Ey7SicmgQlLjMrLkNvJCR6RZlTSrCD30vfhA8yASPEQomTUzJgIdKUGpbEQAcKXHFRJLVYcopVbPMnDbeRGN32tBAWkYyQNtKQrZqWJBcR3KkqK1FFUuTVT1UasScg2Q3wPYbrTLB7uSl1FySN5rQqYanCw0iw2eWEjV9Sc/p4QwYL4MxsvNiLTLWKEt0jNv8/+2Cp+1i3pY9IGtNoTLQpayyUglRbIARFkQKeIQJMxZWA5WABnst6mK7fnbORZ00md6s5JlsfFWQEVy1Xyu2TCVD7oHYl6cCrQq8hFf7T2YImoZqhuu4Po79YxQC+wykYfLZlnkdtbRM+FEvkxJ9R6QAmae9VMUZsvF8QlKA8lJJ/3DKFt3rIA2VjeQCR5F/KGwQaYFpWfy/i6Oyn5PAsdjWsoXHjK0wlpuW7paymbLnzJhGWNRUB/KTnzh2mzr/zB/T+sedSJi5au9lbKk6bxxHrHoF0XkmfLC00P4k6pO6AJ3c3EZcWzp0hf2dX5z4D6QJb5qZSSpcwgDk54ClYYpMIe1ssGWn+IeojVQFgJOzEAmE2lBb4j5fSKRe9oSEykkOQtSugp5k+UX62Gkec3rIPeIVooEDhUH3yjRUrwLZ5kxvE/hly0cWgSZiVqT6QfPMiQlJnrCSqoSSx6gAlukSyBImh5c1J4OX8M28IVuIFgGpVeMGh1ll7Bt3RBqcSvWLWlIGUUbs6VBSkpcBw1G504tFykyjqY6WM+QTkZx/kMkSkEkxkZLktGoYImURIOIBZDYc2yYvlrUDwgH9n9nwiYKsglmoGJOuutBvhkpG3/ACgeJMd9mge9tIP+a53Ueg8og0IO2/eU6h+K9v7ji0SmSSWzfCKJ5Fs+ZeOwuYQg93sg1/MEsQWSAXDcfFomkoCihxmSfl8/WHEuWzco6gxhjcjVyBUiscxK0JIUF0DqGRIzjj/qCFFSUqBKc291bhlAlpuVBKinZJLnCSHq5dolTdwCG3fD9OWjboaVsVMuSSw4U1XYA++cUT9o95ES5cgUMxW0OCTlyf0j0KzIAFMo8v8A2qzP/Vym0RXqfo8RZMXCn0lWFrYxRdRwaPhFNz6n1PQRl8I78/vCo6ezEEiaKJ4F8/f/AOYuHZ+59slYqQSx30YeCh4RGQQ24dZ0FYAcylWUqlh8JHFOXUD3yhpJtaSHqoag5++PnF6n9mEKOJOyrMHIjm1D1BjU3s3LUn7xCEr/ADI2X47wfGPOCeagLmUcXKYtYbPEHoS4UOGtPSCrvths03vEuUGixvTvbeM/HfA98XfMsqhi2panCTl0LevCOcQKcSHKFJJbUEZ+niNzQkgrzHAhhU9Gl2pwCEkghwQ31hR2kWopQCkj7xAct+cceMR9kLbjlCW+1LpzS9D8oM7RDYl/6qPNaR84NL3iQZgACJNbcWiX/maPPe1V/GRKRJlp+9W7Fnwh2cfvVaPSrXkY8yv2xA22yzFAlGFVG/ElTt4GCxgE8xqk1xK3d9kUsqK0LWs1djmd58GiadZRJxKWhaFCo3jl75x67Z7RKEpMxKSUnIJTV+ILNlrCXt3d6Z1mcBlkpCcs1kAO3OKE1DXyOIvwxdwfshKmTpaVzCr4Qk4TVWElnO9ixbcc4sFisWJOKqVcDlwgrszYu4liViSUoSkUDHE20TXU16xLJmnEXDPpSngYi1WJgN4P/U0NusVOrut6gcEzPQxkBWxeGak8Q/lX08IyH6XOSnJk+RaPEVr1fh/yb5xnZ0tMtX+oT/UHEcTT8Q3pPpG+zdVTzvnEEch+vpA6A2le8LOKs+39y22eWHQd39oYQuMzCx8YLE8U3HXdHYTpJRJojnLABJ90juBLUtKlJlvX4iOCf1IjSamyez/COUeMdt7x762FWSRRP8IcP1YnrHtMwbJ5R4Zf8xMyfOKRshRSOSQR6jzifO1ECUYAKJhnYqXLXNPeMMKcyW/Ep/7x6hYZ8oqZK0KNGZQJcBvSPJ+zIJtCEimJxXQ1q2R5R6Uiz2jZliXKCW2prudfhRhZ8szEtea45zxzH8wsIr4tKDMKAVTJ5BdgcKQC20tmFfwjUGHNllgAp0GXKJqDnB8EXE/TxE9/WFK5Cpatzud8eY3ZaDLLHJ35HI+PyPCPUr0U6TyPpHlC5ZzzeppmX+oB8YQwBsS7CPLcslwWkJm4CcNdhW45h+Bcgxar9AMtP+pL/wDKiKPd6cRS4yNePPqD4xd78lvJFT8SP/IiEr9QgaoeX9IZaxQ0io3uE4EKUkKQmY6hwIUPVXnFqt6FMWWR4fSKbf8AaAmyrBPxYg29z6fpGgGxUzHGty22zGQmUpSGLnCpsNVHZGKisIYa5Qp7c3xLRLTKlMCC4CQwBAcZcWivXV2gV3YASg5BKShOeXvlFt7Ndj8TTZ7FTuBongNPKKhjO7mLbIq8iMrkvorSCQtJIGJy6XAD4cLsCXpDErHeIUFEuSCGarU1yzg5F3SxRhEVrsKVCnxCoPER7Im5Cok4ysDA71RmRu9++Eagn4gDq2Xr74xqOKuRk4MrADCVy0p2kPk9eIeC+y0sY5/+qo9WT9Y6VLBUkHUgeOInyET9mZVZx176ZXftH6Dwjp6H/wBQPuZPnPWOrQ7EButYAs9jWoghRSlzQGp58Iby5TnhBCZQjpizJQJUL/nTpb4ZqmHLQJ4bz7aHHZyzsAs1UpNVEuS5Ec9orOMBPA+ohldsrDKljUJArnlGpCnV6KIlLw54SBzNB5mPHLzu3uyk/nDjqQD5qePbCHziq9rbJJlypa5hYS10pUuxwj+kc8MJ1GNydw6SjTuB5SOs83k2Rf8A7b4wokMCSCCN1c3j0e5O0IUAiaChe5QIfk8VG7L/AJskkWeUAgipXmS5YgOwLFtxpDS4b/Upfc23AqWrE01QAUhQLgKUKMz1DaQgBDxu5lj4cm2ynEd228ZSZhUufNRp3aUGp4HBXLfBFinLmsmWjupQq5LzD0yS+bkk8s47l2RRTjlLTaJKqpBZ24KyUx3tz3kTVzUoGCQdzOkNzYmnKN8NgeRJ96Vx19+0ivGU4KAWKgQOZEVq9rjaWpaQSxy1JdmZufhD6WZhnyWqxUZh3ApIAY8TzpDa2S2INGNG5B3gHwbk8QdoS6go22VW6rkIYrDYiSRuFdebQ1v9Y7k/xI/5pgi0LTLDzFpSN6iEjzhD2hveR3SkpnoKqFgoHJST8oQimxAzZNwJMfWiPPr+sxmhWDQsOJeoy3lmB+UW20X/AGZmE9DncQYHTdikBE1RBGMqUGyCnIJrpTTWC8yc1GY2X1lb7OdmVSEIWtOJRVXgFsQ3UsTziy3pbpq1ps8hXdjC8yYGdI3Jf8R0OlTuhuiYlScw3yhXc9nGNagS2Kj7s26EmKdHeVyDJdWdlMPtIEdjpOeKdi/N3yyrzLeUZjnWHaUtc+z/AIiqsyXxf8Sd+6LQkRFNYgggEHMHIiOidMp6SYal+jmx/vT0g0mamYBMlFwatzjIQ2JH2K0iUf8A+acfuv8AtzGqj+E5jqIyOVl0qM3m6ynxCnTkdpOVpCwtRZMuqgTvDD3xg7saxkqUzYpi1N/Esn6+ERyLvC5QcVUHPy84N7K2Qy5ICgxJJ6EuPKCwJsUL6TzGwTHssUjqNCOo6K9ImKr/ACO7L5EgHqYYIXwOQgW0AKmy0kigKmepOQprrBJtSAWxB+cAqzZ3MWwJoAA5JyEeU39ehts/El+6RRD6nVTcd2kWb9oV94ZSZEpQKpzhRByQGfk7t4xUrPPTKAOF9AAHcgZARJqshvYs63w7CFU537dI5uu63Y8anluiS8bpxKK2YKIFBwYE+AHWIbHfM9SgMCEDcS53sWyLbn5Q4RaysFM1OA/hOYLVhfgFV5EP57dksGIwi0IlKkImLQhzRNGJrQ5gHOh3wPc162iTapcybNWpBZEwKJUMJo7bwWL8OMWixkLGLfXpp5RBa7qSeUeXcKKmNL4mtXUcx5aO0EhKilK0qWEFbA0LCm1k5cRTu0N5m14QjEEpYt+9XLeIlFzgFqZZ8v7xxY7CpLU+E+/fGCy5XcVVCDp9PgxHcDZ7XAZNrUnu++GKWhThw7OCGrmKu0O7JLTgRspqiz6DWYfUGOrdd47lafzORwrT1gO6bUCnAzGWiUP/AI5jU6AQKEjyyXW41YeKg+/9GbvScJa5hAcleEZBnloeujD1juRfhSkhamNXfWjUDMaermBe0UsOZhqETQTwBQA54OEwHaZgZ9KORoCQ/lHU0+jx5se5uonGzal8TUBwYQu0ESNlIGJNAa/FUVctmKaZRa7nswRLSNwEV+zWbvFoKgCmihupkPnFss4is40xilERuZ+WMmhYq1utQAolnPE/SJL7vASZS1nQUG8nIRUrFfSQNo7RzeleIdzyAjy0ASYL3xUf9pLN3tmXoUjGk7lIqPTzjIr15X4pYKUnZIY8X4EZRkcrO6O1iX6XWLiXa3MvdmDIA4QZLEASVOTudvD9YMlF/fv2IFBzNuEojZjYjlUVwYDeF3pWQpq5GukIbbZBLUpwMLOKaJJ+vnFsXFV/aLPKLM6aKWe7H84r5CE5ltDG4uXAnntmtSrTMVNV+I7I3J0HvfEljVitKga4DgGdA5BHjU8omu1IlIcCiflCKy2oomqxHCVEqScs1PV+g8Yl0gBctOt8RtMS4xLXc9oCZilEUUCeiVFj4FuEM7/n/dOksakfygk9GB8YrkuaBsgjZl5k0csnPX50gmzXiTiSsghhU6O1f7b+EdGgROMCVNy09m7QkyEEF3D+MNlVikdnbQZeBDswTnSmEH5ecW9FpG+sctGAJE7GXGeG9eZzaZbs1CCC/KvqBHWHbNGdILcXP0jhcwGkbnrYpO8MfBx84bfEVXMV3xeTHBrl5g/KE1oGCYV1SkqJcflCg/MQLflo/wDV4Sfwg+Zh7ZpYnobIIThHhEvO6dEooxV2PWUS+74nTiplFAmH4E5NkHOtM41ZJM8IwmaWZmYGm5zWOTZcM8oUDTLk9IbpFBF65So8hnyOoZlco3aNezN5snBMNR8J16jPwfnSLUb1QlGIqATm75xQFJSeMYJQ584d82a5EVvAhfai2/a1JCSRLSXchnPv1hPLu3AR+X3qNOcNZSREi1xM2RmPMTkyntBZYzpTQ9I1EvlGQviKJM9Ms6WABhhZU0ffAstLkQeYqQd52J1HKxHUZD56aVlHnv7ULa0yzSz8LKV1oB6nxj0KKd+027BMsnfAbckgg/uqIChyyPSF5VtCJRpXC5lJlLRMNGblx48IinXViKQA9GcUqxb0gSw2wE+EWS7rRl7yjlodhqfSZUDruEUKupSgoJepYvz9fh/vDSxXKoAhgxzoACGG7c3rFisGHoannDFCkh8qw8O3YzluFvlZUjcSgThLAVYnXw5xAmZOkr7xRxoyU9A2VDv4iLstm3whvhAOe2oZA0SnjxhTrR3R2Jg42EcR3a7oC5aJlnUzgF1GhChwEA3rMXLSnvEYS/xAkhT8dM8qZQV2GnKXZloJfAopB5gFhwGKIu0t4y/s60LUMZOwn8WJJ/uH5w3LQUMvFyXGXGbw25oyg3rMe0BQ0T8/7w87PXgEljrk3vOF139nVzl4103BnDeOcXW77pRLSAwPSJ1RiQZ082fGqFDKp2xsBxonJHPkRu4U84XSEvFt7XpaQfehim2abQGHrxYnzXxRPoyDvx+0jtuzXLfR4hNpU2wkk8SB84YkuQRvHrDi33KJm2hkTDpklR47jxEC+XZQMLQ6fHlQ7xKl9vtQYd3LY64mHXdDD7Pa1Bu6SNXxHXpE8yWpBAmJIO46jgRn0ix9jbEF94CTgSxSMVHJPh5QPisxoAS19Bp0XdUrKbptShVKU8i58KPG49DXd8vRNc8/bngYyMvL7QVw6cD6f3jaxJzPSCAXJ4RDLUwbXdzieWlhHUUUKkE6jI5esbBgp6biOfJStKkKDpUCCDqCKxJEFunYJa1Z4Uk+UeM0Txm19mJ0lRmSxjl7gdoDiNekQ2W8NQY9DsU4CWVfEEAk76ByP0jzaz3bKwqX3pQtJ2wySHUqhYHazam7hHOxads911E63/lF01DJ0Mc2W3r0PUQd/wBQNCpRLeEVSxWpS1hCFSw9ApZISSFBOjtmT0i52DssCPvhNWXoqWtOFtGBZvOJ2Rk6zoNqsH3/AE9ZBO7SKNEhhv8AecLbVaJyspUzCciUlIPU849Curs/IlsUyy+9VT4/SHKpKSGIBG6GJjZuTI316JxjWVXsTKP2cSgsJWSpcxsyCsgYeiRXiIZ9oOz6JksFCAFoZmYEgZh+VRxge9SmSpExLJwKG4bJLKHh6CLPFWELkQgic98rpkGQH3lbu+zhKQAGgwloT229AidMlhtlR3njkE8YW3xfiko/LxOvIaQtsiqKly6fJkIPrB+315pEnAC6iQOAct6PFeswDNCO120z5iSSGCxhBd/ppD2znLzjyqQLPUzkfE2tgi9B+feaJIeLmJlE8hnFWtEsFGIVO6HptALUzAILunxo0SakXUd8P4UiQ9rJWKz4nIwLSeLHZ+cLuzd+Ksy1JIxpWKjI7OXrB1tlqXKmIGqSw0fMecJLksq1TsJSQpIDg9D8/ONw8LOmKYUZ6BYb577FhRhbME/SMgO7JQQFsADiI6Jp9Y3Atle4psag8Sz2epJbVhyEFKLRGgtSOiY6+6hOVU2gNzMdxykb43BjpPTcQ2uVjQpJyIaJo1GzJW7VZjJBJIfCSlQ1wjWJrKuSnAkpBI2cWEP8LnaiTtVNRLs8xa64ASANSzBPUkCPLbVfE5cru1K2WY7zVRNeONuQEc/IBjY1L8OB9QBQ6RfY7ZMlzDOl4R94ANnErbxFgkVIKSQWq7ax6LclsMx3sk9BBzS8tKv3gFFJHUPFDsVyLWkzu6mqSzBSG2VJyLAuQC75ZCsNrGJzpSudPUFJqiWSVAsQAaULxX8mcmNWFSXNqtmodTdXPSFW+XJRimqEsDPGsE+ucVy++2O13coKSG2lqSdkbwmhPusJ19mySStKnUGSqbNDpq7kOVGmjax1IXZJK6qXaFkYSymQ24lwG5kxTp9EgNOS3sJztTq8gFrSj1b/AIg1wSpk+acRVaAVgqJxDCEGhxK2QF5YBXVoe3p2qnKnmTJUgMHdIeuoxGhI5DPhEEm1T7SpUmSlKES1gYJYHd0UarVSlMmGIPnBNnuEy5rTVYsLTEhNEhSsQJGppT5QGqxY0BI4PoJT8PzZHK3TAdSf6lbtN27SlkkqJcly5Or8Yq/aUlKwzsRTM5Bj5gnrHp14WYV95RT7fd6pithOIpq3D2fOOODsezPqmbxcXHEpUucofAlzxTTnWsNrEua9Sz7wP7w4sVyzVEkSz1IEEzOzpBBnKITrhBbqdPCHNmEgOJP/AK5gKVKTmqnhFmscxJlooQyRUaU1A04wLL7PSCcQxLToAsEfX1hslLGmmT/X6tEjtumZNqjyipzIkgmuejfpT1jnshKxTZs071EcnYf8Y1PnYUKOVMmo8Mrild1ZVqauH5fUwxOOYpGu5zKnUcHMk+JeMjaZWzX6H9YyFXCJ5lxCI6hOqfOIqtI4hH1JiIKnBT98eIKUkHyBHjHU+ZxCQ+C0e1iG02xEsDvFBL5bzyArCydNmt/iFtWAEK58vu1CYHUk0mA1P8VauNeHKBbVr2EJcB7mWKXeko5KPB0qD8nEB3ke9IwqWEjcSATxGZHOI5a91QcokCoTk1DMK6Q1xAG5TO2UoIlpSkMZi3UHcEIDvXiQIrIRnFk7ZTMdoSnRCB4rLnySIUy7PERYmfRaJQuIH1leuO3qlpfDOxsSQkqSUqL5kbiRTjui32C97TNSlps8hvvAJZSRUsMSQ5cVgFNlJhncl/myLAKcSSCDXcXHLPyjsYfiZsKyivtPn9X8DXGpyLkYknnmushviyYZa5n2VbGgURhqTRyqpGWlQXeK9KRaSgIKUhAJU4JJcgaNw1i2Xx2pmTyE0Et9pI1HEmGVgsiFSwzF9RlGZfiGVj/jNCL0/wAL0hS8y2bmdl78s1lkYVOlyVGhUoqoC/Fhnk25oW23tOubaRMTSWAyUalJNSdxNPAR1eF2BIIY4DnvG49HhIqyTAQgJc6EZEcx9NIlbM7CmlTaZMTXjHlPT29peJc5M1AWnI7xWEaR3doQcgVMeSqfOGvZ2xmXJwqFSSo9fQRFfFkeoz9++kLyCxK9O9Eqe8MXKBO48PmI7ErfTiI1InhQB1IeJcPWJKIiTAJ12JNU7Ct6aPzGXlEWFaaKYjQs36HlDgJP6GI5iQQxFDmDWPWe8HrK5ez4cO8ge/1h3OmNJSlP4lAcWDk+QiG23cVJIB3N+YNx15GOLJIUlSVKUFgPhYYS5DF2cZboPfxNRFAMKCH+bVz4ajz5xkT0OY5NQ/rGoXcGFyVuB5xJgiNIZR3Kr1iVSocoiTEX2WcJ2LbKPtCltjp3f2UIAYqy72uHrHM2yT1ItSQlQVMU8s94NgdyigILj7xKst7xYGpGSt3hDw0CpWrdZZyVp7oqSkmiVHZzTsllApOeFQJ1BCnAiS0WCa0/Dj+NHdfeH4AJWPNW9KzXNzvMWOakGAbwX3cqYp3ZJbfXL1jC9TQtzz9FjnrVMI2liYVO9FhKyAkOaAooActlySKsFXHMaY2J3Rg29HSV/i4HOHl1WcIQOTnq0MQIMGWsSBtBlRmXLOIVhCge7UEnFQLxqZRGI0yLVpThC+/bqnd5iQCQMLB6UMzFTPJtKx6ElFIwyRqI9AL2CG6TzSwXVaFoKQCldQFKqwPwk1qQ4rmWMW67bBMQEpEsAd2ElTgHEVbWSqpAyLPlxiwCWBlHaRBqYkgDpKnNuW0KlSZbB5SpqRMUQoFHdTEyioFTkupAOpKSYmstxfeWdRlMkSlCbiUFHGe6wuXdRHdq2hw3xaWjkiCLTBKvZLompVZyRRFqtExQdNJcwT8GVT/iS6aNwEc3hckw2grQRgKgogmv3iDLmjgAlMtY3qfeYtMRTIEuZqqJWEXQvFMZFDapcxNU/wCGmWgK1ptJVTjxhgmRNRPM3uiU91gAxIdxMUQ9aOGrDSSWVzgqJy3aawoyqJuucbOqUnYX3s6alWLI9+qZJFFAkMUuk0ZLRu9LunzMa0JwGZIVLmJKhUlJKWIOaVul6UmHcItBk6iNBINMjHt5u4NCIbHd01M9K8kUxJVhOFpIS8tSTiAJABQp05qDatpic/YMEEe/pEZA9/SEuxaGgqDLSRUhxvHzGvusZBIFIyAqHc7tHziRUZGQ5YmdRgjIyGCZJIW3/wD4K+n/ACEZGQLwsX1iDo+UEoyEZGQ0R7ydEbVGRkEekT3mxGCNxkaJk6jRjIyNMGcriJcajIAxizjUdILOUZGQg9Z55uXHFr+F9RlG4yPQO82vKIJkZGQtusNZoRkZGQpusO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0" descr="data:image/jpeg;base64,/9j/4AAQSkZJRgABAQAAAQABAAD/2wCEAAkGBxQTEhQUExQWFhUXGBwaFxgYFxwcGhwcGBcaHR4fHBscHyggHR0lHRcaIjEiJSksLi4uGB8zODMsNygtLisBCgoKDg0OGxAQGywkICYwLDQsLywsLC80LDQsLCw0LCwsLCwsLCwsLCw0NCwsLCwsLCwsLCwsLCwsLCwsLCwsLP/AABEIARIAuAMBIgACEQEDEQH/xAAbAAACAgMBAAAAAAAAAAAAAAAEBQMGAAECB//EAEUQAAECAwUFBgMFBgUDBQEAAAECEQADIQQFEjFBIlFhcYEGE5GhsfAywdEUI0JS4QdicoKS8TNTc6KyFWOzJEOT0vI0/8QAGgEAAwEBAQEAAAAAAAAAAAAAAgMEAQUABv/EADERAAICAQMCBAUEAgIDAAAAAAECABEDBBIhMUETIlFhBRQycaGBkbHBI/DR4RUzQv/aAAwDAQACEQMRAD8AuNjTsjw9+Igq7pbl+J9YBlLZI4Bz1/tDS7CQHp7/AFJj5jAPPc62pNCM5dNR4x0tVNIV3vfHcpQoJCsU1EtnIbvFhIORdicont9vwS1qCVLKRRIzUdEh6OSwrvi+7nOmrZPCUkwosaMSsRGdfpC+8e0Am/ZQgEptJoSWIHdqXUN+6QRvgq03kZCCsoBHeSkDab/FWlAJpoVAwnIpLASzDSrca2+ayW6Rl2SGS5zVX6QqsdvTaFKJoiWohRd0qCWJKTqDl0O6GtzXmJ8vGElBClIWhXxIUhRSQW5PyIjVQjkwMz9hGIbf5fWNkjj4QhXfszDNUiRjMucqVgC9pWFOIlLpZ2yB11jSu0ksy0zUbaF4AhiyiuZM7sIKSnZIVQvkxpSHUfSTR4o7oVW6djOEZDM7+ERXjeiknuyACQ+IKcAauGBDD1hdZL4SLPOnBBeR3gVLUWU8sYqmrYksofxCJ8m5uBKcSgeYywWaSwrEdqtD0GsAXxfHdWczcLskKKcTO7UduO6N2u3ps8sTptBiCSS+BD/iUQCydH0cZZgUQngRrOFFxrZLLhFc9YJCeJ8YU2i+imyrtCUBeFKl4ULCgpKSapUBV0jEKcIGT2nSTNSycSFoA2nxomIxhY2cmcNvSYqCkCSEljHNstIQmpL6CFaZhUXOcV5PaIzAmYpGc8ygMWTTFIxO29Jpxg+8r4ElUlAGLvVlDuzNLUvcdEEdRCHViaMrxIqi+8armBAJz+Z+kKLfeoRUl1nd7984Q3h2pJVgSnax4CX2UunECk6gjrygWTMYy1LY95iZRXsslOJ3bJvDjBDAerSkOohs1a5pGJ20TB9jsZJZgAPdT8oIutCVSkTMJBUHZVG57vnBlnlE5dVadBu5wBYnygQmyqBc3KRpn7yG6Mjm03nLlBk7SvesZA7BE/5W5AkK5uSeVfD6w1s9oIH6xWpc/bBJasM1W5H5h4wAWoOdSTDrzQJyUpUtSQlaJgwlLvLUFD4gaOBEc9R+JSlrGJwlWHD8OEBgAWFTvc6sAIP+oywPiHjAFtvQGiVOfL3nDVLdJKMRJ6RdY7AnHQqGCaqZLFGQpbhYTT4TjXQ/mo0Nb2khcrCtSg8xCwzO8tQUNMnSBvzrCqRakpPxDUZx0u1YiCagClaV4xjby9y8IlUKhd3yRKSpIxlK194U7LBy5SHFEkuSHNScnhjYUolzJsxAUO9wlSKBGJIbEGS7kAAua4RClN5B2YPuxGJReP7o/qMaWPeTnAWh9nSEFRCl7U0zS4S2JScJA2fhbrxgG2WaU81QQoGYULIBoFy1OlaRop2JOuEPq/Kr0b8KfOAp15lTbAYagmCBYmxMXTUeZEk95NVNUpRWoBJYBsKSS2WRcvz0g2bJln7QylJE+WJa0pZiwKcQcPiYsTuApSArNKWag7RzIpmN3WJdazQCP3hBEEngyg+Eo5hq7GZ8vAqcrCpGEAAOzgvlnTWGJQrE5mrzFNnDkoEEYag4qv8AlDNCVUssFGaADkcbPyrGSkFR2ZuLlM/WPbT6/iIKox6/mN5BRIlKSgAIBUpnDOtRUqgDAOo0Aiv2Ozy0FJSDsIEtNfwguM91W3OYNVZl8fH9YjRZlDIev1jRdHnrG48aLzBxZ5aUBOJbJmmb+F8RWVsdnJ1c21hfblmctBKlbKioZDNBQ1BkxVxcw5XJVrXhrAfcHvAWqRQAagl+sGp7mHS9JFZLpS6S5cLxvSpwlNaZAHIboZyLvC1JKcSsBVnhwkLGEghsm3ecEWa7wBimlhuf1+kan3oBsyR/M3pAszHqYssreVBf8Saz2VFnlpQuYpYSGSFFy2g4tk5rSBrXeK5lE7KfXnAws5JdaiTBCdzeH1hLZPSPxYAOTyZHKs4zOcZEyA9BU7gIyEEkyrgdTFqLQdUPzLekdi0j/KH9RjRI3E+MYPecVbh6SPwye8xVoH+V5mIVByCA3CsEYeJ842eZj2/0mhDAJ/xZbutTDOVOCcpYPE1gC1fGP5f+Rgs5VjzHgSPTKDly36j+Jo2hKZhmEB2+F6ZAOBnlHcq+jUqCXeg4MKDfC1gSWFCCfFLx2iU6Flt9ekHQrmTK95CEAA8/ryRXMnn3iVoIUEu75VFaN0jJUw4BiYIBPUuczugdCNgnjnqa+kd2ZCiuWAxJLpCqJFT4/D5wYAihm2FXI5Kj8kR5YUoIdJJ3kMzwvvWUO+QAM8L8XXrvgyx3dMTMUVGWMQJKQ5yIyFKVzfWBL4k/eoSauEjJs1Eb4AdesLUsWw2RzY/mMrylfdL2cklqCkCXKGlqUWAxFyW3DWOrdc8tEtShicJJGbU6wszRLTVlLL/7B8zHgARwYvK5TMGI7f2PaPZVoQoEhaWGe0Kc6x2JqWKsaWdnxhn3QtviUlE2WUg7QYjeHb0PkI1dskKss4nTERXUIByeMoVcb8yd5Sul/gA/3GRKAMRWjD+bEGhZKvBKFOk4qk9MhAq5Z7uUoVbGWd8liuHNtCdHEL5i3UqjAhwBlr84NVEH5zjzDtf347fx+Y0VP75RKlPmyQaCCZbCg99YAkyVFQUyRkKU6eEPbHYCaqoNwz8dIRk56Tq4cgVTvFV+f0gqUOR6D6wwst2ks9BuHzMHypMtI9+ZiK037LQNgYjwNPGEkGF8wz8YxDrPYUIqWfPcIyK1arwmzMzhTuHt41HqnhpWbljOPtcoZBXhHP26WDkfB45+znQHwiNVmPHwhwcT3y6+p/eSi8JO7yjpV5StEHw+pgGTZgkmr+znWOgE7x4wRI7RePF5fNwfS5BaZylLxNllTQEkPxjdotsxYYgAcH+cTLSACTkIGXtIcjWnj50g1a+0ny6fCm7rZBNWeamS1EqejM3Rm8WEZKsylUemjakhvCOrNUBPE01NTQb4fWSQJYxKUATSqVU4B2gi5EFcGHaHA569T3i+VdU0AjEkA0Irka+PjmYxd3OkfeoxJoGJZncVzBBJqBD5KeJPJB/+0IJdmR9rwYHQ/wAOD/tv8J41gA5MnzYUQKKu6HU/pGl22AgmZMWpayGBDkAbgTxge1XbMmrxhSCElk50wl6trEFnSJdrwy0qCSWKafkc0dqGufDhDS6bEJIUkYlkmvwhqUfaNeMCSRzNQDINlcAm+e4/JmWuyzVy8IwBSgy82/l1HWFiboOHAZksEF0kGrlgQeFPHwhlMvYialCJYW7OQtwHLVZLDIwntMoS7UCqWhiQcP4dpxu0U5yjUsQdRssNV9jz0uMZdkK5qVzVytkMlKC4J3l+J9OoybqmJC5SZssJU9Cdo0ZiNHDAwOmUJVqAMtDEulJyGL4WporKkMQjFalrwIBQkPUtiORJbMJDQXSCgD3Y5sjr+/4g4umYgJKVpJRioobLKZxv0Oe/SFq7Bs4iRiKmDfCM6cq9GEWpa8aSQUEZbNR4xU7xtZpLTQkknhp4mseQsZUumxEV2/6qM7JYO7KVTljCmqEgkh+o05RPaL6D4UDqdekK5Us5qPUmgiKRKHfMKjP/AGvGE3cLwkwbQebIHJhcyctfxEnhp4ZRtMnf+sd98BR67gfkI6lpWvIE9PYickzrJQHtNFgPqYyDrLci11Ua7h9coyNGNoB1OIcXB/tFn/M/jEcy1SMmz4fOABZeUSfZxweGbxEnTD1MBQtOGYGzbD0Ko0ycGW09T1MTJsK2NE1/eyry4x0bKvCzDN8+u6G+IPWccaRiptT9LV974mTLUDLYprhFeLZ574GTLKgSB8PxHg4pBcmzKUO7piau4ADMmDbNdM8yywRhUKVzdjicA5NTLPhHg8fnxAMCBflI/XiCKu8CzCbVyrj+YiCbGVzpqj3YmsgBlKYAUBIfUl/GGBuyeqzpkhKKKqcejuNN5I6cY4TcdplqTMllKVMygFCjMDmGILA8CeAMZu95I2N1ZSFNUt1+v79odcNjmSpZTMox2avRhu4+sKZsgLt6kkqAJzBINJI1zEWm5rvMtBMxeOas4lq0dgABlQAAfSEguy0C0faCJLv8PeFvgw54XygA3JNx2VDsQAHgj34gUyR9ntPduSiaACX2wFqIooVBcPTPnWA7JNIs05KScSlBwMylnUeTAudzw0vGxrKzaJq5ToDploW/wOQCSKVr9Igm3ZPlWXNDTly8OBRKpmJJZIDZVfPf1djG6S5VZLNceav1H+1IruCTPs4kmvdjvGDB2OLF5f7eEGdrLJsoWNDhLbjl5jzgeVNnWabL72SEAkJISkBw9fhOEmr5PFivqSJkqYjApyNnYOYqMuIEC/lYRuJfFwuo6+nSuOJTrYVLAtGTrwgbsCQx/qCvCJpyzMMt3CZ80qUNcOMISDyAPUw4nWZ7IJIG2ACAynxPiOjVLh+Mc3hdx7uSEhQmSQMLoUxZiagUqH/vG7hMOmy8n1AJ+/f8QS90iRaUGWAkKSAUhmNSMh08Irii5UVZs78YtNolTJk0TpstSQkAJSHU+dSSBqX8Ir86xEFIDMskAksevvWCURqIwfcw8vPH3A7fvNSlFSkINQCKb3PsdYK+wnvlIDIOFShoBsP0jLXLQgIwLBmJNWzd3B6HSILRapqlKWpgVJKdPhKcOW9oGh6wEx5yACpJtTf2FSW75aCpCVDCsTElzkRiDpUGodx6Ui4z7VLlfGW4a+Ais3VYFzzLJYBBDqKtpQDEADXLz6Q6tPZ6dNmqUGSl6E/SPPwtiV6XBVjIeOPa+B/HS+8yb2jb/Dllt6iAIyGVl7IooZi1LO4UEZCaYyvdp14qKTdg3+cLJ9oSFFKEFbZqDYQdQ5zI4CAbVPmIQohSgcs99NeEG9n7GpZShA/T3vjBjUi4w71NM0kRaAWIFDkXeA7dbiDgSNrlQedeUegK7NSAhyljqoEu+9sjXRoqVlsoRbUy1gOFF9xoG8mpxghhAN1AGoscQm7Lnm93WWnAoOrEXJffD2wyUZYMJAGgbpFgkzEmgZ2y1gO3yQVSyAHCq8ikv8o18LVZMm8SzUgF3IOaQf5Y6VYEbgOVPSDEJHt46CIVsmbzAUWJGoJ5kn1MS/ZEfkHgIJwe3jWHlBBZm6K7xsaCkskf0wuuazS59k7qY/3UxSZZBKSkpJwMRkwU3SHlsBCS27dFJsl79zjIClNPxKShLqKWTUDxh+mB3MB6QNRRQX6x0q50i0y8a5k0pqO8XiYgjcB57ofKTCuRaSq0gqSUgpID8xR9+Zhw/GCzg0u7rUDBQuvWQLQd/rEQG8esHvvMQTG3iEVH7ottksNkI88vFTqloBokEkcz+kekWl2NY85viSUzUK/CsYRXUKUfmINTH4uvMb9nuzZnoKsSUICiMnUSANMmrvi0WHsjIR8WKYf3jTwDebwl7L39Ls8pSF4icbpCQDQpTvI3Qxm9rFkfdSKb1qT6A/OB9zPZWy7iB0lks9jQgMhITyAEdTZyU/EQOZioIvK0znAcb9Ej+l3iaXdE5TbZ4gAepcwQUn6RJmFfUY7n37KTk6uQb1jIXyrnBUyyogcc23s0ZDBhc94G/GJT+1KUJQlI+JSs92EOT6Q1/Z9P/wAUUFBgBPPNt5zbhHHayyibJBSk40HEBqUgbQ8PSF3ZexzFBM2UQSlmejg5pUc93I8IDCtJQNmUZH3cnieipUQgInzEhUwFIwFSasXwqJxOzavnFU7S2Ey7SicmgQlLjMrLkNvJCR6RZlTSrCD30vfhA8yASPEQomTUzJgIdKUGpbEQAcKXHFRJLVYcopVbPMnDbeRGN32tBAWkYyQNtKQrZqWJBcR3KkqK1FFUuTVT1UasScg2Q3wPYbrTLB7uSl1FySN5rQqYanCw0iw2eWEjV9Sc/p4QwYL4MxsvNiLTLWKEt0jNv8/+2Cp+1i3pY9IGtNoTLQpayyUglRbIARFkQKeIQJMxZWA5WABnst6mK7fnbORZ00md6s5JlsfFWQEVy1Xyu2TCVD7oHYl6cCrQq8hFf7T2YImoZqhuu4Po79YxQC+wykYfLZlnkdtbRM+FEvkxJ9R6QAmae9VMUZsvF8QlKA8lJJ/3DKFt3rIA2VjeQCR5F/KGwQaYFpWfy/i6Oyn5PAsdjWsoXHjK0wlpuW7paymbLnzJhGWNRUB/KTnzh2mzr/zB/T+sedSJi5au9lbKk6bxxHrHoF0XkmfLC00P4k6pO6AJ3c3EZcWzp0hf2dX5z4D6QJb5qZSSpcwgDk54ClYYpMIe1ssGWn+IeojVQFgJOzEAmE2lBb4j5fSKRe9oSEykkOQtSugp5k+UX62Gkec3rIPeIVooEDhUH3yjRUrwLZ5kxvE/hly0cWgSZiVqT6QfPMiQlJnrCSqoSSx6gAlukSyBImh5c1J4OX8M28IVuIFgGpVeMGh1ll7Bt3RBqcSvWLWlIGUUbs6VBSkpcBw1G504tFykyjqY6WM+QTkZx/kMkSkEkxkZLktGoYImURIOIBZDYc2yYvlrUDwgH9n9nwiYKsglmoGJOuutBvhkpG3/ACgeJMd9mge9tIP+a53Ueg8og0IO2/eU6h+K9v7ji0SmSSWzfCKJ5Fs+ZeOwuYQg93sg1/MEsQWSAXDcfFomkoCihxmSfl8/WHEuWzco6gxhjcjVyBUiscxK0JIUF0DqGRIzjj/qCFFSUqBKc291bhlAlpuVBKinZJLnCSHq5dolTdwCG3fD9OWjboaVsVMuSSw4U1XYA++cUT9o95ES5cgUMxW0OCTlyf0j0KzIAFMo8v8A2qzP/Vym0RXqfo8RZMXCn0lWFrYxRdRwaPhFNz6n1PQRl8I78/vCo6ezEEiaKJ4F8/f/AOYuHZ+59slYqQSx30YeCh4RGQQ24dZ0FYAcylWUqlh8JHFOXUD3yhpJtaSHqoag5++PnF6n9mEKOJOyrMHIjm1D1BjU3s3LUn7xCEr/ADI2X47wfGPOCeagLmUcXKYtYbPEHoS4UOGtPSCrvths03vEuUGixvTvbeM/HfA98XfMsqhi2panCTl0LevCOcQKcSHKFJJbUEZ+niNzQkgrzHAhhU9Gl2pwCEkghwQ31hR2kWopQCkj7xAct+cceMR9kLbjlCW+1LpzS9D8oM7RDYl/6qPNaR84NL3iQZgACJNbcWiX/maPPe1V/GRKRJlp+9W7Fnwh2cfvVaPSrXkY8yv2xA22yzFAlGFVG/ElTt4GCxgE8xqk1xK3d9kUsqK0LWs1djmd58GiadZRJxKWhaFCo3jl75x67Z7RKEpMxKSUnIJTV+ILNlrCXt3d6Z1mcBlkpCcs1kAO3OKE1DXyOIvwxdwfshKmTpaVzCr4Qk4TVWElnO9ixbcc4sFisWJOKqVcDlwgrszYu4liViSUoSkUDHE20TXU16xLJmnEXDPpSngYi1WJgN4P/U0NusVOrut6gcEzPQxkBWxeGak8Q/lX08IyH6XOSnJk+RaPEVr1fh/yb5xnZ0tMtX+oT/UHEcTT8Q3pPpG+zdVTzvnEEch+vpA6A2le8LOKs+39y22eWHQd39oYQuMzCx8YLE8U3HXdHYTpJRJojnLABJ90juBLUtKlJlvX4iOCf1IjSamyez/COUeMdt7x762FWSRRP8IcP1YnrHtMwbJ5R4Zf8xMyfOKRshRSOSQR6jzifO1ECUYAKJhnYqXLXNPeMMKcyW/Ep/7x6hYZ8oqZK0KNGZQJcBvSPJ+zIJtCEimJxXQ1q2R5R6Uiz2jZliXKCW2prudfhRhZ8szEtea45zxzH8wsIr4tKDMKAVTJ5BdgcKQC20tmFfwjUGHNllgAp0GXKJqDnB8EXE/TxE9/WFK5Cpatzud8eY3ZaDLLHJ35HI+PyPCPUr0U6TyPpHlC5ZzzeppmX+oB8YQwBsS7CPLcslwWkJm4CcNdhW45h+Bcgxar9AMtP+pL/wDKiKPd6cRS4yNePPqD4xd78lvJFT8SP/IiEr9QgaoeX9IZaxQ0io3uE4EKUkKQmY6hwIUPVXnFqt6FMWWR4fSKbf8AaAmyrBPxYg29z6fpGgGxUzHGty22zGQmUpSGLnCpsNVHZGKisIYa5Qp7c3xLRLTKlMCC4CQwBAcZcWivXV2gV3YASg5BKShOeXvlFt7Ndj8TTZ7FTuBongNPKKhjO7mLbIq8iMrkvorSCQtJIGJy6XAD4cLsCXpDErHeIUFEuSCGarU1yzg5F3SxRhEVrsKVCnxCoPER7Im5Cok4ysDA71RmRu9++Eagn4gDq2Xr74xqOKuRk4MrADCVy0p2kPk9eIeC+y0sY5/+qo9WT9Y6VLBUkHUgeOInyET9mZVZx176ZXftH6Dwjp6H/wBQPuZPnPWOrQ7EButYAs9jWoghRSlzQGp58Iby5TnhBCZQjpizJQJUL/nTpb4ZqmHLQJ4bz7aHHZyzsAs1UpNVEuS5Ec9orOMBPA+ohldsrDKljUJArnlGpCnV6KIlLw54SBzNB5mPHLzu3uyk/nDjqQD5qePbCHziq9rbJJlypa5hYS10pUuxwj+kc8MJ1GNydw6SjTuB5SOs83k2Rf8A7b4wokMCSCCN1c3j0e5O0IUAiaChe5QIfk8VG7L/AJskkWeUAgipXmS5YgOwLFtxpDS4b/Upfc23AqWrE01QAUhQLgKUKMz1DaQgBDxu5lj4cm2ynEd228ZSZhUufNRp3aUGp4HBXLfBFinLmsmWjupQq5LzD0yS+bkk8s47l2RRTjlLTaJKqpBZ24KyUx3tz3kTVzUoGCQdzOkNzYmnKN8NgeRJ96Vx19+0ivGU4KAWKgQOZEVq9rjaWpaQSxy1JdmZufhD6WZhnyWqxUZh3ApIAY8TzpDa2S2INGNG5B3gHwbk8QdoS6go22VW6rkIYrDYiSRuFdebQ1v9Y7k/xI/5pgi0LTLDzFpSN6iEjzhD2hveR3SkpnoKqFgoHJST8oQimxAzZNwJMfWiPPr+sxmhWDQsOJeoy3lmB+UW20X/AGZmE9DncQYHTdikBE1RBGMqUGyCnIJrpTTWC8yc1GY2X1lb7OdmVSEIWtOJRVXgFsQ3UsTziy3pbpq1ps8hXdjC8yYGdI3Jf8R0OlTuhuiYlScw3yhXc9nGNagS2Kj7s26EmKdHeVyDJdWdlMPtIEdjpOeKdi/N3yyrzLeUZjnWHaUtc+z/AIiqsyXxf8Sd+6LQkRFNYgggEHMHIiOidMp6SYal+jmx/vT0g0mamYBMlFwatzjIQ2JH2K0iUf8A+acfuv8AtzGqj+E5jqIyOVl0qM3m6ynxCnTkdpOVpCwtRZMuqgTvDD3xg7saxkqUzYpi1N/Esn6+ERyLvC5QcVUHPy84N7K2Qy5ICgxJJ6EuPKCwJsUL6TzGwTHssUjqNCOo6K9ImKr/ACO7L5EgHqYYIXwOQgW0AKmy0kigKmepOQprrBJtSAWxB+cAqzZ3MWwJoAA5JyEeU39ehts/El+6RRD6nVTcd2kWb9oV94ZSZEpQKpzhRByQGfk7t4xUrPPTKAOF9AAHcgZARJqshvYs63w7CFU537dI5uu63Y8anluiS8bpxKK2YKIFBwYE+AHWIbHfM9SgMCEDcS53sWyLbn5Q4RaysFM1OA/hOYLVhfgFV5EP57dksGIwi0IlKkImLQhzRNGJrQ5gHOh3wPc162iTapcybNWpBZEwKJUMJo7bwWL8OMWixkLGLfXpp5RBa7qSeUeXcKKmNL4mtXUcx5aO0EhKilK0qWEFbA0LCm1k5cRTu0N5m14QjEEpYt+9XLeIlFzgFqZZ8v7xxY7CpLU+E+/fGCy5XcVVCDp9PgxHcDZ7XAZNrUnu++GKWhThw7OCGrmKu0O7JLTgRspqiz6DWYfUGOrdd47lafzORwrT1gO6bUCnAzGWiUP/AI5jU6AQKEjyyXW41YeKg+/9GbvScJa5hAcleEZBnloeujD1juRfhSkhamNXfWjUDMaermBe0UsOZhqETQTwBQA54OEwHaZgZ9KORoCQ/lHU0+jx5se5uonGzal8TUBwYQu0ESNlIGJNAa/FUVctmKaZRa7nswRLSNwEV+zWbvFoKgCmihupkPnFss4is40xilERuZ+WMmhYq1utQAolnPE/SJL7vASZS1nQUG8nIRUrFfSQNo7RzeleIdzyAjy0ASYL3xUf9pLN3tmXoUjGk7lIqPTzjIr15X4pYKUnZIY8X4EZRkcrO6O1iX6XWLiXa3MvdmDIA4QZLEASVOTudvD9YMlF/fv2IFBzNuEojZjYjlUVwYDeF3pWQpq5GukIbbZBLUpwMLOKaJJ+vnFsXFV/aLPKLM6aKWe7H84r5CE5ltDG4uXAnntmtSrTMVNV+I7I3J0HvfEljVitKga4DgGdA5BHjU8omu1IlIcCiflCKy2oomqxHCVEqScs1PV+g8Yl0gBctOt8RtMS4xLXc9oCZilEUUCeiVFj4FuEM7/n/dOksakfygk9GB8YrkuaBsgjZl5k0csnPX50gmzXiTiSsghhU6O1f7b+EdGgROMCVNy09m7QkyEEF3D+MNlVikdnbQZeBDswTnSmEH5ecW9FpG+sctGAJE7GXGeG9eZzaZbs1CCC/KvqBHWHbNGdILcXP0jhcwGkbnrYpO8MfBx84bfEVXMV3xeTHBrl5g/KE1oGCYV1SkqJcflCg/MQLflo/wDV4Sfwg+Zh7ZpYnobIIThHhEvO6dEooxV2PWUS+74nTiplFAmH4E5NkHOtM41ZJM8IwmaWZmYGm5zWOTZcM8oUDTLk9IbpFBF65So8hnyOoZlco3aNezN5snBMNR8J16jPwfnSLUb1QlGIqATm75xQFJSeMYJQ584d82a5EVvAhfai2/a1JCSRLSXchnPv1hPLu3AR+X3qNOcNZSREi1xM2RmPMTkyntBZYzpTQ9I1EvlGQviKJM9Ms6WABhhZU0ffAstLkQeYqQd52J1HKxHUZD56aVlHnv7ULa0yzSz8LKV1oB6nxj0KKd+027BMsnfAbckgg/uqIChyyPSF5VtCJRpXC5lJlLRMNGblx48IinXViKQA9GcUqxb0gSw2wE+EWS7rRl7yjlodhqfSZUDruEUKupSgoJepYvz9fh/vDSxXKoAhgxzoACGG7c3rFisGHoannDFCkh8qw8O3YzluFvlZUjcSgThLAVYnXw5xAmZOkr7xRxoyU9A2VDv4iLstm3whvhAOe2oZA0SnjxhTrR3R2Jg42EcR3a7oC5aJlnUzgF1GhChwEA3rMXLSnvEYS/xAkhT8dM8qZQV2GnKXZloJfAopB5gFhwGKIu0t4y/s60LUMZOwn8WJJ/uH5w3LQUMvFyXGXGbw25oyg3rMe0BQ0T8/7w87PXgEljrk3vOF139nVzl4103BnDeOcXW77pRLSAwPSJ1RiQZ082fGqFDKp2xsBxonJHPkRu4U84XSEvFt7XpaQfehim2abQGHrxYnzXxRPoyDvx+0jtuzXLfR4hNpU2wkk8SB84YkuQRvHrDi33KJm2hkTDpklR47jxEC+XZQMLQ6fHlQ7xKl9vtQYd3LY64mHXdDD7Pa1Bu6SNXxHXpE8yWpBAmJIO46jgRn0ix9jbEF94CTgSxSMVHJPh5QPisxoAS19Bp0XdUrKbptShVKU8i58KPG49DXd8vRNc8/bngYyMvL7QVw6cD6f3jaxJzPSCAXJ4RDLUwbXdzieWlhHUUUKkE6jI5esbBgp6biOfJStKkKDpUCCDqCKxJEFunYJa1Z4Uk+UeM0Txm19mJ0lRmSxjl7gdoDiNekQ2W8NQY9DsU4CWVfEEAk76ByP0jzaz3bKwqX3pQtJ2wySHUqhYHazam7hHOxads911E63/lF01DJ0Mc2W3r0PUQd/wBQNCpRLeEVSxWpS1hCFSw9ApZISSFBOjtmT0i52DssCPvhNWXoqWtOFtGBZvOJ2Rk6zoNqsH3/AE9ZBO7SKNEhhv8AecLbVaJyspUzCciUlIPU849Curs/IlsUyy+9VT4/SHKpKSGIBG6GJjZuTI316JxjWVXsTKP2cSgsJWSpcxsyCsgYeiRXiIZ9oOz6JksFCAFoZmYEgZh+VRxge9SmSpExLJwKG4bJLKHh6CLPFWELkQgic98rpkGQH3lbu+zhKQAGgwloT229AidMlhtlR3njkE8YW3xfiko/LxOvIaQtsiqKly6fJkIPrB+315pEnAC6iQOAct6PFeswDNCO120z5iSSGCxhBd/ppD2znLzjyqQLPUzkfE2tgi9B+feaJIeLmJlE8hnFWtEsFGIVO6HptALUzAILunxo0SakXUd8P4UiQ9rJWKz4nIwLSeLHZ+cLuzd+Ksy1JIxpWKjI7OXrB1tlqXKmIGqSw0fMecJLksq1TsJSQpIDg9D8/ONw8LOmKYUZ6BYb577FhRhbME/SMgO7JQQFsADiI6Jp9Y3Atle4psag8Sz2epJbVhyEFKLRGgtSOiY6+6hOVU2gNzMdxykb43BjpPTcQ2uVjQpJyIaJo1GzJW7VZjJBJIfCSlQ1wjWJrKuSnAkpBI2cWEP8LnaiTtVNRLs8xa64ASANSzBPUkCPLbVfE5cru1K2WY7zVRNeONuQEc/IBjY1L8OB9QBQ6RfY7ZMlzDOl4R94ANnErbxFgkVIKSQWq7ax6LclsMx3sk9BBzS8tKv3gFFJHUPFDsVyLWkzu6mqSzBSG2VJyLAuQC75ZCsNrGJzpSudPUFJqiWSVAsQAaULxX8mcmNWFSXNqtmodTdXPSFW+XJRimqEsDPGsE+ucVy++2O13coKSG2lqSdkbwmhPusJ19mySStKnUGSqbNDpq7kOVGmjax1IXZJK6qXaFkYSymQ24lwG5kxTp9EgNOS3sJztTq8gFrSj1b/AIg1wSpk+acRVaAVgqJxDCEGhxK2QF5YBXVoe3p2qnKnmTJUgMHdIeuoxGhI5DPhEEm1T7SpUmSlKES1gYJYHd0UarVSlMmGIPnBNnuEy5rTVYsLTEhNEhSsQJGppT5QGqxY0BI4PoJT8PzZHK3TAdSf6lbtN27SlkkqJcly5Or8Yq/aUlKwzsRTM5Bj5gnrHp14WYV95RT7fd6pithOIpq3D2fOOODsezPqmbxcXHEpUucofAlzxTTnWsNrEua9Sz7wP7w4sVyzVEkSz1IEEzOzpBBnKITrhBbqdPCHNmEgOJP/AK5gKVKTmqnhFmscxJlooQyRUaU1A04wLL7PSCcQxLToAsEfX1hslLGmmT/X6tEjtumZNqjyipzIkgmuejfpT1jnshKxTZs071EcnYf8Y1PnYUKOVMmo8Mrild1ZVqauH5fUwxOOYpGu5zKnUcHMk+JeMjaZWzX6H9YyFXCJ5lxCI6hOqfOIqtI4hH1JiIKnBT98eIKUkHyBHjHU+ZxCQ+C0e1iG02xEsDvFBL5bzyArCydNmt/iFtWAEK58vu1CYHUk0mA1P8VauNeHKBbVr2EJcB7mWKXeko5KPB0qD8nEB3ke9IwqWEjcSATxGZHOI5a91QcokCoTk1DMK6Q1xAG5TO2UoIlpSkMZi3UHcEIDvXiQIrIRnFk7ZTMdoSnRCB4rLnySIUy7PERYmfRaJQuIH1leuO3qlpfDOxsSQkqSUqL5kbiRTjui32C97TNSlps8hvvAJZSRUsMSQ5cVgFNlJhncl/myLAKcSSCDXcXHLPyjsYfiZsKyivtPn9X8DXGpyLkYknnmushviyYZa5n2VbGgURhqTRyqpGWlQXeK9KRaSgIKUhAJU4JJcgaNw1i2Xx2pmTyE0Et9pI1HEmGVgsiFSwzF9RlGZfiGVj/jNCL0/wAL0hS8y2bmdl78s1lkYVOlyVGhUoqoC/Fhnk25oW23tOubaRMTSWAyUalJNSdxNPAR1eF2BIIY4DnvG49HhIqyTAQgJc6EZEcx9NIlbM7CmlTaZMTXjHlPT29peJc5M1AWnI7xWEaR3doQcgVMeSqfOGvZ2xmXJwqFSSo9fQRFfFkeoz9++kLyCxK9O9Eqe8MXKBO48PmI7ErfTiI1InhQB1IeJcPWJKIiTAJ12JNU7Ct6aPzGXlEWFaaKYjQs36HlDgJP6GI5iQQxFDmDWPWe8HrK5ez4cO8ge/1h3OmNJSlP4lAcWDk+QiG23cVJIB3N+YNx15GOLJIUlSVKUFgPhYYS5DF2cZboPfxNRFAMKCH+bVz4ajz5xkT0OY5NQ/rGoXcGFyVuB5xJgiNIZR3Kr1iVSocoiTEX2WcJ2LbKPtCltjp3f2UIAYqy72uHrHM2yT1ItSQlQVMU8s94NgdyigILj7xKst7xYGpGSt3hDw0CpWrdZZyVp7oqSkmiVHZzTsllApOeFQJ1BCnAiS0WCa0/Dj+NHdfeH4AJWPNW9KzXNzvMWOakGAbwX3cqYp3ZJbfXL1jC9TQtzz9FjnrVMI2liYVO9FhKyAkOaAooActlySKsFXHMaY2J3Rg29HSV/i4HOHl1WcIQOTnq0MQIMGWsSBtBlRmXLOIVhCge7UEnFQLxqZRGI0yLVpThC+/bqnd5iQCQMLB6UMzFTPJtKx6ElFIwyRqI9AL2CG6TzSwXVaFoKQCldQFKqwPwk1qQ4rmWMW67bBMQEpEsAd2ElTgHEVbWSqpAyLPlxiwCWBlHaRBqYkgDpKnNuW0KlSZbB5SpqRMUQoFHdTEyioFTkupAOpKSYmstxfeWdRlMkSlCbiUFHGe6wuXdRHdq2hw3xaWjkiCLTBKvZLompVZyRRFqtExQdNJcwT8GVT/iS6aNwEc3hckw2grQRgKgogmv3iDLmjgAlMtY3qfeYtMRTIEuZqqJWEXQvFMZFDapcxNU/wCGmWgK1ptJVTjxhgmRNRPM3uiU91gAxIdxMUQ9aOGrDSSWVzgqJy3aawoyqJuucbOqUnYX3s6alWLI9+qZJFFAkMUuk0ZLRu9LunzMa0JwGZIVLmJKhUlJKWIOaVul6UmHcItBk6iNBINMjHt5u4NCIbHd01M9K8kUxJVhOFpIS8tSTiAJABQp05qDatpic/YMEEe/pEZA9/SEuxaGgqDLSRUhxvHzGvusZBIFIyAqHc7tHziRUZGQ5YmdRgjIyGCZJIW3/wD4K+n/ACEZGQLwsX1iDo+UEoyEZGQ0R7ydEbVGRkEekT3mxGCNxkaJk6jRjIyNMGcriJcajIAxizjUdILOUZGQg9Z55uXHFr+F9RlG4yPQO82vKIJkZGQtusNZoRkZGQpusO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6034314" y="4648200"/>
            <a:ext cx="2971800" cy="1538883"/>
          </a:xfrm>
          <a:prstGeom prst="rect">
            <a:avLst/>
          </a:prstGeom>
          <a:noFill/>
        </p:spPr>
        <p:txBody>
          <a:bodyPr wrap="square" rtlCol="0">
            <a:spAutoFit/>
          </a:bodyPr>
          <a:lstStyle/>
          <a:p>
            <a:pPr algn="ctr"/>
            <a:r>
              <a:rPr lang="en-US" sz="5400" b="1" dirty="0" smtClean="0">
                <a:ln>
                  <a:solidFill>
                    <a:schemeClr val="tx1"/>
                  </a:solidFill>
                </a:ln>
                <a:solidFill>
                  <a:srgbClr val="FF6600"/>
                </a:solidFill>
                <a:latin typeface="MJPrettilyPrinted" panose="02000603000000000000" pitchFamily="2" charset="0"/>
                <a:ea typeface="MJPrettilyPrinted" panose="02000603000000000000" pitchFamily="2" charset="0"/>
              </a:rPr>
              <a:t>RACE</a:t>
            </a:r>
            <a:endParaRPr lang="en-US" sz="4000" b="1" dirty="0" smtClean="0">
              <a:ln>
                <a:solidFill>
                  <a:schemeClr val="tx1"/>
                </a:solidFill>
              </a:ln>
              <a:solidFill>
                <a:srgbClr val="FF6600"/>
              </a:solidFill>
              <a:latin typeface="MJPrettilyPrinted" panose="02000603000000000000" pitchFamily="2" charset="0"/>
              <a:ea typeface="MJPrettilyPrinted" panose="02000603000000000000" pitchFamily="2" charset="0"/>
            </a:endParaRPr>
          </a:p>
          <a:p>
            <a:pPr algn="ctr"/>
            <a:r>
              <a:rPr lang="en-US" sz="4000" b="1" dirty="0" smtClean="0">
                <a:ln>
                  <a:solidFill>
                    <a:schemeClr val="tx1"/>
                  </a:solidFill>
                </a:ln>
                <a:solidFill>
                  <a:srgbClr val="FFC000"/>
                </a:solidFill>
                <a:latin typeface="MJPrettilyPrinted" panose="02000603000000000000" pitchFamily="2" charset="0"/>
                <a:ea typeface="MJPrettilyPrinted" panose="02000603000000000000" pitchFamily="2" charset="0"/>
              </a:rPr>
              <a:t>Review &amp; Practice</a:t>
            </a:r>
            <a:endParaRPr lang="en-US" sz="4400" b="1" dirty="0">
              <a:ln>
                <a:solidFill>
                  <a:schemeClr val="tx1"/>
                </a:solidFill>
              </a:ln>
              <a:solidFill>
                <a:srgbClr val="FFC000"/>
              </a:solidFill>
              <a:latin typeface="MJPrettilyPrinted" panose="02000603000000000000" pitchFamily="2" charset="0"/>
              <a:ea typeface="MJPrettilyPrinted" panose="02000603000000000000" pitchFamily="2" charset="0"/>
            </a:endParaRPr>
          </a:p>
        </p:txBody>
      </p:sp>
      <p:pic>
        <p:nvPicPr>
          <p:cNvPr id="1026" name="Picture 2" descr="https://images-na.ssl-images-amazon.com/images/I/51eeuyLg-C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335" y="2947010"/>
            <a:ext cx="1825625" cy="2861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errysebastian.com/img/s/v-3/p89582728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4236">
            <a:off x="3803447" y="3464697"/>
            <a:ext cx="2271602" cy="30332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eattle tim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743200"/>
            <a:ext cx="32004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331546"/>
            <a:ext cx="3781489" cy="1199711"/>
          </a:xfrm>
          <a:prstGeom prst="rect">
            <a:avLst/>
          </a:prstGeom>
          <a:effectLst/>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437413">
            <a:off x="3936236" y="343994"/>
            <a:ext cx="595429" cy="1283252"/>
          </a:xfrm>
          <a:prstGeom prst="rect">
            <a:avLst/>
          </a:prstGeom>
          <a:effectLst/>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011" y="281562"/>
            <a:ext cx="3224213" cy="1249695"/>
          </a:xfrm>
          <a:prstGeom prst="rect">
            <a:avLst/>
          </a:prstGeom>
          <a:effectLst/>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1264478"/>
            <a:ext cx="8226425" cy="1554502"/>
          </a:xfrm>
          <a:prstGeom prst="rect">
            <a:avLst/>
          </a:prstGeom>
          <a:effectLst/>
        </p:spPr>
      </p:pic>
    </p:spTree>
    <p:extLst>
      <p:ext uri="{BB962C8B-B14F-4D97-AF65-F5344CB8AC3E}">
        <p14:creationId xmlns:p14="http://schemas.microsoft.com/office/powerpoint/2010/main" val="3429701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044" y="2985248"/>
            <a:ext cx="6157913" cy="1586752"/>
          </a:xfrm>
          <a:prstGeom prst="rect">
            <a:avLst/>
          </a:prstGeom>
        </p:spPr>
      </p:pic>
      <p:sp>
        <p:nvSpPr>
          <p:cNvPr id="3" name="Rectangle 2"/>
          <p:cNvSpPr/>
          <p:nvPr/>
        </p:nvSpPr>
        <p:spPr>
          <a:xfrm>
            <a:off x="7086600" y="3810000"/>
            <a:ext cx="83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882"/>
          <a:stretch/>
        </p:blipFill>
        <p:spPr>
          <a:xfrm flipH="1">
            <a:off x="4080166" y="-7038"/>
            <a:ext cx="1371601" cy="2640227"/>
          </a:xfrm>
          <a:prstGeom prst="rect">
            <a:avLst/>
          </a:prstGeom>
        </p:spPr>
      </p:pic>
      <p:pic>
        <p:nvPicPr>
          <p:cNvPr id="7" name="Picture 2" descr="Image result for penc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055946" flipV="1">
            <a:off x="3777417" y="1470766"/>
            <a:ext cx="605499" cy="60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55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5018" y="457200"/>
            <a:ext cx="8213965" cy="598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524000"/>
            <a:ext cx="4757751" cy="4616648"/>
          </a:xfrm>
          <a:prstGeom prst="rect">
            <a:avLst/>
          </a:prstGeom>
          <a:noFill/>
        </p:spPr>
        <p:txBody>
          <a:bodyPr wrap="square" rtlCol="0">
            <a:spAutoFit/>
          </a:bodyPr>
          <a:lstStyle/>
          <a:p>
            <a:r>
              <a:rPr lang="en-US" sz="3600" dirty="0" smtClean="0">
                <a:solidFill>
                  <a:prstClr val="black"/>
                </a:solidFill>
                <a:latin typeface="HelloPlainJane" panose="02000603000000000000" pitchFamily="2" charset="0"/>
                <a:ea typeface="HelloPlainJane" panose="02000603000000000000" pitchFamily="2" charset="0"/>
              </a:rPr>
              <a:t>Based on the information given, what’s your claim?</a:t>
            </a:r>
          </a:p>
          <a:p>
            <a:r>
              <a:rPr lang="en-US" sz="3600" dirty="0" smtClean="0">
                <a:solidFill>
                  <a:srgbClr val="000099"/>
                </a:solidFill>
                <a:latin typeface="HelloPlainJane" panose="02000603000000000000" pitchFamily="2" charset="0"/>
                <a:ea typeface="HelloPlainJane" panose="02000603000000000000" pitchFamily="2" charset="0"/>
              </a:rPr>
              <a:t>they collected colorful beads </a:t>
            </a:r>
          </a:p>
          <a:p>
            <a:endParaRPr lang="en-US" sz="5400" dirty="0">
              <a:solidFill>
                <a:prstClr val="black"/>
              </a:solidFill>
              <a:latin typeface="HelloPlainJane" panose="02000603000000000000" pitchFamily="2" charset="0"/>
              <a:ea typeface="HelloPlainJane" panose="02000603000000000000" pitchFamily="2" charset="0"/>
            </a:endParaRPr>
          </a:p>
          <a:p>
            <a:r>
              <a:rPr lang="en-US" sz="3600" dirty="0" smtClean="0">
                <a:solidFill>
                  <a:prstClr val="black"/>
                </a:solidFill>
                <a:latin typeface="HelloPlainJane" panose="02000603000000000000" pitchFamily="2" charset="0"/>
                <a:ea typeface="HelloPlainJane" panose="02000603000000000000" pitchFamily="2" charset="0"/>
              </a:rPr>
              <a:t>Do you have evidence from the text to back it up?</a:t>
            </a:r>
          </a:p>
          <a:p>
            <a:r>
              <a:rPr lang="en-US" sz="3600" dirty="0" smtClean="0">
                <a:solidFill>
                  <a:srgbClr val="000099"/>
                </a:solidFill>
                <a:latin typeface="HelloPlainJane" panose="02000603000000000000" pitchFamily="2" charset="0"/>
                <a:ea typeface="HelloPlainJane" panose="02000603000000000000" pitchFamily="2" charset="0"/>
              </a:rPr>
              <a:t>                        YES!</a:t>
            </a:r>
            <a:endParaRPr lang="en-US" sz="6600" dirty="0" smtClean="0">
              <a:solidFill>
                <a:srgbClr val="000099"/>
              </a:solidFill>
              <a:latin typeface="HelloPlainJane" panose="02000603000000000000" pitchFamily="2" charset="0"/>
              <a:ea typeface="HelloPlainJane" panose="02000603000000000000" pitchFamily="2" charset="0"/>
            </a:endParaRPr>
          </a:p>
          <a:p>
            <a:endParaRPr lang="en-US" sz="2400" dirty="0">
              <a:solidFill>
                <a:prstClr val="black"/>
              </a:solidFill>
              <a:latin typeface="HelloPlainJane" panose="02000603000000000000" pitchFamily="2" charset="0"/>
              <a:ea typeface="HelloPlainJane" panose="02000603000000000000" pitchFamily="2" charset="0"/>
            </a:endParaRPr>
          </a:p>
        </p:txBody>
      </p:sp>
      <p:pic>
        <p:nvPicPr>
          <p:cNvPr id="4098" name="Picture 2" descr="5aa7f427-806f-4bf5-ae4d-78065a7b7971@namprd0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4511861" y="2220426"/>
            <a:ext cx="4818484" cy="357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Brace 1"/>
          <p:cNvSpPr/>
          <p:nvPr/>
        </p:nvSpPr>
        <p:spPr>
          <a:xfrm>
            <a:off x="4419600" y="2835851"/>
            <a:ext cx="1116313" cy="3335575"/>
          </a:xfrm>
          <a:prstGeom prst="leftBrace">
            <a:avLst>
              <a:gd name="adj1" fmla="val 33037"/>
              <a:gd name="adj2" fmla="val 7711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819773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2671763"/>
            <a:ext cx="7475537"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324600" y="2133600"/>
            <a:ext cx="83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C:\Users\VAteacher\AppData\Local\Microsoft\Windows\Temporary Internet Files\Content.IE5\806B5WQB\ShapiroBerezin-quotation-mark-rotated[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1373" y="6161479"/>
            <a:ext cx="514657" cy="483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VAteacher\AppData\Local\Microsoft\Windows\Temporary Internet Files\Content.IE5\806B5WQB\ShapiroBerezin-quotation-mark-rotated[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143000" y="5690505"/>
            <a:ext cx="514657" cy="4833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57657" y="5881235"/>
            <a:ext cx="5047344" cy="584775"/>
          </a:xfrm>
          <a:prstGeom prst="rect">
            <a:avLst/>
          </a:prstGeom>
          <a:noFill/>
        </p:spPr>
        <p:txBody>
          <a:bodyPr wrap="square" rtlCol="0">
            <a:spAutoFit/>
          </a:bodyPr>
          <a:lstStyle/>
          <a:p>
            <a:pPr algn="ctr"/>
            <a:r>
              <a:rPr lang="en-US" sz="1600" dirty="0" smtClean="0">
                <a:solidFill>
                  <a:srgbClr val="006600"/>
                </a:solidFill>
                <a:latin typeface="KG Shake it Off Chunky" panose="02000000000000000000" pitchFamily="2" charset="0"/>
              </a:rPr>
              <a:t>Since you are citing from a </a:t>
            </a:r>
            <a:r>
              <a:rPr lang="en-US" sz="1600" dirty="0" smtClean="0">
                <a:solidFill>
                  <a:srgbClr val="FF0066"/>
                </a:solidFill>
                <a:latin typeface="KG Shake it Off Chunky" panose="02000000000000000000" pitchFamily="2" charset="0"/>
              </a:rPr>
              <a:t>text</a:t>
            </a:r>
            <a:r>
              <a:rPr lang="en-US" sz="1600" dirty="0" smtClean="0">
                <a:solidFill>
                  <a:srgbClr val="006600"/>
                </a:solidFill>
                <a:latin typeface="KG Shake it Off Chunky" panose="02000000000000000000" pitchFamily="2" charset="0"/>
              </a:rPr>
              <a:t>, you need a </a:t>
            </a:r>
            <a:r>
              <a:rPr lang="en-US" sz="1600" dirty="0" smtClean="0">
                <a:solidFill>
                  <a:srgbClr val="FF0066"/>
                </a:solidFill>
                <a:latin typeface="KG Shake it Off Chunky" panose="02000000000000000000" pitchFamily="2" charset="0"/>
              </a:rPr>
              <a:t>direct</a:t>
            </a:r>
            <a:r>
              <a:rPr lang="en-US" sz="1600" dirty="0" smtClean="0">
                <a:solidFill>
                  <a:srgbClr val="006600"/>
                </a:solidFill>
                <a:latin typeface="KG Shake it Off Chunky" panose="02000000000000000000" pitchFamily="2" charset="0"/>
              </a:rPr>
              <a:t> </a:t>
            </a:r>
            <a:r>
              <a:rPr lang="en-US" sz="1600" dirty="0" smtClean="0">
                <a:solidFill>
                  <a:srgbClr val="FF0066"/>
                </a:solidFill>
                <a:latin typeface="KG Shake it Off Chunky" panose="02000000000000000000" pitchFamily="2" charset="0"/>
              </a:rPr>
              <a:t>quote</a:t>
            </a:r>
            <a:r>
              <a:rPr lang="en-US" sz="1600" dirty="0" smtClean="0">
                <a:solidFill>
                  <a:srgbClr val="006600"/>
                </a:solidFill>
                <a:latin typeface="KG Shake it Off Chunky" panose="02000000000000000000" pitchFamily="2" charset="0"/>
              </a:rPr>
              <a:t> in your answer.</a:t>
            </a:r>
            <a:endParaRPr lang="en-US" sz="1400" dirty="0">
              <a:solidFill>
                <a:srgbClr val="006600"/>
              </a:solidFill>
              <a:latin typeface="KG Shake it Off Chunky" panose="02000000000000000000" pitchFamily="2"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5341987"/>
            <a:ext cx="1571773" cy="2371158"/>
          </a:xfrm>
          <a:prstGeom prst="rect">
            <a:avLst/>
          </a:prstGeom>
        </p:spPr>
      </p:pic>
    </p:spTree>
    <p:extLst>
      <p:ext uri="{BB962C8B-B14F-4D97-AF65-F5344CB8AC3E}">
        <p14:creationId xmlns:p14="http://schemas.microsoft.com/office/powerpoint/2010/main" val="1129408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loud Callout 14"/>
          <p:cNvSpPr/>
          <p:nvPr/>
        </p:nvSpPr>
        <p:spPr>
          <a:xfrm flipV="1">
            <a:off x="457201" y="5894157"/>
            <a:ext cx="4495200" cy="1219200"/>
          </a:xfrm>
          <a:prstGeom prst="cloudCallout">
            <a:avLst>
              <a:gd name="adj1" fmla="val 4167"/>
              <a:gd name="adj2" fmla="val 125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loud Callout 2"/>
          <p:cNvSpPr/>
          <p:nvPr/>
        </p:nvSpPr>
        <p:spPr>
          <a:xfrm>
            <a:off x="7676791" y="2362200"/>
            <a:ext cx="1371601" cy="1219200"/>
          </a:xfrm>
          <a:prstGeom prst="cloudCallout">
            <a:avLst>
              <a:gd name="adj1" fmla="val 4167"/>
              <a:gd name="adj2" fmla="val 125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81048" y="1680150"/>
            <a:ext cx="6876743" cy="4339650"/>
          </a:xfrm>
          <a:prstGeom prst="rect">
            <a:avLst/>
          </a:prstGeom>
          <a:noFill/>
        </p:spPr>
        <p:txBody>
          <a:bodyPr wrap="square" rtlCol="0">
            <a:spAutoFit/>
          </a:bodyPr>
          <a:lstStyle/>
          <a:p>
            <a:r>
              <a:rPr lang="en-US" sz="3600" dirty="0">
                <a:solidFill>
                  <a:prstClr val="black"/>
                </a:solidFill>
                <a:latin typeface="HelloPlainJane" panose="02000603000000000000" pitchFamily="2" charset="0"/>
                <a:ea typeface="HelloPlainJane" panose="02000603000000000000" pitchFamily="2" charset="0"/>
              </a:rPr>
              <a:t>At the deserted Indian camp, Mary and Laura collected colorful beads</a:t>
            </a:r>
            <a:r>
              <a:rPr lang="en-US" sz="3600" dirty="0" smtClean="0">
                <a:solidFill>
                  <a:prstClr val="black"/>
                </a:solidFill>
                <a:latin typeface="HelloPlainJane" panose="02000603000000000000" pitchFamily="2" charset="0"/>
                <a:ea typeface="HelloPlainJane" panose="02000603000000000000" pitchFamily="2" charset="0"/>
              </a:rPr>
              <a:t>. </a:t>
            </a:r>
            <a:r>
              <a:rPr lang="en-US" sz="3600" u="heavy" dirty="0" smtClean="0">
                <a:solidFill>
                  <a:prstClr val="black"/>
                </a:solidFill>
                <a:uFill>
                  <a:solidFill>
                    <a:srgbClr val="FF0066"/>
                  </a:solidFill>
                </a:uFill>
                <a:latin typeface="HelloPlainJane" panose="02000603000000000000" pitchFamily="2" charset="0"/>
                <a:ea typeface="HelloPlainJane" panose="02000603000000000000" pitchFamily="2" charset="0"/>
              </a:rPr>
              <a:t>As it states on page 179 of </a:t>
            </a:r>
            <a:r>
              <a:rPr lang="en-US" sz="3600" i="1" u="heavy" dirty="0" smtClean="0">
                <a:solidFill>
                  <a:prstClr val="black"/>
                </a:solidFill>
                <a:uFill>
                  <a:solidFill>
                    <a:srgbClr val="FF0066"/>
                  </a:solidFill>
                </a:uFill>
                <a:latin typeface="HelloPlainJane" panose="02000603000000000000" pitchFamily="2" charset="0"/>
                <a:ea typeface="HelloPlainJane" panose="02000603000000000000" pitchFamily="2" charset="0"/>
              </a:rPr>
              <a:t>Little House on the Prairie</a:t>
            </a:r>
            <a:r>
              <a:rPr lang="en-US" sz="3600" dirty="0" smtClean="0">
                <a:solidFill>
                  <a:prstClr val="black"/>
                </a:solidFill>
                <a:latin typeface="HelloPlainJane" panose="02000603000000000000" pitchFamily="2" charset="0"/>
                <a:ea typeface="HelloPlainJane" panose="02000603000000000000" pitchFamily="2" charset="0"/>
              </a:rPr>
              <a:t>, “</a:t>
            </a:r>
            <a:r>
              <a:rPr lang="en-US" sz="3600" u="heavy" dirty="0" smtClean="0">
                <a:solidFill>
                  <a:prstClr val="black"/>
                </a:solidFill>
                <a:uFill>
                  <a:solidFill>
                    <a:srgbClr val="006600"/>
                  </a:solidFill>
                </a:uFill>
                <a:latin typeface="HelloPlainJane" panose="02000603000000000000" pitchFamily="2" charset="0"/>
                <a:ea typeface="HelloPlainJane" panose="02000603000000000000" pitchFamily="2" charset="0"/>
              </a:rPr>
              <a:t>They found white beads and brown beads, and more and more red and blue beads. All that afternoon they hunted for beads in the dust of the Indian camp</a:t>
            </a:r>
            <a:r>
              <a:rPr lang="en-US" sz="3600" dirty="0" smtClean="0">
                <a:solidFill>
                  <a:prstClr val="black"/>
                </a:solidFill>
                <a:latin typeface="HelloPlainJane" panose="02000603000000000000" pitchFamily="2" charset="0"/>
                <a:ea typeface="HelloPlainJane" panose="02000603000000000000" pitchFamily="2" charset="0"/>
              </a:rPr>
              <a:t>.”</a:t>
            </a:r>
            <a:endParaRPr lang="en-US" sz="3600" dirty="0">
              <a:solidFill>
                <a:prstClr val="black"/>
              </a:solidFill>
              <a:latin typeface="HelloPlainJane" panose="02000603000000000000" pitchFamily="2" charset="0"/>
              <a:ea typeface="HelloPlainJane" panose="02000603000000000000" pitchFamily="2" charset="0"/>
            </a:endParaRPr>
          </a:p>
          <a:p>
            <a:endParaRPr lang="en-US" sz="2400" dirty="0">
              <a:solidFill>
                <a:prstClr val="black"/>
              </a:solidFill>
              <a:latin typeface="HelloPlainJane" panose="02000603000000000000" pitchFamily="2" charset="0"/>
              <a:ea typeface="HelloPlainJane" panose="02000603000000000000" pitchFamily="2" charset="0"/>
            </a:endParaRPr>
          </a:p>
        </p:txBody>
      </p:sp>
      <p:pic>
        <p:nvPicPr>
          <p:cNvPr id="7"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bwMode="auto">
          <a:xfrm>
            <a:off x="381000" y="533400"/>
            <a:ext cx="8273013" cy="63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VAteacher\AppData\Local\Microsoft\Windows\Temporary Internet Files\Content.IE5\806B5WQB\ShapiroBerezin-quotation-mark-rotated[1].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02688">
            <a:off x="5761997" y="5065729"/>
            <a:ext cx="661551" cy="6213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VAteacher\AppData\Local\Microsoft\Windows\Temporary Internet Files\Content.IE5\806B5WQB\ShapiroBerezin-quotation-mark-rotated[1].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873471" flipH="1">
            <a:off x="666388" y="3415275"/>
            <a:ext cx="661551" cy="6213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3991" y="6223597"/>
            <a:ext cx="4495201" cy="461665"/>
          </a:xfrm>
          <a:prstGeom prst="rect">
            <a:avLst/>
          </a:prstGeom>
          <a:noFill/>
        </p:spPr>
        <p:txBody>
          <a:bodyPr wrap="square" rtlCol="0">
            <a:spAutoFit/>
          </a:bodyPr>
          <a:lstStyle/>
          <a:p>
            <a:pPr algn="ctr"/>
            <a:r>
              <a:rPr lang="en-US" sz="1200" dirty="0" smtClean="0">
                <a:solidFill>
                  <a:srgbClr val="006600"/>
                </a:solidFill>
                <a:latin typeface="KG Shake it Off Chunky" panose="02000000000000000000" pitchFamily="2" charset="0"/>
              </a:rPr>
              <a:t>Since you are citing from a </a:t>
            </a:r>
            <a:r>
              <a:rPr lang="en-US" sz="1200" dirty="0" smtClean="0">
                <a:solidFill>
                  <a:srgbClr val="FF0066"/>
                </a:solidFill>
                <a:latin typeface="KG Shake it Off Chunky" panose="02000000000000000000" pitchFamily="2" charset="0"/>
              </a:rPr>
              <a:t>text</a:t>
            </a:r>
            <a:r>
              <a:rPr lang="en-US" sz="1200" dirty="0" smtClean="0">
                <a:solidFill>
                  <a:srgbClr val="006600"/>
                </a:solidFill>
                <a:latin typeface="KG Shake it Off Chunky" panose="02000000000000000000" pitchFamily="2" charset="0"/>
              </a:rPr>
              <a:t>, </a:t>
            </a:r>
          </a:p>
          <a:p>
            <a:pPr algn="ctr"/>
            <a:r>
              <a:rPr lang="en-US" sz="1200" dirty="0" smtClean="0">
                <a:solidFill>
                  <a:srgbClr val="006600"/>
                </a:solidFill>
                <a:latin typeface="KG Shake it Off Chunky" panose="02000000000000000000" pitchFamily="2" charset="0"/>
              </a:rPr>
              <a:t>you need a </a:t>
            </a:r>
            <a:r>
              <a:rPr lang="en-US" sz="1200" dirty="0" smtClean="0">
                <a:solidFill>
                  <a:srgbClr val="FF0066"/>
                </a:solidFill>
                <a:latin typeface="KG Shake it Off Chunky" panose="02000000000000000000" pitchFamily="2" charset="0"/>
              </a:rPr>
              <a:t>direct</a:t>
            </a:r>
            <a:r>
              <a:rPr lang="en-US" sz="1200" dirty="0" smtClean="0">
                <a:solidFill>
                  <a:srgbClr val="006600"/>
                </a:solidFill>
                <a:latin typeface="KG Shake it Off Chunky" panose="02000000000000000000" pitchFamily="2" charset="0"/>
              </a:rPr>
              <a:t> </a:t>
            </a:r>
            <a:r>
              <a:rPr lang="en-US" sz="1200" dirty="0" smtClean="0">
                <a:solidFill>
                  <a:srgbClr val="FF0066"/>
                </a:solidFill>
                <a:latin typeface="KG Shake it Off Chunky" panose="02000000000000000000" pitchFamily="2" charset="0"/>
              </a:rPr>
              <a:t>quote</a:t>
            </a:r>
            <a:r>
              <a:rPr lang="en-US" sz="1200" dirty="0" smtClean="0">
                <a:solidFill>
                  <a:srgbClr val="006600"/>
                </a:solidFill>
                <a:latin typeface="KG Shake it Off Chunky" panose="02000000000000000000" pitchFamily="2" charset="0"/>
              </a:rPr>
              <a:t> in your answer</a:t>
            </a:r>
            <a:r>
              <a:rPr lang="en-US" sz="1200" dirty="0" smtClean="0">
                <a:latin typeface="KG Shake it Off Chunky" panose="02000000000000000000" pitchFamily="2" charset="0"/>
              </a:rPr>
              <a:t>.</a:t>
            </a:r>
            <a:endParaRPr lang="en-US" sz="1100" dirty="0">
              <a:latin typeface="KG Shake it Off Chunky" panose="02000000000000000000" pitchFamily="2"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5642782"/>
            <a:ext cx="1351308" cy="2024390"/>
          </a:xfrm>
          <a:prstGeom prst="rect">
            <a:avLst/>
          </a:prstGeom>
        </p:spPr>
      </p:pic>
      <p:sp>
        <p:nvSpPr>
          <p:cNvPr id="14" name="TextBox 13"/>
          <p:cNvSpPr txBox="1"/>
          <p:nvPr/>
        </p:nvSpPr>
        <p:spPr>
          <a:xfrm>
            <a:off x="7676791" y="2598003"/>
            <a:ext cx="1461388" cy="830997"/>
          </a:xfrm>
          <a:prstGeom prst="rect">
            <a:avLst/>
          </a:prstGeom>
          <a:noFill/>
        </p:spPr>
        <p:txBody>
          <a:bodyPr wrap="square" rtlCol="0">
            <a:spAutoFit/>
          </a:bodyPr>
          <a:lstStyle/>
          <a:p>
            <a:pPr algn="ctr"/>
            <a:r>
              <a:rPr lang="en-US" sz="1200" dirty="0" smtClean="0">
                <a:solidFill>
                  <a:srgbClr val="FF0066"/>
                </a:solidFill>
                <a:latin typeface="KG Shake it Off Chunky" panose="02000000000000000000" pitchFamily="2" charset="0"/>
              </a:rPr>
              <a:t>Tell </a:t>
            </a:r>
            <a:r>
              <a:rPr lang="en-US" sz="1200" dirty="0" smtClean="0">
                <a:solidFill>
                  <a:srgbClr val="006600"/>
                </a:solidFill>
                <a:latin typeface="KG Shake it Off Chunky" panose="02000000000000000000" pitchFamily="2" charset="0"/>
              </a:rPr>
              <a:t>where</a:t>
            </a:r>
            <a:r>
              <a:rPr lang="en-US" sz="1200" dirty="0" smtClean="0">
                <a:solidFill>
                  <a:srgbClr val="FF0066"/>
                </a:solidFill>
                <a:latin typeface="KG Shake it Off Chunky" panose="02000000000000000000" pitchFamily="2" charset="0"/>
              </a:rPr>
              <a:t> you found the evidence</a:t>
            </a:r>
            <a:r>
              <a:rPr lang="en-US" sz="1200" dirty="0" smtClean="0">
                <a:solidFill>
                  <a:srgbClr val="006600"/>
                </a:solidFill>
                <a:latin typeface="KG Shake it Off Chunky" panose="02000000000000000000" pitchFamily="2" charset="0"/>
              </a:rPr>
              <a:t>.</a:t>
            </a:r>
            <a:endParaRPr lang="en-US" sz="1100" dirty="0">
              <a:latin typeface="KG Shake it Off Chunky" panose="02000000000000000000" pitchFamily="2"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7791" y="914993"/>
            <a:ext cx="438798" cy="228540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192" y="5450010"/>
            <a:ext cx="723181" cy="2008837"/>
          </a:xfrm>
          <a:prstGeom prst="rect">
            <a:avLst/>
          </a:prstGeom>
        </p:spPr>
      </p:pic>
      <p:sp>
        <p:nvSpPr>
          <p:cNvPr id="18" name="TextBox 17"/>
          <p:cNvSpPr txBox="1"/>
          <p:nvPr/>
        </p:nvSpPr>
        <p:spPr>
          <a:xfrm>
            <a:off x="5673525" y="5791200"/>
            <a:ext cx="3237062" cy="892552"/>
          </a:xfrm>
          <a:prstGeom prst="rect">
            <a:avLst/>
          </a:prstGeom>
          <a:noFill/>
        </p:spPr>
        <p:txBody>
          <a:bodyPr wrap="square" rtlCol="0">
            <a:spAutoFit/>
          </a:bodyPr>
          <a:lstStyle/>
          <a:p>
            <a:pPr algn="ctr"/>
            <a:r>
              <a:rPr lang="en-US" sz="1600" b="1" dirty="0" smtClean="0">
                <a:solidFill>
                  <a:srgbClr val="006600"/>
                </a:solidFill>
              </a:rPr>
              <a:t>HULK IT UP!</a:t>
            </a:r>
            <a:endParaRPr lang="en-US" sz="1200" b="1" dirty="0" smtClean="0">
              <a:solidFill>
                <a:prstClr val="black"/>
              </a:solidFill>
            </a:endParaRPr>
          </a:p>
          <a:p>
            <a:pPr algn="ctr"/>
            <a:r>
              <a:rPr lang="en-US" sz="1200" dirty="0" smtClean="0">
                <a:solidFill>
                  <a:prstClr val="black"/>
                </a:solidFill>
              </a:rPr>
              <a:t>A direct quote is written </a:t>
            </a:r>
            <a:r>
              <a:rPr lang="en-US" sz="1200" u="sng" dirty="0" smtClean="0">
                <a:solidFill>
                  <a:prstClr val="black"/>
                </a:solidFill>
              </a:rPr>
              <a:t>word for word</a:t>
            </a:r>
            <a:r>
              <a:rPr lang="en-US" sz="1200" dirty="0" smtClean="0">
                <a:solidFill>
                  <a:prstClr val="black"/>
                </a:solidFill>
              </a:rPr>
              <a:t>, </a:t>
            </a:r>
          </a:p>
          <a:p>
            <a:pPr algn="ctr"/>
            <a:r>
              <a:rPr lang="en-US" sz="1200" dirty="0" smtClean="0">
                <a:solidFill>
                  <a:prstClr val="black"/>
                </a:solidFill>
              </a:rPr>
              <a:t>directly from the text…  </a:t>
            </a:r>
          </a:p>
          <a:p>
            <a:pPr algn="ctr"/>
            <a:r>
              <a:rPr lang="en-US" sz="1200" dirty="0" smtClean="0">
                <a:solidFill>
                  <a:prstClr val="black"/>
                </a:solidFill>
              </a:rPr>
              <a:t>with </a:t>
            </a:r>
            <a:r>
              <a:rPr lang="en-US" sz="1200" u="sng" dirty="0" smtClean="0">
                <a:solidFill>
                  <a:prstClr val="black"/>
                </a:solidFill>
              </a:rPr>
              <a:t>QUOTATION MARKS</a:t>
            </a:r>
            <a:r>
              <a:rPr lang="en-US" sz="1200" dirty="0" smtClean="0">
                <a:solidFill>
                  <a:prstClr val="black"/>
                </a:solidFill>
              </a:rPr>
              <a:t>!</a:t>
            </a:r>
            <a:endParaRPr lang="en-US" sz="1200" dirty="0">
              <a:solidFill>
                <a:prstClr val="black"/>
              </a:solidFill>
            </a:endParaRPr>
          </a:p>
        </p:txBody>
      </p:sp>
    </p:spTree>
    <p:extLst>
      <p:ext uri="{BB962C8B-B14F-4D97-AF65-F5344CB8AC3E}">
        <p14:creationId xmlns:p14="http://schemas.microsoft.com/office/powerpoint/2010/main" val="1277629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2695575"/>
            <a:ext cx="7523163"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445" y="5257800"/>
            <a:ext cx="1477318" cy="2265662"/>
          </a:xfrm>
          <a:prstGeom prst="rect">
            <a:avLst/>
          </a:prstGeom>
        </p:spPr>
      </p:pic>
      <p:sp>
        <p:nvSpPr>
          <p:cNvPr id="7" name="TextBox 6"/>
          <p:cNvSpPr txBox="1"/>
          <p:nvPr/>
        </p:nvSpPr>
        <p:spPr>
          <a:xfrm>
            <a:off x="1600200" y="5523386"/>
            <a:ext cx="5961744" cy="830997"/>
          </a:xfrm>
          <a:prstGeom prst="rect">
            <a:avLst/>
          </a:prstGeom>
          <a:noFill/>
        </p:spPr>
        <p:txBody>
          <a:bodyPr wrap="square" rtlCol="0">
            <a:spAutoFit/>
          </a:bodyPr>
          <a:lstStyle/>
          <a:p>
            <a:pPr algn="ctr"/>
            <a:r>
              <a:rPr lang="en-US" sz="1600" dirty="0" smtClean="0">
                <a:solidFill>
                  <a:srgbClr val="C00000"/>
                </a:solidFill>
                <a:latin typeface="KG Shake it Off Chunky" panose="02000000000000000000" pitchFamily="2" charset="0"/>
              </a:rPr>
              <a:t>Now is your chance to </a:t>
            </a:r>
          </a:p>
          <a:p>
            <a:pPr algn="ctr"/>
            <a:r>
              <a:rPr lang="en-US" sz="1600" dirty="0" smtClean="0">
                <a:solidFill>
                  <a:srgbClr val="C00000"/>
                </a:solidFill>
                <a:latin typeface="KG Shake it Off Chunky" panose="02000000000000000000" pitchFamily="2" charset="0"/>
              </a:rPr>
              <a:t>clarify and enlighten your audience! Explain your evidence and add your thoughts!</a:t>
            </a:r>
            <a:endParaRPr lang="en-US" sz="1400" dirty="0">
              <a:solidFill>
                <a:srgbClr val="C00000"/>
              </a:solidFill>
              <a:latin typeface="KG Shake it Off Chunky" panose="02000000000000000000" pitchFamily="2" charset="0"/>
            </a:endParaRPr>
          </a:p>
        </p:txBody>
      </p:sp>
    </p:spTree>
    <p:extLst>
      <p:ext uri="{BB962C8B-B14F-4D97-AF65-F5344CB8AC3E}">
        <p14:creationId xmlns:p14="http://schemas.microsoft.com/office/powerpoint/2010/main" val="1320125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21257" y="609600"/>
            <a:ext cx="8101488" cy="53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5799" y="2514600"/>
            <a:ext cx="7924801" cy="4985980"/>
          </a:xfrm>
          <a:prstGeom prst="rect">
            <a:avLst/>
          </a:prstGeom>
          <a:noFill/>
        </p:spPr>
        <p:txBody>
          <a:bodyPr wrap="square" rtlCol="0">
            <a:spAutoFit/>
          </a:bodyPr>
          <a:lstStyle/>
          <a:p>
            <a:pPr algn="ctr"/>
            <a:r>
              <a:rPr lang="en-US" sz="2400" dirty="0" smtClean="0">
                <a:solidFill>
                  <a:srgbClr val="C00000"/>
                </a:solidFill>
                <a:latin typeface="KG Shake it Off Chunky" panose="02000000000000000000" pitchFamily="2" charset="0"/>
              </a:rPr>
              <a:t>Explain how the quote proves your claim.</a:t>
            </a:r>
          </a:p>
          <a:p>
            <a:pPr algn="ctr"/>
            <a:endParaRPr lang="en-US" sz="2400" dirty="0" smtClean="0">
              <a:solidFill>
                <a:srgbClr val="C00000"/>
              </a:solidFill>
              <a:latin typeface="KG Shake it Off Chunky" panose="02000000000000000000" pitchFamily="2" charset="0"/>
            </a:endParaRPr>
          </a:p>
          <a:p>
            <a:pPr algn="ctr"/>
            <a:r>
              <a:rPr lang="en-US" sz="2400" dirty="0" smtClean="0">
                <a:solidFill>
                  <a:srgbClr val="002060"/>
                </a:solidFill>
                <a:latin typeface="KG Shake it Off Chunky" panose="02000000000000000000" pitchFamily="2" charset="0"/>
              </a:rPr>
              <a:t>Share your own commentary.</a:t>
            </a:r>
            <a:endParaRPr lang="en-US" sz="2400" dirty="0">
              <a:solidFill>
                <a:srgbClr val="002060"/>
              </a:solidFill>
              <a:latin typeface="KG Shake it Off Chunky" panose="02000000000000000000" pitchFamily="2" charset="0"/>
            </a:endParaRPr>
          </a:p>
          <a:p>
            <a:pPr algn="ctr"/>
            <a:endParaRPr lang="en-US" sz="2400" dirty="0" smtClean="0">
              <a:solidFill>
                <a:srgbClr val="C00000"/>
              </a:solidFill>
              <a:latin typeface="KG Shake it Off Chunky" panose="02000000000000000000" pitchFamily="2" charset="0"/>
            </a:endParaRPr>
          </a:p>
          <a:p>
            <a:pPr algn="ctr"/>
            <a:r>
              <a:rPr lang="en-US" sz="2400" dirty="0" smtClean="0">
                <a:solidFill>
                  <a:srgbClr val="C00000"/>
                </a:solidFill>
                <a:latin typeface="KG Shake it Off Chunky" panose="02000000000000000000" pitchFamily="2" charset="0"/>
              </a:rPr>
              <a:t>Speak from </a:t>
            </a:r>
            <a:r>
              <a:rPr lang="en-US" sz="2400" dirty="0" err="1" smtClean="0">
                <a:solidFill>
                  <a:srgbClr val="C00000"/>
                </a:solidFill>
                <a:latin typeface="KG Shake it Off Chunky" panose="02000000000000000000" pitchFamily="2" charset="0"/>
              </a:rPr>
              <a:t>personaL</a:t>
            </a:r>
            <a:r>
              <a:rPr lang="en-US" sz="2400" dirty="0" smtClean="0">
                <a:solidFill>
                  <a:srgbClr val="C00000"/>
                </a:solidFill>
                <a:latin typeface="KG Shake it Off Chunky" panose="02000000000000000000" pitchFamily="2" charset="0"/>
              </a:rPr>
              <a:t> experience.</a:t>
            </a:r>
          </a:p>
          <a:p>
            <a:pPr algn="ctr"/>
            <a:endParaRPr lang="en-US" sz="2400" dirty="0">
              <a:solidFill>
                <a:srgbClr val="C00000"/>
              </a:solidFill>
              <a:latin typeface="KG Shake it Off Chunky" panose="02000000000000000000" pitchFamily="2" charset="0"/>
            </a:endParaRPr>
          </a:p>
          <a:p>
            <a:pPr algn="ctr"/>
            <a:r>
              <a:rPr lang="en-US" sz="2400" dirty="0" smtClean="0">
                <a:solidFill>
                  <a:srgbClr val="002060"/>
                </a:solidFill>
                <a:latin typeface="KG Shake it Off Chunky" panose="02000000000000000000" pitchFamily="2" charset="0"/>
              </a:rPr>
              <a:t>Add details to clarify why your </a:t>
            </a:r>
          </a:p>
          <a:p>
            <a:pPr algn="ctr"/>
            <a:r>
              <a:rPr lang="en-US" sz="2400" dirty="0" smtClean="0">
                <a:solidFill>
                  <a:srgbClr val="002060"/>
                </a:solidFill>
                <a:latin typeface="KG Shake it Off Chunky" panose="02000000000000000000" pitchFamily="2" charset="0"/>
              </a:rPr>
              <a:t>claim is evidence-based. </a:t>
            </a:r>
          </a:p>
          <a:p>
            <a:pPr algn="ctr"/>
            <a:endParaRPr lang="en-US" sz="2400" dirty="0">
              <a:solidFill>
                <a:srgbClr val="C00000"/>
              </a:solidFill>
              <a:latin typeface="KG Shake it Off Chunky" panose="02000000000000000000" pitchFamily="2" charset="0"/>
            </a:endParaRPr>
          </a:p>
          <a:p>
            <a:pPr algn="ctr"/>
            <a:r>
              <a:rPr lang="en-US" sz="2400" dirty="0" smtClean="0">
                <a:solidFill>
                  <a:srgbClr val="C00000"/>
                </a:solidFill>
                <a:latin typeface="KG Shake it Off Chunky" panose="02000000000000000000" pitchFamily="2" charset="0"/>
              </a:rPr>
              <a:t>Convince your audience!</a:t>
            </a:r>
            <a:endParaRPr lang="en-US" sz="2000" dirty="0">
              <a:solidFill>
                <a:srgbClr val="C00000"/>
              </a:solidFill>
              <a:latin typeface="KG Shake it Off Chunky" panose="02000000000000000000" pitchFamily="2" charset="0"/>
            </a:endParaRPr>
          </a:p>
          <a:p>
            <a:endParaRPr lang="en-US" sz="2000" dirty="0" smtClean="0">
              <a:solidFill>
                <a:srgbClr val="006600"/>
              </a:solidFill>
              <a:latin typeface="KG Shake it Off Chunky" panose="02000000000000000000" pitchFamily="2" charset="0"/>
            </a:endParaRPr>
          </a:p>
          <a:p>
            <a:endParaRPr lang="en-US" sz="2000" dirty="0">
              <a:solidFill>
                <a:srgbClr val="006600"/>
              </a:solidFill>
              <a:latin typeface="KG Shake it Off Chunky" panose="02000000000000000000" pitchFamily="2" charset="0"/>
            </a:endParaRPr>
          </a:p>
          <a:p>
            <a:endParaRPr lang="en-US" sz="2000" dirty="0" smtClean="0">
              <a:solidFill>
                <a:srgbClr val="006600"/>
              </a:solidFill>
              <a:latin typeface="KG Shake it Off Chunky" panose="02000000000000000000" pitchFamily="2" charset="0"/>
            </a:endParaRPr>
          </a:p>
          <a:p>
            <a:endParaRPr lang="en-US" dirty="0">
              <a:latin typeface="KG Shake it Off Chunky" panose="02000000000000000000" pitchFamily="2" charset="0"/>
            </a:endParaRPr>
          </a:p>
        </p:txBody>
      </p:sp>
      <p:sp>
        <p:nvSpPr>
          <p:cNvPr id="8" name="TextBox 7"/>
          <p:cNvSpPr txBox="1"/>
          <p:nvPr/>
        </p:nvSpPr>
        <p:spPr>
          <a:xfrm>
            <a:off x="381000" y="1146460"/>
            <a:ext cx="8077200" cy="954107"/>
          </a:xfrm>
          <a:prstGeom prst="rect">
            <a:avLst/>
          </a:prstGeom>
          <a:noFill/>
        </p:spPr>
        <p:txBody>
          <a:bodyPr wrap="square" rtlCol="0">
            <a:spAutoFit/>
          </a:bodyPr>
          <a:lstStyle/>
          <a:p>
            <a:pPr algn="ctr"/>
            <a:r>
              <a:rPr lang="en-US" sz="2800" dirty="0" smtClean="0">
                <a:solidFill>
                  <a:prstClr val="black"/>
                </a:solidFill>
                <a:latin typeface="HelloPlainJane" panose="02000603000000000000" pitchFamily="2" charset="0"/>
                <a:ea typeface="HelloPlainJane" panose="02000603000000000000" pitchFamily="2" charset="0"/>
              </a:rPr>
              <a:t>This part of your answer can be one sentence </a:t>
            </a:r>
          </a:p>
          <a:p>
            <a:pPr algn="ctr"/>
            <a:r>
              <a:rPr lang="en-US" sz="2800" dirty="0" smtClean="0">
                <a:solidFill>
                  <a:prstClr val="black"/>
                </a:solidFill>
                <a:latin typeface="HelloPlainJane" panose="02000603000000000000" pitchFamily="2" charset="0"/>
                <a:ea typeface="HelloPlainJane" panose="02000603000000000000" pitchFamily="2" charset="0"/>
              </a:rPr>
              <a:t>or multiple sentences.</a:t>
            </a:r>
            <a:endParaRPr lang="en-US" dirty="0">
              <a:solidFill>
                <a:prstClr val="black"/>
              </a:solidFill>
              <a:latin typeface="HelloPlainJane" panose="02000603000000000000" pitchFamily="2" charset="0"/>
              <a:ea typeface="HelloPlainJane" panose="02000603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4390571"/>
            <a:ext cx="1477318" cy="2265662"/>
          </a:xfrm>
          <a:prstGeom prst="rect">
            <a:avLst/>
          </a:prstGeom>
        </p:spPr>
      </p:pic>
    </p:spTree>
    <p:extLst>
      <p:ext uri="{BB962C8B-B14F-4D97-AF65-F5344CB8AC3E}">
        <p14:creationId xmlns:p14="http://schemas.microsoft.com/office/powerpoint/2010/main" val="2705071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1" y="1595259"/>
            <a:ext cx="8196812" cy="3662541"/>
          </a:xfrm>
          <a:prstGeom prst="rect">
            <a:avLst/>
          </a:prstGeom>
          <a:noFill/>
        </p:spPr>
        <p:txBody>
          <a:bodyPr wrap="square" rtlCol="0">
            <a:spAutoFit/>
          </a:bodyPr>
          <a:lstStyle/>
          <a:p>
            <a:r>
              <a:rPr lang="en-US" sz="2900" dirty="0">
                <a:solidFill>
                  <a:prstClr val="black"/>
                </a:solidFill>
                <a:latin typeface="HelloPlainJane" panose="02000603000000000000" pitchFamily="2" charset="0"/>
                <a:ea typeface="HelloPlainJane" panose="02000603000000000000" pitchFamily="2" charset="0"/>
              </a:rPr>
              <a:t>At the deserted Indian camp, Mary and Laura collected colorful beads</a:t>
            </a:r>
            <a:r>
              <a:rPr lang="en-US" sz="2900" dirty="0" smtClean="0">
                <a:solidFill>
                  <a:prstClr val="black"/>
                </a:solidFill>
                <a:latin typeface="HelloPlainJane" panose="02000603000000000000" pitchFamily="2" charset="0"/>
                <a:ea typeface="HelloPlainJane" panose="02000603000000000000" pitchFamily="2" charset="0"/>
              </a:rPr>
              <a:t>. </a:t>
            </a:r>
            <a:r>
              <a:rPr lang="en-US" sz="2900" dirty="0" smtClean="0">
                <a:solidFill>
                  <a:prstClr val="black"/>
                </a:solidFill>
                <a:uFill>
                  <a:solidFill>
                    <a:srgbClr val="FF0066"/>
                  </a:solidFill>
                </a:uFill>
                <a:latin typeface="HelloPlainJane" panose="02000603000000000000" pitchFamily="2" charset="0"/>
                <a:ea typeface="HelloPlainJane" panose="02000603000000000000" pitchFamily="2" charset="0"/>
              </a:rPr>
              <a:t>As it states on page 179 of </a:t>
            </a:r>
            <a:r>
              <a:rPr lang="en-US" sz="2900" i="1" dirty="0" smtClean="0">
                <a:solidFill>
                  <a:prstClr val="black"/>
                </a:solidFill>
                <a:uFill>
                  <a:solidFill>
                    <a:srgbClr val="FF0066"/>
                  </a:solidFill>
                </a:uFill>
                <a:latin typeface="HelloPlainJane" panose="02000603000000000000" pitchFamily="2" charset="0"/>
                <a:ea typeface="HelloPlainJane" panose="02000603000000000000" pitchFamily="2" charset="0"/>
              </a:rPr>
              <a:t>Little House on the Prairie</a:t>
            </a:r>
            <a:r>
              <a:rPr lang="en-US" sz="2900" dirty="0" smtClean="0">
                <a:solidFill>
                  <a:prstClr val="black"/>
                </a:solidFill>
                <a:latin typeface="HelloPlainJane" panose="02000603000000000000" pitchFamily="2" charset="0"/>
                <a:ea typeface="HelloPlainJane" panose="02000603000000000000" pitchFamily="2" charset="0"/>
              </a:rPr>
              <a:t>, “</a:t>
            </a:r>
            <a:r>
              <a:rPr lang="en-US" sz="2900" dirty="0" smtClean="0">
                <a:solidFill>
                  <a:prstClr val="black"/>
                </a:solidFill>
                <a:uFill>
                  <a:solidFill>
                    <a:srgbClr val="006600"/>
                  </a:solidFill>
                </a:uFill>
                <a:latin typeface="HelloPlainJane" panose="02000603000000000000" pitchFamily="2" charset="0"/>
                <a:ea typeface="HelloPlainJane" panose="02000603000000000000" pitchFamily="2" charset="0"/>
              </a:rPr>
              <a:t>They found white beads and brown beads, and more and more red and blue beads. All that afternoon they hunted for beads in the dust of the Indian camp</a:t>
            </a:r>
            <a:r>
              <a:rPr lang="en-US" sz="2900" dirty="0" smtClean="0">
                <a:solidFill>
                  <a:prstClr val="black"/>
                </a:solidFill>
                <a:latin typeface="HelloPlainJane" panose="02000603000000000000" pitchFamily="2" charset="0"/>
                <a:ea typeface="HelloPlainJane" panose="02000603000000000000" pitchFamily="2" charset="0"/>
              </a:rPr>
              <a:t>.” </a:t>
            </a:r>
            <a:r>
              <a:rPr lang="en-US" sz="2900" dirty="0" smtClean="0">
                <a:solidFill>
                  <a:prstClr val="black"/>
                </a:solidFill>
                <a:uFill>
                  <a:solidFill>
                    <a:srgbClr val="FFC000"/>
                  </a:solidFill>
                </a:uFill>
                <a:latin typeface="HelloPlainJane" panose="02000603000000000000" pitchFamily="2" charset="0"/>
                <a:ea typeface="HelloPlainJane" panose="02000603000000000000" pitchFamily="2" charset="0"/>
              </a:rPr>
              <a:t>The novel also explains that when the girls got back home they showed a handkerchief full of beads to Ma. This leads me to believe that Mary and Laura had quite a collection of colorful beads! </a:t>
            </a:r>
            <a:endParaRPr lang="en-US" sz="2900" dirty="0">
              <a:solidFill>
                <a:prstClr val="black"/>
              </a:solidFill>
              <a:uFill>
                <a:solidFill>
                  <a:srgbClr val="FFC000"/>
                </a:solidFill>
              </a:uFill>
              <a:latin typeface="HelloPlainJane" panose="02000603000000000000" pitchFamily="2" charset="0"/>
              <a:ea typeface="HelloPlainJane" panose="02000603000000000000" pitchFamily="2"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955581"/>
            <a:ext cx="1253025" cy="1877152"/>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155" y="5257800"/>
            <a:ext cx="993720" cy="152400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5882"/>
          <a:stretch/>
        </p:blipFill>
        <p:spPr>
          <a:xfrm>
            <a:off x="381000" y="-685800"/>
            <a:ext cx="1144523" cy="2203120"/>
          </a:xfrm>
          <a:prstGeom prst="rect">
            <a:avLst/>
          </a:prstGeom>
        </p:spPr>
      </p:pic>
      <p:pic>
        <p:nvPicPr>
          <p:cNvPr id="22" name="Picture 2" descr="Image result for penc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629216" flipV="1">
            <a:off x="1272895" y="548094"/>
            <a:ext cx="505255" cy="5052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2775" y="5105400"/>
            <a:ext cx="1436654" cy="1783209"/>
          </a:xfrm>
          <a:prstGeom prst="rect">
            <a:avLst/>
          </a:prstGeom>
        </p:spPr>
      </p:pic>
      <p:pic>
        <p:nvPicPr>
          <p:cNvPr id="24" name="Picture 2"/>
          <p:cNvPicPr>
            <a:picLocks noChangeAspect="1" noChangeArrowheads="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l="-1332"/>
          <a:stretch/>
        </p:blipFill>
        <p:spPr bwMode="auto">
          <a:xfrm rot="311636">
            <a:off x="6471502" y="5992529"/>
            <a:ext cx="255594" cy="258178"/>
          </a:xfrm>
          <a:prstGeom prst="ellipse">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28" name="TextBox 27"/>
          <p:cNvSpPr txBox="1"/>
          <p:nvPr/>
        </p:nvSpPr>
        <p:spPr>
          <a:xfrm>
            <a:off x="3886200" y="5432810"/>
            <a:ext cx="1068322" cy="307777"/>
          </a:xfrm>
          <a:prstGeom prst="rect">
            <a:avLst/>
          </a:prstGeom>
          <a:noFill/>
        </p:spPr>
        <p:txBody>
          <a:bodyPr wrap="square" rtlCol="0">
            <a:spAutoFit/>
          </a:bodyPr>
          <a:lstStyle/>
          <a:p>
            <a:pPr algn="ctr"/>
            <a:r>
              <a:rPr lang="en-US" sz="1400" b="1" dirty="0" smtClean="0">
                <a:solidFill>
                  <a:srgbClr val="C00000"/>
                </a:solidFill>
                <a:latin typeface="Century Gothic" panose="020B0502020202020204" pitchFamily="34" charset="0"/>
              </a:rPr>
              <a:t>SUPER!</a:t>
            </a:r>
            <a:endParaRPr lang="en-US" sz="1200" b="1" dirty="0">
              <a:solidFill>
                <a:srgbClr val="C00000"/>
              </a:solidFill>
              <a:latin typeface="Century Gothic" panose="020B0502020202020204" pitchFamily="34" charset="0"/>
            </a:endParaRPr>
          </a:p>
        </p:txBody>
      </p:sp>
      <p:sp>
        <p:nvSpPr>
          <p:cNvPr id="29" name="TextBox 28"/>
          <p:cNvSpPr txBox="1"/>
          <p:nvPr/>
        </p:nvSpPr>
        <p:spPr>
          <a:xfrm>
            <a:off x="7543800" y="5209401"/>
            <a:ext cx="1068322" cy="307777"/>
          </a:xfrm>
          <a:prstGeom prst="rect">
            <a:avLst/>
          </a:prstGeom>
          <a:noFill/>
        </p:spPr>
        <p:txBody>
          <a:bodyPr wrap="square" rtlCol="0">
            <a:spAutoFit/>
          </a:bodyPr>
          <a:lstStyle/>
          <a:p>
            <a:pPr algn="ctr"/>
            <a:r>
              <a:rPr lang="en-US" sz="1400" b="1" dirty="0" smtClean="0">
                <a:solidFill>
                  <a:srgbClr val="006600"/>
                </a:solidFill>
                <a:latin typeface="Century Gothic" panose="020B0502020202020204" pitchFamily="34" charset="0"/>
              </a:rPr>
              <a:t>SUPER!</a:t>
            </a:r>
            <a:endParaRPr lang="en-US" sz="1200" b="1" dirty="0">
              <a:solidFill>
                <a:srgbClr val="006600"/>
              </a:solidFill>
              <a:latin typeface="Century Gothic" panose="020B0502020202020204" pitchFamily="34" charset="0"/>
            </a:endParaRPr>
          </a:p>
        </p:txBody>
      </p:sp>
      <p:sp>
        <p:nvSpPr>
          <p:cNvPr id="30" name="TextBox 29"/>
          <p:cNvSpPr txBox="1"/>
          <p:nvPr/>
        </p:nvSpPr>
        <p:spPr>
          <a:xfrm>
            <a:off x="5130123" y="4932402"/>
            <a:ext cx="1068322" cy="307777"/>
          </a:xfrm>
          <a:prstGeom prst="rect">
            <a:avLst/>
          </a:prstGeom>
          <a:noFill/>
        </p:spPr>
        <p:txBody>
          <a:bodyPr wrap="square" rtlCol="0">
            <a:spAutoFit/>
          </a:bodyPr>
          <a:lstStyle/>
          <a:p>
            <a:pPr algn="ctr"/>
            <a:r>
              <a:rPr lang="en-US" sz="1400" b="1" dirty="0" smtClean="0">
                <a:solidFill>
                  <a:srgbClr val="000099"/>
                </a:solidFill>
                <a:latin typeface="Century Gothic" panose="020B0502020202020204" pitchFamily="34" charset="0"/>
              </a:rPr>
              <a:t>SUPER!</a:t>
            </a:r>
            <a:endParaRPr lang="en-US" sz="1200" b="1" dirty="0">
              <a:solidFill>
                <a:srgbClr val="000099"/>
              </a:solidFill>
              <a:latin typeface="Century Gothic" panose="020B0502020202020204" pitchFamily="34" charset="0"/>
            </a:endParaRPr>
          </a:p>
        </p:txBody>
      </p:sp>
      <p:sp>
        <p:nvSpPr>
          <p:cNvPr id="31" name="TextBox 30"/>
          <p:cNvSpPr txBox="1"/>
          <p:nvPr/>
        </p:nvSpPr>
        <p:spPr>
          <a:xfrm rot="10800000">
            <a:off x="1293878" y="1155412"/>
            <a:ext cx="1068322" cy="307777"/>
          </a:xfrm>
          <a:prstGeom prst="rect">
            <a:avLst/>
          </a:prstGeom>
          <a:noFill/>
        </p:spPr>
        <p:txBody>
          <a:bodyPr wrap="square" rtlCol="0">
            <a:spAutoFit/>
          </a:bodyPr>
          <a:lstStyle/>
          <a:p>
            <a:pPr algn="ctr"/>
            <a:r>
              <a:rPr lang="en-US" sz="1400" b="1" dirty="0" smtClean="0">
                <a:solidFill>
                  <a:srgbClr val="FF0000"/>
                </a:solidFill>
                <a:latin typeface="Century Gothic" panose="020B0502020202020204" pitchFamily="34" charset="0"/>
              </a:rPr>
              <a:t>SPIDER!</a:t>
            </a:r>
            <a:endParaRPr lang="en-US" sz="1200" b="1" dirty="0">
              <a:solidFill>
                <a:srgbClr val="FF0000"/>
              </a:solidFill>
              <a:latin typeface="Century Gothic" panose="020B0502020202020204" pitchFamily="34" charset="0"/>
            </a:endParaRPr>
          </a:p>
        </p:txBody>
      </p:sp>
      <p:pic>
        <p:nvPicPr>
          <p:cNvPr id="15"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1418287"/>
            <a:ext cx="350839" cy="35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785" y="2590800"/>
            <a:ext cx="347472" cy="35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64650" y="3962400"/>
            <a:ext cx="347472" cy="35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8386" y="1654336"/>
            <a:ext cx="347472" cy="34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988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706641" y="3886200"/>
            <a:ext cx="6294359" cy="1015663"/>
          </a:xfrm>
          <a:prstGeom prst="rect">
            <a:avLst/>
          </a:prstGeom>
          <a:noFill/>
        </p:spPr>
        <p:txBody>
          <a:bodyPr wrap="square" rtlCol="0">
            <a:spAutoFit/>
          </a:bodyPr>
          <a:lstStyle/>
          <a:p>
            <a:r>
              <a:rPr lang="en-US" sz="6000" dirty="0" smtClean="0">
                <a:solidFill>
                  <a:srgbClr val="FF0066"/>
                </a:solidFill>
                <a:latin typeface="KG Shake it Off Chunky" panose="02000000000000000000" pitchFamily="2" charset="0"/>
              </a:rPr>
              <a:t>Let’s try it!</a:t>
            </a:r>
            <a:endParaRPr lang="en-US" sz="5400" dirty="0">
              <a:solidFill>
                <a:srgbClr val="FF0066"/>
              </a:solidFill>
              <a:latin typeface="KG Shake it Off Chunky" panose="02000000000000000000" pitchFamily="2" charset="0"/>
            </a:endParaRPr>
          </a:p>
        </p:txBody>
      </p:sp>
      <p:sp>
        <p:nvSpPr>
          <p:cNvPr id="8" name="TextBox 7"/>
          <p:cNvSpPr txBox="1"/>
          <p:nvPr/>
        </p:nvSpPr>
        <p:spPr>
          <a:xfrm>
            <a:off x="723901" y="962323"/>
            <a:ext cx="7696200" cy="2923877"/>
          </a:xfrm>
          <a:prstGeom prst="rect">
            <a:avLst/>
          </a:prstGeom>
          <a:noFill/>
        </p:spPr>
        <p:txBody>
          <a:bodyPr wrap="square" rtlCol="0">
            <a:spAutoFit/>
          </a:bodyPr>
          <a:lstStyle/>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p:txBody>
      </p:sp>
    </p:spTree>
    <p:extLst>
      <p:ext uri="{BB962C8B-B14F-4D97-AF65-F5344CB8AC3E}">
        <p14:creationId xmlns:p14="http://schemas.microsoft.com/office/powerpoint/2010/main" val="957071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058" y="376011"/>
            <a:ext cx="4752975" cy="6162675"/>
          </a:xfrm>
          <a:prstGeom prst="rect">
            <a:avLst/>
          </a:prstGeom>
          <a:noFill/>
          <a:ln w="9525">
            <a:solidFill>
              <a:schemeClr val="accent1">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96" y="228600"/>
            <a:ext cx="28765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descr="C:\Users\VAteacher\AppData\Local\Microsoft\Windows\Temporary Internet Files\Content.IE5\806B5WQB\ShapiroBerezin-quotation-mark-rotated[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4513" y="3771899"/>
            <a:ext cx="514657" cy="4833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VAteacher\AppData\Local\Microsoft\Windows\Temporary Internet Files\Content.IE5\806B5WQB\ShapiroBerezin-quotation-mark-rotated[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0056" y="2831306"/>
            <a:ext cx="514657" cy="4833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43185" y="2340738"/>
            <a:ext cx="4803929" cy="2862322"/>
          </a:xfrm>
          <a:prstGeom prst="rect">
            <a:avLst/>
          </a:prstGeom>
          <a:solidFill>
            <a:schemeClr val="bg1"/>
          </a:solidFill>
          <a:ln w="38100">
            <a:solidFill>
              <a:srgbClr val="FF0066"/>
            </a:solidFill>
          </a:ln>
        </p:spPr>
        <p:txBody>
          <a:bodyPr wrap="square" rtlCol="0">
            <a:spAutoFit/>
          </a:bodyPr>
          <a:lstStyle/>
          <a:p>
            <a:pPr algn="ctr"/>
            <a:r>
              <a:rPr lang="en-US" sz="6000" dirty="0" smtClean="0">
                <a:solidFill>
                  <a:prstClr val="black"/>
                </a:solidFill>
                <a:latin typeface="KG Blank Space Solid" panose="02000000000000000000" pitchFamily="2" charset="0"/>
              </a:rPr>
              <a:t>Use these HELPFUL TOOLS!</a:t>
            </a:r>
            <a:endParaRPr lang="en-US" sz="6000" dirty="0">
              <a:solidFill>
                <a:prstClr val="black"/>
              </a:solidFill>
              <a:latin typeface="KG Blank Space Solid" panose="02000000000000000000" pitchFamily="2" charset="0"/>
            </a:endParaRPr>
          </a:p>
        </p:txBody>
      </p:sp>
      <p:sp>
        <p:nvSpPr>
          <p:cNvPr id="4" name="5-Point Star 3"/>
          <p:cNvSpPr/>
          <p:nvPr/>
        </p:nvSpPr>
        <p:spPr>
          <a:xfrm>
            <a:off x="6271759" y="4724400"/>
            <a:ext cx="838200" cy="762000"/>
          </a:xfrm>
          <a:prstGeom prst="star5">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5-Point Star 22"/>
          <p:cNvSpPr/>
          <p:nvPr/>
        </p:nvSpPr>
        <p:spPr>
          <a:xfrm>
            <a:off x="1634971" y="1959738"/>
            <a:ext cx="838200" cy="762000"/>
          </a:xfrm>
          <a:prstGeom prst="star5">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09204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058" y="376011"/>
            <a:ext cx="4752975" cy="6162675"/>
          </a:xfrm>
          <a:prstGeom prst="rect">
            <a:avLst/>
          </a:prstGeom>
          <a:noFill/>
          <a:ln w="9525">
            <a:solidFill>
              <a:schemeClr val="accent1">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96" y="228600"/>
            <a:ext cx="28765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descr="C:\Users\VAteacher\AppData\Local\Microsoft\Windows\Temporary Internet Files\Content.IE5\806B5WQB\ShapiroBerezin-quotation-mark-rotated[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4513" y="3771899"/>
            <a:ext cx="514657" cy="4833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VAteacher\AppData\Local\Microsoft\Windows\Temporary Internet Files\Content.IE5\806B5WQB\ShapiroBerezin-quotation-mark-rotated[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0056" y="2831306"/>
            <a:ext cx="514657" cy="48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7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724400" y="574655"/>
            <a:ext cx="4076700" cy="8586966"/>
          </a:xfrm>
          <a:prstGeom prst="rect">
            <a:avLst/>
          </a:prstGeom>
        </p:spPr>
        <p:txBody>
          <a:bodyPr wrap="square">
            <a:spAutoFit/>
          </a:bodyPr>
          <a:lstStyle/>
          <a:p>
            <a:pPr algn="ctr">
              <a:buClr>
                <a:schemeClr val="accent6">
                  <a:lumMod val="60000"/>
                  <a:lumOff val="40000"/>
                </a:schemeClr>
              </a:buClr>
              <a:defRPr/>
            </a:pPr>
            <a:r>
              <a:rPr lang="en-US" sz="4400" dirty="0" smtClean="0">
                <a:latin typeface="KG Sorry Not Sorry Chub" panose="02000506000000020004" pitchFamily="2" charset="0"/>
                <a:ea typeface="HelloChalkTalk" pitchFamily="2" charset="0"/>
              </a:rPr>
              <a:t>SLASH</a:t>
            </a:r>
          </a:p>
          <a:p>
            <a:pPr algn="ctr">
              <a:buClr>
                <a:schemeClr val="accent6">
                  <a:lumMod val="60000"/>
                  <a:lumOff val="40000"/>
                </a:schemeClr>
              </a:buClr>
              <a:defRPr/>
            </a:pPr>
            <a:r>
              <a:rPr lang="en-US" sz="4400" dirty="0" smtClean="0">
                <a:latin typeface="KG Sorry Not Sorry Chub" panose="02000506000000020004" pitchFamily="2" charset="0"/>
                <a:ea typeface="HelloChalkTalk" pitchFamily="2" charset="0"/>
              </a:rPr>
              <a:t>Notebook</a:t>
            </a:r>
            <a:endParaRPr lang="en-US" sz="4400" dirty="0">
              <a:latin typeface="KG Sorry Not Sorry Chub" panose="02000506000000020004" pitchFamily="2" charset="0"/>
              <a:ea typeface="HelloChalkTalk" pitchFamily="2" charset="0"/>
            </a:endParaRPr>
          </a:p>
          <a:p>
            <a:pPr algn="ctr">
              <a:buClr>
                <a:schemeClr val="accent6">
                  <a:lumMod val="60000"/>
                  <a:lumOff val="40000"/>
                </a:schemeClr>
              </a:buClr>
              <a:defRPr/>
            </a:pPr>
            <a:endParaRPr lang="en-US" sz="2800" dirty="0" smtClean="0">
              <a:latin typeface="CoopForged" pitchFamily="50" charset="0"/>
              <a:ea typeface="HelloChalkTalk" pitchFamily="2" charset="0"/>
            </a:endParaRPr>
          </a:p>
          <a:p>
            <a:pPr algn="ctr">
              <a:buClr>
                <a:schemeClr val="accent6">
                  <a:lumMod val="60000"/>
                  <a:lumOff val="40000"/>
                </a:schemeClr>
              </a:buClr>
              <a:defRPr/>
            </a:pPr>
            <a:r>
              <a:rPr lang="en-US" sz="2800" dirty="0" smtClean="0">
                <a:latin typeface="HelloPlainJane" panose="02000603000000000000" pitchFamily="2" charset="0"/>
                <a:ea typeface="HelloPlainJane" panose="02000603000000000000" pitchFamily="2" charset="0"/>
              </a:rPr>
              <a:t> Bring </a:t>
            </a:r>
            <a:r>
              <a:rPr lang="en-US" sz="2800" dirty="0">
                <a:latin typeface="HelloPlainJane" panose="02000603000000000000" pitchFamily="2" charset="0"/>
                <a:ea typeface="HelloPlainJane" panose="02000603000000000000" pitchFamily="2" charset="0"/>
              </a:rPr>
              <a:t>your spiral to class </a:t>
            </a:r>
            <a:endParaRPr lang="en-US" sz="2800" dirty="0" smtClean="0">
              <a:latin typeface="HelloPlainJane" panose="02000603000000000000" pitchFamily="2" charset="0"/>
              <a:ea typeface="HelloPlainJane" panose="02000603000000000000" pitchFamily="2" charset="0"/>
            </a:endParaRPr>
          </a:p>
          <a:p>
            <a:pPr algn="ctr">
              <a:buClr>
                <a:schemeClr val="accent6">
                  <a:lumMod val="60000"/>
                  <a:lumOff val="40000"/>
                </a:schemeClr>
              </a:buClr>
              <a:defRPr/>
            </a:pPr>
            <a:r>
              <a:rPr lang="en-US" sz="2800" dirty="0" smtClean="0">
                <a:latin typeface="HelloPlainJane" panose="02000603000000000000" pitchFamily="2" charset="0"/>
                <a:ea typeface="HelloPlainJane" panose="02000603000000000000" pitchFamily="2" charset="0"/>
              </a:rPr>
              <a:t>each </a:t>
            </a:r>
            <a:r>
              <a:rPr lang="en-US" sz="2800" dirty="0">
                <a:latin typeface="HelloPlainJane" panose="02000603000000000000" pitchFamily="2" charset="0"/>
                <a:ea typeface="HelloPlainJane" panose="02000603000000000000" pitchFamily="2" charset="0"/>
              </a:rPr>
              <a:t>week. </a:t>
            </a:r>
            <a:endParaRPr lang="en-US" sz="2800" dirty="0" smtClean="0">
              <a:latin typeface="HelloPlainJane" panose="02000603000000000000" pitchFamily="2" charset="0"/>
              <a:ea typeface="HelloPlainJane" panose="02000603000000000000" pitchFamily="2" charset="0"/>
            </a:endParaRPr>
          </a:p>
          <a:p>
            <a:pPr algn="ctr">
              <a:buClr>
                <a:schemeClr val="accent6">
                  <a:lumMod val="60000"/>
                  <a:lumOff val="40000"/>
                </a:schemeClr>
              </a:buClr>
              <a:defRPr/>
            </a:pPr>
            <a:endParaRPr lang="en-US" sz="2800" dirty="0" smtClean="0">
              <a:latin typeface="HelloPlainJane" panose="02000603000000000000" pitchFamily="2" charset="0"/>
              <a:ea typeface="HelloPlainJane" panose="02000603000000000000" pitchFamily="2" charset="0"/>
            </a:endParaRPr>
          </a:p>
          <a:p>
            <a:pPr algn="ctr">
              <a:buClr>
                <a:schemeClr val="accent6">
                  <a:lumMod val="60000"/>
                  <a:lumOff val="40000"/>
                </a:schemeClr>
              </a:buClr>
              <a:defRPr/>
            </a:pPr>
            <a:r>
              <a:rPr lang="en-US" sz="2800" dirty="0" smtClean="0">
                <a:latin typeface="HelloPlainJane" panose="02000603000000000000" pitchFamily="2" charset="0"/>
                <a:ea typeface="HelloPlainJane" panose="02000603000000000000" pitchFamily="2" charset="0"/>
              </a:rPr>
              <a:t>Everything </a:t>
            </a:r>
            <a:r>
              <a:rPr lang="en-US" sz="2800" dirty="0">
                <a:latin typeface="HelloPlainJane" panose="02000603000000000000" pitchFamily="2" charset="0"/>
                <a:ea typeface="HelloPlainJane" panose="02000603000000000000" pitchFamily="2" charset="0"/>
              </a:rPr>
              <a:t>we do will go into your notebook!</a:t>
            </a: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40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66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marL="457200" indent="-457200">
              <a:buClr>
                <a:schemeClr val="accent6">
                  <a:lumMod val="60000"/>
                  <a:lumOff val="40000"/>
                </a:schemeClr>
              </a:buClr>
              <a:buFont typeface="Wingdings" panose="05000000000000000000" pitchFamily="2" charset="2"/>
              <a:buChar char=""/>
              <a:defRPr/>
            </a:pPr>
            <a:endParaRPr lang="en-US" dirty="0">
              <a:latin typeface="appleberry" pitchFamily="2" charset="0"/>
              <a:ea typeface="HelloChalkTalk" pitchFamily="2" charset="0"/>
            </a:endParaRPr>
          </a:p>
          <a:p>
            <a:pPr>
              <a:buClr>
                <a:schemeClr val="accent6">
                  <a:lumMod val="60000"/>
                  <a:lumOff val="40000"/>
                </a:schemeClr>
              </a:buClr>
              <a:defRPr/>
            </a:pPr>
            <a:endParaRPr lang="en-US" sz="1200" i="1" dirty="0">
              <a:latin typeface="appleberry" pitchFamily="2" charset="0"/>
            </a:endParaRPr>
          </a:p>
        </p:txBody>
      </p:sp>
      <p:sp>
        <p:nvSpPr>
          <p:cNvPr id="5126" name="TextBox 3"/>
          <p:cNvSpPr txBox="1">
            <a:spLocks noChangeArrowheads="1"/>
          </p:cNvSpPr>
          <p:nvPr/>
        </p:nvSpPr>
        <p:spPr bwMode="auto">
          <a:xfrm>
            <a:off x="5410200" y="5030420"/>
            <a:ext cx="2000250"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altLang="en-US" sz="2000" dirty="0">
                <a:latin typeface="KG Always A Good Time" panose="02000505000000020003" pitchFamily="2" charset="0"/>
              </a:rPr>
              <a:t>Always bring a pencil too!</a:t>
            </a:r>
          </a:p>
        </p:txBody>
      </p:sp>
      <p:pic>
        <p:nvPicPr>
          <p:cNvPr id="5125"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703118">
            <a:off x="6798908" y="5437517"/>
            <a:ext cx="23606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VAteacher\Pictures\Pictures\Clip Art\SUBJECTS\ELA\ELA Not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41261">
            <a:off x="763873" y="1087638"/>
            <a:ext cx="4017200" cy="468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94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501020" y="1041737"/>
            <a:ext cx="6294359" cy="1015663"/>
          </a:xfrm>
          <a:prstGeom prst="rect">
            <a:avLst/>
          </a:prstGeom>
          <a:noFill/>
        </p:spPr>
        <p:txBody>
          <a:bodyPr wrap="square" rtlCol="0">
            <a:spAutoFit/>
          </a:bodyPr>
          <a:lstStyle/>
          <a:p>
            <a:pPr algn="ctr"/>
            <a:r>
              <a:rPr lang="en-US" sz="6000" dirty="0" smtClean="0">
                <a:solidFill>
                  <a:srgbClr val="003300"/>
                </a:solidFill>
                <a:latin typeface="KG Shake it Off Chunky" panose="02000000000000000000" pitchFamily="2" charset="0"/>
              </a:rPr>
              <a:t>Ecosystem</a:t>
            </a:r>
            <a:endParaRPr lang="en-US" sz="5400" dirty="0">
              <a:solidFill>
                <a:srgbClr val="003300"/>
              </a:solidFill>
              <a:latin typeface="KG Shake it Off Chunky" panose="02000000000000000000" pitchFamily="2" charset="0"/>
            </a:endParaRPr>
          </a:p>
        </p:txBody>
      </p:sp>
      <p:sp>
        <p:nvSpPr>
          <p:cNvPr id="2" name="TextBox 1"/>
          <p:cNvSpPr txBox="1"/>
          <p:nvPr/>
        </p:nvSpPr>
        <p:spPr>
          <a:xfrm>
            <a:off x="990601" y="4876800"/>
            <a:ext cx="7162800" cy="1569660"/>
          </a:xfrm>
          <a:prstGeom prst="rect">
            <a:avLst/>
          </a:prstGeom>
          <a:noFill/>
        </p:spPr>
        <p:txBody>
          <a:bodyPr wrap="square" rtlCol="0">
            <a:spAutoFit/>
          </a:bodyPr>
          <a:lstStyle/>
          <a:p>
            <a:r>
              <a:rPr lang="en-US" sz="3200" dirty="0" smtClean="0">
                <a:latin typeface="KG Empire of Dirt" panose="02000000000000000000" pitchFamily="2" charset="0"/>
              </a:rPr>
              <a:t>A </a:t>
            </a:r>
            <a:r>
              <a:rPr lang="en-US" sz="3200" dirty="0">
                <a:latin typeface="KG Empire of Dirt" panose="02000000000000000000" pitchFamily="2" charset="0"/>
              </a:rPr>
              <a:t>system made up of an ecological community of living things interacting with their environment especially under natural </a:t>
            </a:r>
            <a:r>
              <a:rPr lang="en-US" sz="3200" dirty="0" smtClean="0">
                <a:latin typeface="KG Empire of Dirt" panose="02000000000000000000" pitchFamily="2" charset="0"/>
              </a:rPr>
              <a:t>conditions.</a:t>
            </a:r>
            <a:r>
              <a:rPr lang="en-US" sz="3200" dirty="0">
                <a:latin typeface="KG Empire of Dirt" panose="02000000000000000000" pitchFamily="2" charset="0"/>
              </a:rPr>
              <a:t> </a:t>
            </a:r>
          </a:p>
        </p:txBody>
      </p:sp>
      <p:pic>
        <p:nvPicPr>
          <p:cNvPr id="1026" name="Picture 2" descr="ecosystem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47625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955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62600" y="1326285"/>
            <a:ext cx="3124200" cy="18288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457200"/>
            <a:ext cx="8001000" cy="600164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Oh, give me a home, where the mountain lions roam</a:t>
            </a:r>
          </a:p>
          <a:p>
            <a:r>
              <a:rPr lang="en-US" dirty="0">
                <a:latin typeface="Arial" panose="020B0604020202020204" pitchFamily="34" charset="0"/>
                <a:cs typeface="Arial" panose="020B0604020202020204" pitchFamily="34" charset="0"/>
              </a:rPr>
              <a:t>By Kansas City </a:t>
            </a:r>
            <a:r>
              <a:rPr lang="en-US" dirty="0" smtClean="0">
                <a:latin typeface="Arial" panose="020B0604020202020204" pitchFamily="34" charset="0"/>
                <a:cs typeface="Arial" panose="020B0604020202020204" pitchFamily="34" charset="0"/>
              </a:rPr>
              <a:t>Star</a:t>
            </a:r>
            <a:r>
              <a:rPr lang="en-US" sz="2000" dirty="0"/>
              <a:t/>
            </a:r>
            <a:br>
              <a:rPr lang="en-US" sz="2000" dirty="0"/>
            </a:br>
            <a:endParaRPr lang="en-US" sz="2000" dirty="0" smtClean="0"/>
          </a:p>
          <a:p>
            <a:endParaRPr lang="en-US" sz="2000" dirty="0"/>
          </a:p>
          <a:p>
            <a:endParaRPr lang="en-US" sz="2000" dirty="0" smtClean="0"/>
          </a:p>
          <a:p>
            <a:endParaRPr lang="en-US" sz="2000" dirty="0"/>
          </a:p>
          <a:p>
            <a:endParaRPr lang="en-US" sz="2000" dirty="0" smtClean="0"/>
          </a:p>
          <a:p>
            <a:endParaRPr lang="en-US" sz="3600" dirty="0"/>
          </a:p>
          <a:p>
            <a:endParaRPr lang="en-US" sz="2000" dirty="0" smtClean="0"/>
          </a:p>
          <a:p>
            <a:endParaRPr lang="en-US" sz="3200" dirty="0" smtClean="0"/>
          </a:p>
          <a:p>
            <a:endParaRPr lang="en-US" sz="1400" dirty="0"/>
          </a:p>
          <a:p>
            <a:r>
              <a:rPr lang="en-US" sz="1400" dirty="0" smtClean="0">
                <a:latin typeface="Times New Roman" panose="02020603050405020304" pitchFamily="18" charset="0"/>
                <a:cs typeface="Times New Roman" panose="02020603050405020304" pitchFamily="18" charset="0"/>
              </a:rPr>
              <a:t>KANSAS </a:t>
            </a:r>
            <a:r>
              <a:rPr lang="en-US" sz="1400" dirty="0">
                <a:latin typeface="Times New Roman" panose="02020603050405020304" pitchFamily="18" charset="0"/>
                <a:cs typeface="Times New Roman" panose="02020603050405020304" pitchFamily="18" charset="0"/>
              </a:rPr>
              <a:t>CITY, Mo. — Mountain lions used to roam most of the United States. People called them by many different names. They were known as pumas, cougars and </a:t>
            </a:r>
            <a:r>
              <a:rPr lang="en-US" sz="1400" dirty="0" smtClean="0">
                <a:latin typeface="Times New Roman" panose="02020603050405020304" pitchFamily="18" charset="0"/>
                <a:cs typeface="Times New Roman" panose="02020603050405020304" pitchFamily="18" charset="0"/>
              </a:rPr>
              <a:t>panthers. In </a:t>
            </a:r>
            <a:r>
              <a:rPr lang="en-US" sz="1400" dirty="0">
                <a:latin typeface="Times New Roman" panose="02020603050405020304" pitchFamily="18" charset="0"/>
                <a:cs typeface="Times New Roman" panose="02020603050405020304" pitchFamily="18" charset="0"/>
              </a:rPr>
              <a:t>the early 1900s, the number of mountain lions dropped suddenly. Many lions had trouble finding other animals to eat. They were also killed by </a:t>
            </a:r>
            <a:r>
              <a:rPr lang="en-US" sz="1400" dirty="0" smtClean="0">
                <a:latin typeface="Times New Roman" panose="02020603050405020304" pitchFamily="18" charset="0"/>
                <a:cs typeface="Times New Roman" panose="02020603050405020304" pitchFamily="18" charset="0"/>
              </a:rPr>
              <a:t>hunters. Now</a:t>
            </a:r>
            <a:r>
              <a:rPr lang="en-US" sz="1400" dirty="0">
                <a:latin typeface="Times New Roman" panose="02020603050405020304" pitchFamily="18" charset="0"/>
                <a:cs typeface="Times New Roman" panose="02020603050405020304" pitchFamily="18" charset="0"/>
              </a:rPr>
              <a:t>, mountain lion numbers are growing. These big cats are even starting to show up in the Midwest again. People have spotted them in Missouri and Kansas.</a:t>
            </a: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Scientists </a:t>
            </a:r>
            <a:r>
              <a:rPr lang="en-US" sz="1400" dirty="0">
                <a:latin typeface="Times New Roman" panose="02020603050405020304" pitchFamily="18" charset="0"/>
                <a:cs typeface="Times New Roman" panose="02020603050405020304" pitchFamily="18" charset="0"/>
              </a:rPr>
              <a:t>have examined these Midwestern mountain lions. The tests showed that they are related to mountain lions in South Dakota and </a:t>
            </a:r>
            <a:r>
              <a:rPr lang="en-US" sz="1400" dirty="0" smtClean="0">
                <a:latin typeface="Times New Roman" panose="02020603050405020304" pitchFamily="18" charset="0"/>
                <a:cs typeface="Times New Roman" panose="02020603050405020304" pitchFamily="18" charset="0"/>
              </a:rPr>
              <a:t>Nebraska. Still</a:t>
            </a:r>
            <a:r>
              <a:rPr lang="en-US" sz="1400" dirty="0">
                <a:latin typeface="Times New Roman" panose="02020603050405020304" pitchFamily="18" charset="0"/>
                <a:cs typeface="Times New Roman" panose="02020603050405020304" pitchFamily="18" charset="0"/>
              </a:rPr>
              <a:t>, these mountain lions are not starting any new families in the Midwest. Almost all of them are male. For now, they are simply visitors from the West.</a:t>
            </a:r>
          </a:p>
          <a:p>
            <a:endParaRPr lang="en-US" sz="1400" dirty="0" smtClean="0">
              <a:latin typeface="Times New Roman" panose="02020603050405020304" pitchFamily="18" charset="0"/>
              <a:cs typeface="Times New Roman" panose="02020603050405020304" pitchFamily="18" charset="0"/>
            </a:endParaRPr>
          </a:p>
        </p:txBody>
      </p:sp>
      <p:pic>
        <p:nvPicPr>
          <p:cNvPr id="2050" name="Picture 2" descr="https://media.newsela.com/article_media/2015/07/mountain-lions-801728fb.jpg.885x497_q90_box-0%2C127%2C1366%2C895_crop_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71" y="1447800"/>
            <a:ext cx="4419600" cy="24819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62600" y="1340799"/>
            <a:ext cx="3124200" cy="1692771"/>
          </a:xfrm>
          <a:prstGeom prst="rect">
            <a:avLst/>
          </a:prstGeom>
        </p:spPr>
        <p:txBody>
          <a:bodyPr wrap="square">
            <a:spAutoFit/>
          </a:bodyPr>
          <a:lstStyle/>
          <a:p>
            <a:pPr algn="ctr"/>
            <a:r>
              <a:rPr lang="en-US" sz="2800" dirty="0" smtClean="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400" b="1" dirty="0" smtClean="0">
              <a:latin typeface="Segoe UI" panose="020B0502040204020203" pitchFamily="34" charset="0"/>
              <a:ea typeface="Segoe UI" panose="020B0502040204020203" pitchFamily="34" charset="0"/>
              <a:cs typeface="Segoe UI" panose="020B0502040204020203" pitchFamily="34" charset="0"/>
            </a:endParaRPr>
          </a:p>
          <a:p>
            <a:pPr algn="ctr"/>
            <a:r>
              <a:rPr lang="en-US" b="1" dirty="0">
                <a:latin typeface="Segoe UI" panose="020B0502040204020203" pitchFamily="34" charset="0"/>
                <a:ea typeface="Segoe UI" panose="020B0502040204020203" pitchFamily="34" charset="0"/>
                <a:cs typeface="Segoe UI" panose="020B0502040204020203" pitchFamily="34" charset="0"/>
              </a:rPr>
              <a:t>According to the </a:t>
            </a:r>
            <a:r>
              <a:rPr lang="en-US" b="1" dirty="0" smtClean="0">
                <a:latin typeface="Segoe UI" panose="020B0502040204020203" pitchFamily="34" charset="0"/>
                <a:ea typeface="Segoe UI" panose="020B0502040204020203" pitchFamily="34" charset="0"/>
                <a:cs typeface="Segoe UI" panose="020B0502040204020203" pitchFamily="34" charset="0"/>
              </a:rPr>
              <a:t>article, would </a:t>
            </a:r>
            <a:r>
              <a:rPr lang="en-US" b="1" dirty="0">
                <a:latin typeface="Segoe UI" panose="020B0502040204020203" pitchFamily="34" charset="0"/>
                <a:ea typeface="Segoe UI" panose="020B0502040204020203" pitchFamily="34" charset="0"/>
                <a:cs typeface="Segoe UI" panose="020B0502040204020203" pitchFamily="34" charset="0"/>
              </a:rPr>
              <a:t>Kansas or Missouri be a better place for </a:t>
            </a:r>
            <a:r>
              <a:rPr lang="en-US" b="1" dirty="0" smtClean="0">
                <a:latin typeface="Segoe UI" panose="020B0502040204020203" pitchFamily="34" charset="0"/>
                <a:ea typeface="Segoe UI" panose="020B0502040204020203" pitchFamily="34" charset="0"/>
                <a:cs typeface="Segoe UI" panose="020B0502040204020203" pitchFamily="34" charset="0"/>
              </a:rPr>
              <a:t>the mountain </a:t>
            </a:r>
            <a:r>
              <a:rPr lang="en-US" b="1" dirty="0">
                <a:latin typeface="Segoe UI" panose="020B0502040204020203" pitchFamily="34" charset="0"/>
                <a:ea typeface="Segoe UI" panose="020B0502040204020203" pitchFamily="34" charset="0"/>
                <a:cs typeface="Segoe UI" panose="020B0502040204020203" pitchFamily="34" charset="0"/>
              </a:rPr>
              <a:t>lions to live? </a:t>
            </a:r>
          </a:p>
        </p:txBody>
      </p:sp>
    </p:spTree>
    <p:extLst>
      <p:ext uri="{BB962C8B-B14F-4D97-AF65-F5344CB8AC3E}">
        <p14:creationId xmlns:p14="http://schemas.microsoft.com/office/powerpoint/2010/main" val="3746122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5334000"/>
            <a:ext cx="5638800" cy="12192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457200"/>
            <a:ext cx="8305800" cy="5047536"/>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Matt Peek is a biologist based in Kansas. He says it would be unusual for a female mountain lion to wander that far</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Clay Nielsen studies mountain lions for a group called the Cougar Network. He says young male lions like to spread out. They try to avoid other young males. Nielsen says female lions do not roam as often as males do. They do not travel as far, either. Females like to stay where they will have food, Nielsen said.</a:t>
            </a:r>
          </a:p>
          <a:p>
            <a:endParaRPr lang="en-US" sz="1400" b="1"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Certain </a:t>
            </a:r>
            <a:r>
              <a:rPr lang="en-US" sz="1400" dirty="0">
                <a:latin typeface="Times New Roman" panose="02020603050405020304" pitchFamily="18" charset="0"/>
                <a:cs typeface="Times New Roman" panose="02020603050405020304" pitchFamily="18" charset="0"/>
              </a:rPr>
              <a:t>laws have made it easier for mountain lions to explore the </a:t>
            </a:r>
            <a:r>
              <a:rPr lang="en-US" sz="1400" dirty="0" smtClean="0">
                <a:latin typeface="Times New Roman" panose="02020603050405020304" pitchFamily="18" charset="0"/>
                <a:cs typeface="Times New Roman" panose="02020603050405020304" pitchFamily="18" charset="0"/>
              </a:rPr>
              <a:t>Midwest. Mountain </a:t>
            </a:r>
            <a:r>
              <a:rPr lang="en-US" sz="1400" dirty="0">
                <a:latin typeface="Times New Roman" panose="02020603050405020304" pitchFamily="18" charset="0"/>
                <a:cs typeface="Times New Roman" panose="02020603050405020304" pitchFamily="18" charset="0"/>
              </a:rPr>
              <a:t>lions in Missouri are protected from hunters. The state has a law called the Wildlife Code. It says mountain lions can be killed only if they are causing trouble. People can shoot mountain lions that try to hurt people, pets and farm </a:t>
            </a:r>
            <a:r>
              <a:rPr lang="en-US" sz="1400" dirty="0" smtClean="0">
                <a:latin typeface="Times New Roman" panose="02020603050405020304" pitchFamily="18" charset="0"/>
                <a:cs typeface="Times New Roman" panose="02020603050405020304" pitchFamily="18" charset="0"/>
              </a:rPr>
              <a:t>animals. Kansas </a:t>
            </a:r>
            <a:r>
              <a:rPr lang="en-US" sz="1400" dirty="0">
                <a:latin typeface="Times New Roman" panose="02020603050405020304" pitchFamily="18" charset="0"/>
                <a:cs typeface="Times New Roman" panose="02020603050405020304" pitchFamily="18" charset="0"/>
              </a:rPr>
              <a:t>has a law like that, too. Not as many mountain lions have been spotted there. Missouri has had more than 50 mountain lion sightings since 1994. Kansas reported only 10 sightings during that </a:t>
            </a:r>
            <a:r>
              <a:rPr lang="en-US" sz="1400" dirty="0" smtClean="0">
                <a:latin typeface="Times New Roman" panose="02020603050405020304" pitchFamily="18" charset="0"/>
                <a:cs typeface="Times New Roman" panose="02020603050405020304" pitchFamily="18" charset="0"/>
              </a:rPr>
              <a:t>time. Peek </a:t>
            </a:r>
            <a:r>
              <a:rPr lang="en-US" sz="1400" dirty="0">
                <a:latin typeface="Times New Roman" panose="02020603050405020304" pitchFamily="18" charset="0"/>
                <a:cs typeface="Times New Roman" panose="02020603050405020304" pitchFamily="18" charset="0"/>
              </a:rPr>
              <a:t>says most of these mountain lions are coming from the Black Hills area. It is located near the border of South Dakota and Wyoming. The lions follow a river across Nebraska and end up in </a:t>
            </a:r>
            <a:r>
              <a:rPr lang="en-US" sz="1400" dirty="0" smtClean="0">
                <a:latin typeface="Times New Roman" panose="02020603050405020304" pitchFamily="18" charset="0"/>
                <a:cs typeface="Times New Roman" panose="02020603050405020304" pitchFamily="18" charset="0"/>
              </a:rPr>
              <a:t>Missouri. Peek </a:t>
            </a:r>
            <a:r>
              <a:rPr lang="en-US" sz="1400" dirty="0">
                <a:latin typeface="Times New Roman" panose="02020603050405020304" pitchFamily="18" charset="0"/>
                <a:cs typeface="Times New Roman" panose="02020603050405020304" pitchFamily="18" charset="0"/>
              </a:rPr>
              <a:t>says Missouri is a better home for mountain lions than Kansas. He says they need wide open spaces and smaller animals to </a:t>
            </a:r>
            <a:r>
              <a:rPr lang="en-US" sz="1400" dirty="0" smtClean="0">
                <a:latin typeface="Times New Roman" panose="02020603050405020304" pitchFamily="18" charset="0"/>
                <a:cs typeface="Times New Roman" panose="02020603050405020304" pitchFamily="18" charset="0"/>
              </a:rPr>
              <a:t>eat. Kansas </a:t>
            </a:r>
            <a:r>
              <a:rPr lang="en-US" sz="1400" dirty="0">
                <a:latin typeface="Times New Roman" panose="02020603050405020304" pitchFamily="18" charset="0"/>
                <a:cs typeface="Times New Roman" panose="02020603050405020304" pitchFamily="18" charset="0"/>
              </a:rPr>
              <a:t>has plenty of food, just not in the right areas, Peek says</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“In the places where the land might be right, there would be too many people,” he said</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Jeff </a:t>
            </a:r>
            <a:r>
              <a:rPr lang="en-US" sz="1400" dirty="0" err="1">
                <a:latin typeface="Times New Roman" panose="02020603050405020304" pitchFamily="18" charset="0"/>
                <a:cs typeface="Times New Roman" panose="02020603050405020304" pitchFamily="18" charset="0"/>
              </a:rPr>
              <a:t>Beringer</a:t>
            </a:r>
            <a:r>
              <a:rPr lang="en-US" sz="1400" dirty="0">
                <a:latin typeface="Times New Roman" panose="02020603050405020304" pitchFamily="18" charset="0"/>
                <a:cs typeface="Times New Roman" panose="02020603050405020304" pitchFamily="18" charset="0"/>
              </a:rPr>
              <a:t> is a scientist in Missouri. He says the state’s 3 million acres of forests are perfect for mountain lions. They are full of raccoons, possums and </a:t>
            </a:r>
            <a:r>
              <a:rPr lang="en-US" sz="1400" dirty="0" smtClean="0">
                <a:latin typeface="Times New Roman" panose="02020603050405020304" pitchFamily="18" charset="0"/>
                <a:cs typeface="Times New Roman" panose="02020603050405020304" pitchFamily="18" charset="0"/>
              </a:rPr>
              <a:t>armadillos -- </a:t>
            </a:r>
            <a:r>
              <a:rPr lang="en-US" sz="1400" dirty="0">
                <a:latin typeface="Times New Roman" panose="02020603050405020304" pitchFamily="18" charset="0"/>
                <a:cs typeface="Times New Roman" panose="02020603050405020304" pitchFamily="18" charset="0"/>
              </a:rPr>
              <a:t>animals small enough to make suitable prey for mountain lions.</a:t>
            </a:r>
          </a:p>
          <a:p>
            <a:endParaRPr lang="en-US" sz="1400" dirty="0">
              <a:latin typeface="Times New Roman" panose="02020603050405020304" pitchFamily="18" charset="0"/>
              <a:cs typeface="Times New Roman" panose="02020603050405020304" pitchFamily="18" charset="0"/>
            </a:endParaRPr>
          </a:p>
        </p:txBody>
      </p:sp>
      <p:sp>
        <p:nvSpPr>
          <p:cNvPr id="5" name="Rectangle 4"/>
          <p:cNvSpPr/>
          <p:nvPr/>
        </p:nvSpPr>
        <p:spPr>
          <a:xfrm>
            <a:off x="3048000" y="5334000"/>
            <a:ext cx="5638800" cy="1477328"/>
          </a:xfrm>
          <a:prstGeom prst="rect">
            <a:avLst/>
          </a:prstGeom>
        </p:spPr>
        <p:txBody>
          <a:bodyPr wrap="square">
            <a:spAutoFit/>
          </a:bodyPr>
          <a:lstStyle/>
          <a:p>
            <a:r>
              <a:rPr lang="en-US" sz="2800" dirty="0" smtClean="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400" b="1" dirty="0" smtClean="0">
              <a:latin typeface="Segoe UI" panose="020B0502040204020203" pitchFamily="34" charset="0"/>
              <a:ea typeface="Segoe UI" panose="020B0502040204020203" pitchFamily="34" charset="0"/>
              <a:cs typeface="Segoe UI" panose="020B0502040204020203" pitchFamily="34" charset="0"/>
            </a:endParaRPr>
          </a:p>
          <a:p>
            <a:r>
              <a:rPr lang="en-US" b="1" dirty="0">
                <a:latin typeface="Segoe UI" panose="020B0502040204020203" pitchFamily="34" charset="0"/>
                <a:ea typeface="Segoe UI" panose="020B0502040204020203" pitchFamily="34" charset="0"/>
                <a:cs typeface="Segoe UI" panose="020B0502040204020203" pitchFamily="34" charset="0"/>
              </a:rPr>
              <a:t>According to the </a:t>
            </a:r>
            <a:r>
              <a:rPr lang="en-US" b="1" dirty="0" smtClean="0">
                <a:latin typeface="Segoe UI" panose="020B0502040204020203" pitchFamily="34" charset="0"/>
                <a:ea typeface="Segoe UI" panose="020B0502040204020203" pitchFamily="34" charset="0"/>
                <a:cs typeface="Segoe UI" panose="020B0502040204020203" pitchFamily="34" charset="0"/>
              </a:rPr>
              <a:t>article, would </a:t>
            </a:r>
            <a:r>
              <a:rPr lang="en-US" b="1" dirty="0">
                <a:latin typeface="Segoe UI" panose="020B0502040204020203" pitchFamily="34" charset="0"/>
                <a:ea typeface="Segoe UI" panose="020B0502040204020203" pitchFamily="34" charset="0"/>
                <a:cs typeface="Segoe UI" panose="020B0502040204020203" pitchFamily="34" charset="0"/>
              </a:rPr>
              <a:t>Kansas or Missouri be a better place for the mountain lions to live? </a:t>
            </a:r>
            <a:r>
              <a:rPr lang="en-US" b="1" dirty="0" smtClean="0">
                <a:latin typeface="Segoe UI" panose="020B0502040204020203" pitchFamily="34" charset="0"/>
                <a:ea typeface="Segoe UI" panose="020B0502040204020203" pitchFamily="34" charset="0"/>
                <a:cs typeface="Segoe UI" panose="020B0502040204020203" pitchFamily="34" charset="0"/>
              </a:rPr>
              <a:t>          </a:t>
            </a:r>
            <a:endParaRPr lang="en-US" b="1" i="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lgn="ct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76465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8800" y="381000"/>
            <a:ext cx="3124200" cy="150723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2108" y="286226"/>
            <a:ext cx="5029200" cy="686341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Certain </a:t>
            </a:r>
            <a:r>
              <a:rPr lang="en-US" sz="1600" dirty="0">
                <a:latin typeface="Times New Roman" panose="02020603050405020304" pitchFamily="18" charset="0"/>
                <a:cs typeface="Times New Roman" panose="02020603050405020304" pitchFamily="18" charset="0"/>
              </a:rPr>
              <a:t>laws have made it easier for mountain lions to explore the </a:t>
            </a:r>
            <a:r>
              <a:rPr lang="en-US" sz="1600" dirty="0" smtClean="0">
                <a:latin typeface="Times New Roman" panose="02020603050405020304" pitchFamily="18" charset="0"/>
                <a:cs typeface="Times New Roman" panose="02020603050405020304" pitchFamily="18" charset="0"/>
              </a:rPr>
              <a:t>Midwest. Mountain </a:t>
            </a:r>
            <a:r>
              <a:rPr lang="en-US" sz="1600" dirty="0">
                <a:latin typeface="Times New Roman" panose="02020603050405020304" pitchFamily="18" charset="0"/>
                <a:cs typeface="Times New Roman" panose="02020603050405020304" pitchFamily="18" charset="0"/>
              </a:rPr>
              <a:t>lions in Missouri are protected from hunters. The state has a law called the Wildlife Code. It says mountain lions can be killed only if they are causing trouble. People can shoot mountain lions that try to hurt people, pets and farm </a:t>
            </a:r>
            <a:r>
              <a:rPr lang="en-US" sz="1600" dirty="0" smtClean="0">
                <a:latin typeface="Times New Roman" panose="02020603050405020304" pitchFamily="18" charset="0"/>
                <a:cs typeface="Times New Roman" panose="02020603050405020304" pitchFamily="18" charset="0"/>
              </a:rPr>
              <a:t>animals. Kansas </a:t>
            </a:r>
            <a:r>
              <a:rPr lang="en-US" sz="1600" dirty="0">
                <a:latin typeface="Times New Roman" panose="02020603050405020304" pitchFamily="18" charset="0"/>
                <a:cs typeface="Times New Roman" panose="02020603050405020304" pitchFamily="18" charset="0"/>
              </a:rPr>
              <a:t>has a law like that, too. Not as many mountain lions have been spotted there. Missouri has had more than 50 mountain lion sightings since 1994. Kansas reported only 10 sightings during that </a:t>
            </a:r>
            <a:r>
              <a:rPr lang="en-US" sz="1600" dirty="0" smtClean="0">
                <a:latin typeface="Times New Roman" panose="02020603050405020304" pitchFamily="18" charset="0"/>
                <a:cs typeface="Times New Roman" panose="02020603050405020304" pitchFamily="18" charset="0"/>
              </a:rPr>
              <a:t>time. Peek </a:t>
            </a:r>
            <a:r>
              <a:rPr lang="en-US" sz="1600" dirty="0">
                <a:latin typeface="Times New Roman" panose="02020603050405020304" pitchFamily="18" charset="0"/>
                <a:cs typeface="Times New Roman" panose="02020603050405020304" pitchFamily="18" charset="0"/>
              </a:rPr>
              <a:t>says most of these mountain lions are coming from the Black Hills area. It is located near the border of South Dakota and Wyoming. The lions follow a river across Nebraska and end up in </a:t>
            </a:r>
            <a:r>
              <a:rPr lang="en-US" sz="1600" dirty="0" smtClean="0">
                <a:latin typeface="Times New Roman" panose="02020603050405020304" pitchFamily="18" charset="0"/>
                <a:cs typeface="Times New Roman" panose="02020603050405020304" pitchFamily="18" charset="0"/>
              </a:rPr>
              <a:t>Missouri. Peek </a:t>
            </a:r>
            <a:r>
              <a:rPr lang="en-US" sz="1600" dirty="0">
                <a:latin typeface="Times New Roman" panose="02020603050405020304" pitchFamily="18" charset="0"/>
                <a:cs typeface="Times New Roman" panose="02020603050405020304" pitchFamily="18" charset="0"/>
              </a:rPr>
              <a:t>says Missouri is a better home for mountain lions than Kansas. He says they need wide open spaces and smaller animals to </a:t>
            </a:r>
            <a:r>
              <a:rPr lang="en-US" sz="1600" dirty="0" smtClean="0">
                <a:latin typeface="Times New Roman" panose="02020603050405020304" pitchFamily="18" charset="0"/>
                <a:cs typeface="Times New Roman" panose="02020603050405020304" pitchFamily="18" charset="0"/>
              </a:rPr>
              <a:t>eat. Kansas </a:t>
            </a:r>
            <a:r>
              <a:rPr lang="en-US" sz="1600" dirty="0">
                <a:latin typeface="Times New Roman" panose="02020603050405020304" pitchFamily="18" charset="0"/>
                <a:cs typeface="Times New Roman" panose="02020603050405020304" pitchFamily="18" charset="0"/>
              </a:rPr>
              <a:t>has plenty of food, just not in the right areas, Peek says</a:t>
            </a:r>
            <a:r>
              <a:rPr lang="en-US" sz="16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“In the places where the land might be right, there would be too many people,” he said</a:t>
            </a:r>
            <a:r>
              <a:rPr lang="en-US" sz="16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Jeff </a:t>
            </a:r>
            <a:r>
              <a:rPr lang="en-US" sz="1600" dirty="0" err="1">
                <a:latin typeface="Times New Roman" panose="02020603050405020304" pitchFamily="18" charset="0"/>
                <a:cs typeface="Times New Roman" panose="02020603050405020304" pitchFamily="18" charset="0"/>
              </a:rPr>
              <a:t>Beringer</a:t>
            </a:r>
            <a:r>
              <a:rPr lang="en-US" sz="1600" dirty="0">
                <a:latin typeface="Times New Roman" panose="02020603050405020304" pitchFamily="18" charset="0"/>
                <a:cs typeface="Times New Roman" panose="02020603050405020304" pitchFamily="18" charset="0"/>
              </a:rPr>
              <a:t> is a scientist in Missouri. He says the state’s 3 million acres of forests are perfect for mountain lions. They are full of raccoons, possums and </a:t>
            </a:r>
            <a:r>
              <a:rPr lang="en-US" sz="1600" dirty="0" smtClean="0">
                <a:latin typeface="Times New Roman" panose="02020603050405020304" pitchFamily="18" charset="0"/>
                <a:cs typeface="Times New Roman" panose="02020603050405020304" pitchFamily="18" charset="0"/>
              </a:rPr>
              <a:t>armadillos -- </a:t>
            </a:r>
            <a:r>
              <a:rPr lang="en-US" sz="1600" dirty="0">
                <a:latin typeface="Times New Roman" panose="02020603050405020304" pitchFamily="18" charset="0"/>
                <a:cs typeface="Times New Roman" panose="02020603050405020304" pitchFamily="18" charset="0"/>
              </a:rPr>
              <a:t>animals small enough to make suitable prey for mountain lions.</a:t>
            </a:r>
          </a:p>
          <a:p>
            <a:endParaRPr lang="en-US" sz="1400" dirty="0">
              <a:latin typeface="Times New Roman" panose="02020603050405020304" pitchFamily="18" charset="0"/>
              <a:cs typeface="Times New Roman" panose="02020603050405020304" pitchFamily="18" charset="0"/>
            </a:endParaRPr>
          </a:p>
        </p:txBody>
      </p:sp>
      <p:sp>
        <p:nvSpPr>
          <p:cNvPr id="5" name="Rectangle 4"/>
          <p:cNvSpPr/>
          <p:nvPr/>
        </p:nvSpPr>
        <p:spPr>
          <a:xfrm>
            <a:off x="5638800" y="381000"/>
            <a:ext cx="3124200" cy="5770811"/>
          </a:xfrm>
          <a:prstGeom prst="rect">
            <a:avLst/>
          </a:prstGeom>
        </p:spPr>
        <p:txBody>
          <a:bodyPr wrap="square">
            <a:spAutoFit/>
          </a:bodyPr>
          <a:lstStyle/>
          <a:p>
            <a:pPr algn="ctr"/>
            <a:r>
              <a:rPr lang="en-US" sz="2400" dirty="0" smtClean="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300" b="1" dirty="0" smtClean="0">
              <a:latin typeface="Segoe UI" panose="020B0502040204020203" pitchFamily="34" charset="0"/>
              <a:ea typeface="Segoe UI" panose="020B0502040204020203" pitchFamily="34" charset="0"/>
              <a:cs typeface="Segoe UI" panose="020B0502040204020203" pitchFamily="34" charset="0"/>
            </a:endParaRPr>
          </a:p>
          <a:p>
            <a:pPr algn="ctr"/>
            <a:r>
              <a:rPr lang="en-US" sz="1600" b="1" dirty="0">
                <a:latin typeface="Segoe UI" panose="020B0502040204020203" pitchFamily="34" charset="0"/>
                <a:ea typeface="Segoe UI" panose="020B0502040204020203" pitchFamily="34" charset="0"/>
                <a:cs typeface="Segoe UI" panose="020B0502040204020203" pitchFamily="34" charset="0"/>
              </a:rPr>
              <a:t>According to the </a:t>
            </a:r>
            <a:r>
              <a:rPr lang="en-US" sz="1600" b="1" dirty="0" smtClean="0">
                <a:latin typeface="Segoe UI" panose="020B0502040204020203" pitchFamily="34" charset="0"/>
                <a:ea typeface="Segoe UI" panose="020B0502040204020203" pitchFamily="34" charset="0"/>
                <a:cs typeface="Segoe UI" panose="020B0502040204020203" pitchFamily="34" charset="0"/>
              </a:rPr>
              <a:t>article, would </a:t>
            </a:r>
            <a:r>
              <a:rPr lang="en-US" sz="1600" b="1" dirty="0">
                <a:latin typeface="Segoe UI" panose="020B0502040204020203" pitchFamily="34" charset="0"/>
                <a:ea typeface="Segoe UI" panose="020B0502040204020203" pitchFamily="34" charset="0"/>
                <a:cs typeface="Segoe UI" panose="020B0502040204020203" pitchFamily="34" charset="0"/>
              </a:rPr>
              <a:t>Kansas or Missouri be a better place for </a:t>
            </a:r>
            <a:r>
              <a:rPr lang="en-US" sz="1600" b="1" dirty="0" smtClean="0">
                <a:latin typeface="Segoe UI" panose="020B0502040204020203" pitchFamily="34" charset="0"/>
                <a:ea typeface="Segoe UI" panose="020B0502040204020203" pitchFamily="34" charset="0"/>
                <a:cs typeface="Segoe UI" panose="020B0502040204020203" pitchFamily="34" charset="0"/>
              </a:rPr>
              <a:t>the mountain </a:t>
            </a:r>
            <a:r>
              <a:rPr lang="en-US" sz="1600" b="1" dirty="0">
                <a:latin typeface="Segoe UI" panose="020B0502040204020203" pitchFamily="34" charset="0"/>
                <a:ea typeface="Segoe UI" panose="020B0502040204020203" pitchFamily="34" charset="0"/>
                <a:cs typeface="Segoe UI" panose="020B0502040204020203" pitchFamily="34" charset="0"/>
              </a:rPr>
              <a:t>lions to live? </a:t>
            </a:r>
            <a:endParaRPr lang="en-US" sz="1600" b="1"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US" sz="1600" b="1" dirty="0">
              <a:latin typeface="Segoe UI" panose="020B0502040204020203" pitchFamily="34" charset="0"/>
              <a:ea typeface="Segoe UI" panose="020B0502040204020203" pitchFamily="34" charset="0"/>
              <a:cs typeface="Segoe UI" panose="020B0502040204020203" pitchFamily="34" charset="0"/>
            </a:endParaRPr>
          </a:p>
          <a:p>
            <a:pPr algn="ctr"/>
            <a:endParaRPr lang="en-US" sz="2000" b="1" i="1"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lgn="ctr"/>
            <a:endParaRPr lang="en-US" sz="2000" b="1" i="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lgn="ctr"/>
            <a:r>
              <a:rPr lang="en-US" sz="2000" b="1" i="1" dirty="0" smtClean="0">
                <a:solidFill>
                  <a:srgbClr val="CC0066"/>
                </a:solidFill>
                <a:latin typeface="Segoe UI" panose="020B0502040204020203" pitchFamily="34" charset="0"/>
                <a:ea typeface="Segoe UI" panose="020B0502040204020203" pitchFamily="34" charset="0"/>
                <a:cs typeface="Segoe UI" panose="020B0502040204020203" pitchFamily="34" charset="0"/>
              </a:rPr>
              <a:t>What’s your claim?</a:t>
            </a:r>
            <a:endParaRPr lang="en-US" sz="2000" b="1" dirty="0" smtClean="0">
              <a:solidFill>
                <a:srgbClr val="CC0066"/>
              </a:solidFill>
              <a:latin typeface="Segoe UI" panose="020B0502040204020203" pitchFamily="34" charset="0"/>
              <a:ea typeface="Segoe UI" panose="020B0502040204020203" pitchFamily="34" charset="0"/>
              <a:cs typeface="Segoe UI" panose="020B0502040204020203" pitchFamily="34" charset="0"/>
            </a:endParaRPr>
          </a:p>
          <a:p>
            <a:pPr algn="ctr"/>
            <a:endParaRPr lang="en-US" sz="2000" b="1" dirty="0">
              <a:latin typeface="Segoe UI" panose="020B0502040204020203" pitchFamily="34" charset="0"/>
              <a:ea typeface="Segoe UI" panose="020B0502040204020203" pitchFamily="34" charset="0"/>
              <a:cs typeface="Segoe UI" panose="020B0502040204020203" pitchFamily="34" charset="0"/>
            </a:endParaRPr>
          </a:p>
          <a:p>
            <a:pPr>
              <a:lnSpc>
                <a:spcPct val="150000"/>
              </a:lnSpc>
            </a:pPr>
            <a:r>
              <a:rPr lang="en-US" sz="2000" b="1" dirty="0" smtClean="0">
                <a:latin typeface="Segoe UI" panose="020B0502040204020203" pitchFamily="34" charset="0"/>
                <a:ea typeface="Segoe UI" panose="020B0502040204020203" pitchFamily="34" charset="0"/>
                <a:cs typeface="Segoe UI" panose="020B0502040204020203" pitchFamily="34" charset="0"/>
              </a:rPr>
              <a:t>           KANSAS</a:t>
            </a:r>
          </a:p>
          <a:p>
            <a:pPr>
              <a:lnSpc>
                <a:spcPct val="150000"/>
              </a:lnSpc>
            </a:pPr>
            <a:r>
              <a:rPr lang="en-US" sz="2000" b="1" dirty="0" smtClean="0">
                <a:latin typeface="Segoe UI" panose="020B0502040204020203" pitchFamily="34" charset="0"/>
                <a:ea typeface="Segoe UI" panose="020B0502040204020203" pitchFamily="34" charset="0"/>
                <a:cs typeface="Segoe UI" panose="020B0502040204020203" pitchFamily="34" charset="0"/>
              </a:rPr>
              <a:t>      </a:t>
            </a:r>
            <a:r>
              <a:rPr lang="en-US" sz="2400" b="1" dirty="0" smtClean="0">
                <a:latin typeface="Segoe UI" panose="020B0502040204020203" pitchFamily="34" charset="0"/>
                <a:ea typeface="Segoe UI" panose="020B0502040204020203" pitchFamily="34" charset="0"/>
                <a:cs typeface="Segoe UI" panose="020B0502040204020203" pitchFamily="34" charset="0"/>
              </a:rPr>
              <a:t> </a:t>
            </a:r>
            <a:r>
              <a:rPr lang="en-US" sz="2000" b="1" dirty="0" smtClean="0">
                <a:latin typeface="Segoe UI" panose="020B0502040204020203" pitchFamily="34" charset="0"/>
                <a:ea typeface="Segoe UI" panose="020B0502040204020203" pitchFamily="34" charset="0"/>
                <a:cs typeface="Segoe UI" panose="020B0502040204020203" pitchFamily="34" charset="0"/>
              </a:rPr>
              <a:t>    MISSOURI</a:t>
            </a:r>
          </a:p>
          <a:p>
            <a:pPr algn="ctr"/>
            <a:endParaRPr lang="en-US" sz="2000" b="1" i="1"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lgn="ctr"/>
            <a:endParaRPr lang="en-US" sz="2000" b="1" i="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lgn="ctr"/>
            <a:r>
              <a:rPr lang="en-US" sz="2000" b="1" i="1" dirty="0" smtClean="0">
                <a:solidFill>
                  <a:srgbClr val="CC0066"/>
                </a:solidFill>
                <a:latin typeface="Segoe UI" panose="020B0502040204020203" pitchFamily="34" charset="0"/>
                <a:ea typeface="Segoe UI" panose="020B0502040204020203" pitchFamily="34" charset="0"/>
                <a:cs typeface="Segoe UI" panose="020B0502040204020203" pitchFamily="34" charset="0"/>
              </a:rPr>
              <a:t>Can </a:t>
            </a:r>
            <a:r>
              <a:rPr lang="en-US" sz="2000" b="1" i="1" dirty="0">
                <a:solidFill>
                  <a:srgbClr val="CC0066"/>
                </a:solidFill>
                <a:latin typeface="Segoe UI" panose="020B0502040204020203" pitchFamily="34" charset="0"/>
                <a:ea typeface="Segoe UI" panose="020B0502040204020203" pitchFamily="34" charset="0"/>
                <a:cs typeface="Segoe UI" panose="020B0502040204020203" pitchFamily="34" charset="0"/>
              </a:rPr>
              <a:t>you find evidence </a:t>
            </a:r>
            <a:endParaRPr lang="en-US" sz="2000" b="1" i="1" dirty="0" smtClean="0">
              <a:solidFill>
                <a:srgbClr val="CC0066"/>
              </a:solidFill>
              <a:latin typeface="Segoe UI" panose="020B0502040204020203" pitchFamily="34" charset="0"/>
              <a:ea typeface="Segoe UI" panose="020B0502040204020203" pitchFamily="34" charset="0"/>
              <a:cs typeface="Segoe UI" panose="020B0502040204020203" pitchFamily="34" charset="0"/>
            </a:endParaRPr>
          </a:p>
          <a:p>
            <a:pPr algn="ctr"/>
            <a:r>
              <a:rPr lang="en-US" sz="2000" b="1" i="1" dirty="0" smtClean="0">
                <a:solidFill>
                  <a:srgbClr val="CC0066"/>
                </a:solidFill>
                <a:latin typeface="Segoe UI" panose="020B0502040204020203" pitchFamily="34" charset="0"/>
                <a:ea typeface="Segoe UI" panose="020B0502040204020203" pitchFamily="34" charset="0"/>
                <a:cs typeface="Segoe UI" panose="020B0502040204020203" pitchFamily="34" charset="0"/>
              </a:rPr>
              <a:t>in </a:t>
            </a:r>
            <a:r>
              <a:rPr lang="en-US" sz="2000" b="1" i="1" dirty="0">
                <a:solidFill>
                  <a:srgbClr val="CC0066"/>
                </a:solidFill>
                <a:latin typeface="Segoe UI" panose="020B0502040204020203" pitchFamily="34" charset="0"/>
                <a:ea typeface="Segoe UI" panose="020B0502040204020203" pitchFamily="34" charset="0"/>
                <a:cs typeface="Segoe UI" panose="020B0502040204020203" pitchFamily="34" charset="0"/>
              </a:rPr>
              <a:t>the </a:t>
            </a:r>
            <a:r>
              <a:rPr lang="en-US" sz="2000" b="1" i="1" dirty="0" smtClean="0">
                <a:solidFill>
                  <a:srgbClr val="CC0066"/>
                </a:solidFill>
                <a:latin typeface="Segoe UI" panose="020B0502040204020203" pitchFamily="34" charset="0"/>
                <a:ea typeface="Segoe UI" panose="020B0502040204020203" pitchFamily="34" charset="0"/>
                <a:cs typeface="Segoe UI" panose="020B0502040204020203" pitchFamily="34" charset="0"/>
              </a:rPr>
              <a:t>text to support your claim?</a:t>
            </a:r>
            <a:endParaRPr lang="en-US" sz="2000" b="1" i="1" dirty="0">
              <a:solidFill>
                <a:srgbClr val="CC0066"/>
              </a:solidFill>
              <a:latin typeface="Segoe UI" panose="020B0502040204020203" pitchFamily="34" charset="0"/>
              <a:ea typeface="Segoe UI" panose="020B0502040204020203" pitchFamily="34" charset="0"/>
              <a:cs typeface="Segoe UI" panose="020B0502040204020203" pitchFamily="34" charset="0"/>
            </a:endParaRPr>
          </a:p>
          <a:p>
            <a:pPr algn="ct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15" name="Straight Connector 14"/>
          <p:cNvCxnSpPr/>
          <p:nvPr/>
        </p:nvCxnSpPr>
        <p:spPr>
          <a:xfrm>
            <a:off x="5334000" y="0"/>
            <a:ext cx="0" cy="685800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276600"/>
            <a:ext cx="457200" cy="4500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760765"/>
            <a:ext cx="457200" cy="506435"/>
          </a:xfrm>
          <a:prstGeom prst="rect">
            <a:avLst/>
          </a:prstGeom>
        </p:spPr>
      </p:pic>
    </p:spTree>
    <p:extLst>
      <p:ext uri="{BB962C8B-B14F-4D97-AF65-F5344CB8AC3E}">
        <p14:creationId xmlns:p14="http://schemas.microsoft.com/office/powerpoint/2010/main" val="1079247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381000"/>
            <a:ext cx="3124200" cy="150723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381000"/>
            <a:ext cx="3124200" cy="1492716"/>
          </a:xfrm>
          <a:prstGeom prst="rect">
            <a:avLst/>
          </a:prstGeom>
        </p:spPr>
        <p:txBody>
          <a:bodyPr wrap="square">
            <a:spAutoFit/>
          </a:bodyPr>
          <a:lstStyle/>
          <a:p>
            <a:pPr algn="ctr"/>
            <a:r>
              <a:rPr lang="en-US" sz="2400" dirty="0" smtClean="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300" b="1" dirty="0" smtClean="0">
              <a:latin typeface="Segoe UI" panose="020B0502040204020203" pitchFamily="34" charset="0"/>
              <a:ea typeface="Segoe UI" panose="020B0502040204020203" pitchFamily="34" charset="0"/>
              <a:cs typeface="Segoe UI" panose="020B0502040204020203" pitchFamily="34" charset="0"/>
            </a:endParaRPr>
          </a:p>
          <a:p>
            <a:pPr algn="ctr"/>
            <a:r>
              <a:rPr lang="en-US" sz="1600" b="1" dirty="0">
                <a:latin typeface="Segoe UI" panose="020B0502040204020203" pitchFamily="34" charset="0"/>
                <a:ea typeface="Segoe UI" panose="020B0502040204020203" pitchFamily="34" charset="0"/>
                <a:cs typeface="Segoe UI" panose="020B0502040204020203" pitchFamily="34" charset="0"/>
              </a:rPr>
              <a:t>According to the </a:t>
            </a:r>
            <a:r>
              <a:rPr lang="en-US" sz="1600" b="1" dirty="0" smtClean="0">
                <a:latin typeface="Segoe UI" panose="020B0502040204020203" pitchFamily="34" charset="0"/>
                <a:ea typeface="Segoe UI" panose="020B0502040204020203" pitchFamily="34" charset="0"/>
                <a:cs typeface="Segoe UI" panose="020B0502040204020203" pitchFamily="34" charset="0"/>
              </a:rPr>
              <a:t>article, would </a:t>
            </a:r>
            <a:r>
              <a:rPr lang="en-US" sz="1600" b="1" dirty="0">
                <a:latin typeface="Segoe UI" panose="020B0502040204020203" pitchFamily="34" charset="0"/>
                <a:ea typeface="Segoe UI" panose="020B0502040204020203" pitchFamily="34" charset="0"/>
                <a:cs typeface="Segoe UI" panose="020B0502040204020203" pitchFamily="34" charset="0"/>
              </a:rPr>
              <a:t>Kansas or Missouri be a better place for </a:t>
            </a:r>
            <a:r>
              <a:rPr lang="en-US" sz="1600" b="1" dirty="0" smtClean="0">
                <a:latin typeface="Segoe UI" panose="020B0502040204020203" pitchFamily="34" charset="0"/>
                <a:ea typeface="Segoe UI" panose="020B0502040204020203" pitchFamily="34" charset="0"/>
                <a:cs typeface="Segoe UI" panose="020B0502040204020203" pitchFamily="34" charset="0"/>
              </a:rPr>
              <a:t>the mountain </a:t>
            </a:r>
            <a:r>
              <a:rPr lang="en-US" sz="1600" b="1" dirty="0">
                <a:latin typeface="Segoe UI" panose="020B0502040204020203" pitchFamily="34" charset="0"/>
                <a:ea typeface="Segoe UI" panose="020B0502040204020203" pitchFamily="34" charset="0"/>
                <a:cs typeface="Segoe UI" panose="020B0502040204020203" pitchFamily="34" charset="0"/>
              </a:rPr>
              <a:t>lions to live? </a:t>
            </a:r>
          </a:p>
        </p:txBody>
      </p:sp>
      <p:sp>
        <p:nvSpPr>
          <p:cNvPr id="3" name="TextBox 2"/>
          <p:cNvSpPr txBox="1"/>
          <p:nvPr/>
        </p:nvSpPr>
        <p:spPr>
          <a:xfrm>
            <a:off x="272108" y="286226"/>
            <a:ext cx="5029200" cy="664797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Certain </a:t>
            </a:r>
            <a:r>
              <a:rPr lang="en-US" sz="1600" dirty="0">
                <a:latin typeface="Times New Roman" panose="02020603050405020304" pitchFamily="18" charset="0"/>
                <a:cs typeface="Times New Roman" panose="02020603050405020304" pitchFamily="18" charset="0"/>
              </a:rPr>
              <a:t>laws have made it easier for mountain lions to explore the </a:t>
            </a:r>
            <a:r>
              <a:rPr lang="en-US" sz="1600" dirty="0" smtClean="0">
                <a:latin typeface="Times New Roman" panose="02020603050405020304" pitchFamily="18" charset="0"/>
                <a:cs typeface="Times New Roman" panose="02020603050405020304" pitchFamily="18" charset="0"/>
              </a:rPr>
              <a:t>Midwest. Mountain </a:t>
            </a:r>
            <a:r>
              <a:rPr lang="en-US" sz="1600" dirty="0">
                <a:latin typeface="Times New Roman" panose="02020603050405020304" pitchFamily="18" charset="0"/>
                <a:cs typeface="Times New Roman" panose="02020603050405020304" pitchFamily="18" charset="0"/>
              </a:rPr>
              <a:t>lions in Missouri are protected from hunters. The state has a law called the Wildlife Code. It says mountain lions can be killed only if they are causing trouble. People can shoot mountain lions that try to hurt people, pets and farm </a:t>
            </a:r>
            <a:r>
              <a:rPr lang="en-US" sz="1600" dirty="0" smtClean="0">
                <a:latin typeface="Times New Roman" panose="02020603050405020304" pitchFamily="18" charset="0"/>
                <a:cs typeface="Times New Roman" panose="02020603050405020304" pitchFamily="18" charset="0"/>
              </a:rPr>
              <a:t>animals. Kansas </a:t>
            </a:r>
            <a:r>
              <a:rPr lang="en-US" sz="1600" dirty="0">
                <a:latin typeface="Times New Roman" panose="02020603050405020304" pitchFamily="18" charset="0"/>
                <a:cs typeface="Times New Roman" panose="02020603050405020304" pitchFamily="18" charset="0"/>
              </a:rPr>
              <a:t>has a law like that, too. Not as many mountain lions have been spotted there. Missouri has had more than 50 mountain lion sightings since 1994. Kansas reported only 10 sightings during that </a:t>
            </a:r>
            <a:r>
              <a:rPr lang="en-US" sz="1600" dirty="0" smtClean="0">
                <a:latin typeface="Times New Roman" panose="02020603050405020304" pitchFamily="18" charset="0"/>
                <a:cs typeface="Times New Roman" panose="02020603050405020304" pitchFamily="18" charset="0"/>
              </a:rPr>
              <a:t>time. Peek </a:t>
            </a:r>
            <a:r>
              <a:rPr lang="en-US" sz="1600" dirty="0">
                <a:latin typeface="Times New Roman" panose="02020603050405020304" pitchFamily="18" charset="0"/>
                <a:cs typeface="Times New Roman" panose="02020603050405020304" pitchFamily="18" charset="0"/>
              </a:rPr>
              <a:t>says most of these mountain lions are coming from the Black Hills area. It is located near the border of South Dakota and Wyoming. The lions follow a river across Nebraska and end up in </a:t>
            </a:r>
            <a:r>
              <a:rPr lang="en-US" sz="1600" dirty="0" smtClean="0">
                <a:latin typeface="Times New Roman" panose="02020603050405020304" pitchFamily="18" charset="0"/>
                <a:cs typeface="Times New Roman" panose="02020603050405020304" pitchFamily="18" charset="0"/>
              </a:rPr>
              <a:t>Missouri. </a:t>
            </a:r>
            <a:r>
              <a:rPr lang="en-US" sz="1600" b="1" dirty="0" smtClean="0">
                <a:solidFill>
                  <a:srgbClr val="7030A0"/>
                </a:solidFill>
                <a:latin typeface="Times New Roman" panose="02020603050405020304" pitchFamily="18" charset="0"/>
                <a:cs typeface="Times New Roman" panose="02020603050405020304" pitchFamily="18" charset="0"/>
              </a:rPr>
              <a:t>Peek </a:t>
            </a:r>
            <a:r>
              <a:rPr lang="en-US" sz="1600" b="1" dirty="0">
                <a:solidFill>
                  <a:srgbClr val="7030A0"/>
                </a:solidFill>
                <a:latin typeface="Times New Roman" panose="02020603050405020304" pitchFamily="18" charset="0"/>
                <a:cs typeface="Times New Roman" panose="02020603050405020304" pitchFamily="18" charset="0"/>
              </a:rPr>
              <a:t>says Missouri is a better home for mountain lions than Kansas. He says they need wide open spaces and smaller animals to </a:t>
            </a:r>
            <a:r>
              <a:rPr lang="en-US" sz="1600" b="1" dirty="0" smtClean="0">
                <a:solidFill>
                  <a:srgbClr val="7030A0"/>
                </a:solidFill>
                <a:latin typeface="Times New Roman" panose="02020603050405020304" pitchFamily="18" charset="0"/>
                <a:cs typeface="Times New Roman" panose="02020603050405020304" pitchFamily="18" charset="0"/>
              </a:rPr>
              <a:t>eat. </a:t>
            </a:r>
            <a:r>
              <a:rPr lang="en-US" sz="1600" dirty="0" smtClean="0">
                <a:latin typeface="Times New Roman" panose="02020603050405020304" pitchFamily="18" charset="0"/>
                <a:cs typeface="Times New Roman" panose="02020603050405020304" pitchFamily="18" charset="0"/>
              </a:rPr>
              <a:t>Kansas </a:t>
            </a:r>
            <a:r>
              <a:rPr lang="en-US" sz="1600" dirty="0">
                <a:latin typeface="Times New Roman" panose="02020603050405020304" pitchFamily="18" charset="0"/>
                <a:cs typeface="Times New Roman" panose="02020603050405020304" pitchFamily="18" charset="0"/>
              </a:rPr>
              <a:t>has plenty of food, just not in the right areas, Peek says</a:t>
            </a:r>
            <a:r>
              <a:rPr lang="en-US" sz="16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“In the places where the land might be right, there would be too many people,” he said</a:t>
            </a:r>
            <a:r>
              <a:rPr lang="en-US" sz="16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Jeff </a:t>
            </a:r>
            <a:r>
              <a:rPr lang="en-US" sz="1600" dirty="0" err="1">
                <a:latin typeface="Times New Roman" panose="02020603050405020304" pitchFamily="18" charset="0"/>
                <a:cs typeface="Times New Roman" panose="02020603050405020304" pitchFamily="18" charset="0"/>
              </a:rPr>
              <a:t>Beringer</a:t>
            </a:r>
            <a:r>
              <a:rPr lang="en-US" sz="1600" dirty="0">
                <a:latin typeface="Times New Roman" panose="02020603050405020304" pitchFamily="18" charset="0"/>
                <a:cs typeface="Times New Roman" panose="02020603050405020304" pitchFamily="18" charset="0"/>
              </a:rPr>
              <a:t> is a scientist in Missouri. </a:t>
            </a:r>
            <a:r>
              <a:rPr lang="en-US" sz="1600" b="1" dirty="0">
                <a:solidFill>
                  <a:srgbClr val="7030A0"/>
                </a:solidFill>
                <a:latin typeface="Times New Roman" panose="02020603050405020304" pitchFamily="18" charset="0"/>
                <a:cs typeface="Times New Roman" panose="02020603050405020304" pitchFamily="18" charset="0"/>
              </a:rPr>
              <a:t>He says the state’s 3 million acres of forests are perfect for mountain lions. They are full of raccoons, possums and </a:t>
            </a:r>
            <a:r>
              <a:rPr lang="en-US" sz="1600" b="1" dirty="0" smtClean="0">
                <a:solidFill>
                  <a:srgbClr val="7030A0"/>
                </a:solidFill>
                <a:latin typeface="Times New Roman" panose="02020603050405020304" pitchFamily="18" charset="0"/>
                <a:cs typeface="Times New Roman" panose="02020603050405020304" pitchFamily="18" charset="0"/>
              </a:rPr>
              <a:t>armadillos -- </a:t>
            </a:r>
            <a:r>
              <a:rPr lang="en-US" sz="1600" b="1" dirty="0">
                <a:solidFill>
                  <a:srgbClr val="7030A0"/>
                </a:solidFill>
                <a:latin typeface="Times New Roman" panose="02020603050405020304" pitchFamily="18" charset="0"/>
                <a:cs typeface="Times New Roman" panose="02020603050405020304" pitchFamily="18" charset="0"/>
              </a:rPr>
              <a:t>animals small enough to make suitable prey for mountain lions.</a:t>
            </a:r>
          </a:p>
          <a:p>
            <a:endParaRPr lang="en-US" sz="1400" dirty="0">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a:off x="5334000" y="0"/>
            <a:ext cx="0" cy="685800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795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2108" y="286226"/>
            <a:ext cx="5029200" cy="664797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Certain </a:t>
            </a:r>
            <a:r>
              <a:rPr lang="en-US" sz="1600" dirty="0">
                <a:latin typeface="Times New Roman" panose="02020603050405020304" pitchFamily="18" charset="0"/>
                <a:cs typeface="Times New Roman" panose="02020603050405020304" pitchFamily="18" charset="0"/>
              </a:rPr>
              <a:t>laws have made it easier for mountain lions to explore the </a:t>
            </a:r>
            <a:r>
              <a:rPr lang="en-US" sz="1600" dirty="0" smtClean="0">
                <a:latin typeface="Times New Roman" panose="02020603050405020304" pitchFamily="18" charset="0"/>
                <a:cs typeface="Times New Roman" panose="02020603050405020304" pitchFamily="18" charset="0"/>
              </a:rPr>
              <a:t>Midwest. Mountain </a:t>
            </a:r>
            <a:r>
              <a:rPr lang="en-US" sz="1600" dirty="0">
                <a:latin typeface="Times New Roman" panose="02020603050405020304" pitchFamily="18" charset="0"/>
                <a:cs typeface="Times New Roman" panose="02020603050405020304" pitchFamily="18" charset="0"/>
              </a:rPr>
              <a:t>lions in Missouri are protected from hunters. The state has a law called the Wildlife Code. It says mountain lions can be killed only if they are causing trouble. People can shoot mountain lions that try to hurt people, pets and farm </a:t>
            </a:r>
            <a:r>
              <a:rPr lang="en-US" sz="1600" dirty="0" smtClean="0">
                <a:latin typeface="Times New Roman" panose="02020603050405020304" pitchFamily="18" charset="0"/>
                <a:cs typeface="Times New Roman" panose="02020603050405020304" pitchFamily="18" charset="0"/>
              </a:rPr>
              <a:t>animals. Kansas </a:t>
            </a:r>
            <a:r>
              <a:rPr lang="en-US" sz="1600" dirty="0">
                <a:latin typeface="Times New Roman" panose="02020603050405020304" pitchFamily="18" charset="0"/>
                <a:cs typeface="Times New Roman" panose="02020603050405020304" pitchFamily="18" charset="0"/>
              </a:rPr>
              <a:t>has a law like that, too. Not as many mountain lions have been spotted there. Missouri has had more than 50 mountain lion sightings since 1994. Kansas reported only 10 sightings during that </a:t>
            </a:r>
            <a:r>
              <a:rPr lang="en-US" sz="1600" dirty="0" smtClean="0">
                <a:latin typeface="Times New Roman" panose="02020603050405020304" pitchFamily="18" charset="0"/>
                <a:cs typeface="Times New Roman" panose="02020603050405020304" pitchFamily="18" charset="0"/>
              </a:rPr>
              <a:t>time. Peek </a:t>
            </a:r>
            <a:r>
              <a:rPr lang="en-US" sz="1600" dirty="0">
                <a:latin typeface="Times New Roman" panose="02020603050405020304" pitchFamily="18" charset="0"/>
                <a:cs typeface="Times New Roman" panose="02020603050405020304" pitchFamily="18" charset="0"/>
              </a:rPr>
              <a:t>says most of these mountain lions are coming from the Black Hills area. It is located near the border of South Dakota and Wyoming. The lions follow a river across Nebraska and end up in </a:t>
            </a:r>
            <a:r>
              <a:rPr lang="en-US" sz="1600" dirty="0" smtClean="0">
                <a:latin typeface="Times New Roman" panose="02020603050405020304" pitchFamily="18" charset="0"/>
                <a:cs typeface="Times New Roman" panose="02020603050405020304" pitchFamily="18" charset="0"/>
              </a:rPr>
              <a:t>Missouri. </a:t>
            </a:r>
            <a:r>
              <a:rPr lang="en-US" sz="1600" b="1" dirty="0" smtClean="0">
                <a:solidFill>
                  <a:srgbClr val="7030A0"/>
                </a:solidFill>
                <a:latin typeface="Times New Roman" panose="02020603050405020304" pitchFamily="18" charset="0"/>
                <a:cs typeface="Times New Roman" panose="02020603050405020304" pitchFamily="18" charset="0"/>
              </a:rPr>
              <a:t>Peek </a:t>
            </a:r>
            <a:r>
              <a:rPr lang="en-US" sz="1600" b="1" dirty="0">
                <a:solidFill>
                  <a:srgbClr val="7030A0"/>
                </a:solidFill>
                <a:latin typeface="Times New Roman" panose="02020603050405020304" pitchFamily="18" charset="0"/>
                <a:cs typeface="Times New Roman" panose="02020603050405020304" pitchFamily="18" charset="0"/>
              </a:rPr>
              <a:t>says Missouri is a better home for mountain lions than Kansas. He says they need wide open spaces and smaller animals to </a:t>
            </a:r>
            <a:r>
              <a:rPr lang="en-US" sz="1600" b="1" dirty="0" smtClean="0">
                <a:solidFill>
                  <a:srgbClr val="7030A0"/>
                </a:solidFill>
                <a:latin typeface="Times New Roman" panose="02020603050405020304" pitchFamily="18" charset="0"/>
                <a:cs typeface="Times New Roman" panose="02020603050405020304" pitchFamily="18" charset="0"/>
              </a:rPr>
              <a:t>eat. </a:t>
            </a:r>
            <a:r>
              <a:rPr lang="en-US" sz="1600" dirty="0" smtClean="0">
                <a:latin typeface="Times New Roman" panose="02020603050405020304" pitchFamily="18" charset="0"/>
                <a:cs typeface="Times New Roman" panose="02020603050405020304" pitchFamily="18" charset="0"/>
              </a:rPr>
              <a:t>Kansas </a:t>
            </a:r>
            <a:r>
              <a:rPr lang="en-US" sz="1600" dirty="0">
                <a:latin typeface="Times New Roman" panose="02020603050405020304" pitchFamily="18" charset="0"/>
                <a:cs typeface="Times New Roman" panose="02020603050405020304" pitchFamily="18" charset="0"/>
              </a:rPr>
              <a:t>has plenty of food, just not in the right areas, Peek says</a:t>
            </a:r>
            <a:r>
              <a:rPr lang="en-US" sz="16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“In the places where the land might be right, there would be too many people,” he said</a:t>
            </a:r>
            <a:r>
              <a:rPr lang="en-US" sz="16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Jeff </a:t>
            </a:r>
            <a:r>
              <a:rPr lang="en-US" sz="1600" dirty="0" err="1">
                <a:latin typeface="Times New Roman" panose="02020603050405020304" pitchFamily="18" charset="0"/>
                <a:cs typeface="Times New Roman" panose="02020603050405020304" pitchFamily="18" charset="0"/>
              </a:rPr>
              <a:t>Beringer</a:t>
            </a:r>
            <a:r>
              <a:rPr lang="en-US" sz="1600" dirty="0">
                <a:latin typeface="Times New Roman" panose="02020603050405020304" pitchFamily="18" charset="0"/>
                <a:cs typeface="Times New Roman" panose="02020603050405020304" pitchFamily="18" charset="0"/>
              </a:rPr>
              <a:t> is a scientist in Missouri. </a:t>
            </a:r>
            <a:r>
              <a:rPr lang="en-US" sz="1600" b="1" dirty="0">
                <a:solidFill>
                  <a:srgbClr val="7030A0"/>
                </a:solidFill>
                <a:latin typeface="Times New Roman" panose="02020603050405020304" pitchFamily="18" charset="0"/>
                <a:cs typeface="Times New Roman" panose="02020603050405020304" pitchFamily="18" charset="0"/>
              </a:rPr>
              <a:t>He says the state’s 3 million acres of forests are perfect for mountain lions. They are full of raccoons, possums and </a:t>
            </a:r>
            <a:r>
              <a:rPr lang="en-US" sz="1600" b="1" dirty="0" smtClean="0">
                <a:solidFill>
                  <a:srgbClr val="7030A0"/>
                </a:solidFill>
                <a:latin typeface="Times New Roman" panose="02020603050405020304" pitchFamily="18" charset="0"/>
                <a:cs typeface="Times New Roman" panose="02020603050405020304" pitchFamily="18" charset="0"/>
              </a:rPr>
              <a:t>armadillos -- </a:t>
            </a:r>
            <a:r>
              <a:rPr lang="en-US" sz="1600" b="1" dirty="0">
                <a:solidFill>
                  <a:srgbClr val="7030A0"/>
                </a:solidFill>
                <a:latin typeface="Times New Roman" panose="02020603050405020304" pitchFamily="18" charset="0"/>
                <a:cs typeface="Times New Roman" panose="02020603050405020304" pitchFamily="18" charset="0"/>
              </a:rPr>
              <a:t>animals small enough to make suitable prey for mountain lions.</a:t>
            </a:r>
          </a:p>
          <a:p>
            <a:endParaRPr lang="en-US" sz="1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410200" y="2057400"/>
            <a:ext cx="3505200" cy="4785926"/>
          </a:xfrm>
          <a:prstGeom prst="rect">
            <a:avLst/>
          </a:prstGeom>
          <a:noFill/>
        </p:spPr>
        <p:txBody>
          <a:bodyPr wrap="square" rtlCol="0">
            <a:spAutoFit/>
          </a:bodyPr>
          <a:lstStyle/>
          <a:p>
            <a:r>
              <a:rPr lang="en-US" sz="1900" dirty="0" smtClean="0">
                <a:solidFill>
                  <a:srgbClr val="FF0000"/>
                </a:solidFill>
                <a:latin typeface="KG Empire of Dirt" panose="02000000000000000000" pitchFamily="2" charset="0"/>
                <a:ea typeface="HelloPlainJane" panose="02000603000000000000" pitchFamily="2" charset="0"/>
              </a:rPr>
              <a:t>According to the article, </a:t>
            </a:r>
            <a:r>
              <a:rPr lang="en-US" sz="1900" dirty="0" smtClean="0">
                <a:solidFill>
                  <a:srgbClr val="002060"/>
                </a:solidFill>
                <a:latin typeface="KG Empire of Dirt" panose="02000000000000000000" pitchFamily="2" charset="0"/>
                <a:ea typeface="HelloPlainJane" panose="02000603000000000000" pitchFamily="2" charset="0"/>
              </a:rPr>
              <a:t>Missouri </a:t>
            </a:r>
            <a:r>
              <a:rPr lang="en-US" sz="1900" dirty="0" smtClean="0">
                <a:solidFill>
                  <a:srgbClr val="FF0000"/>
                </a:solidFill>
                <a:latin typeface="KG Empire of Dirt" panose="02000000000000000000" pitchFamily="2" charset="0"/>
                <a:ea typeface="HelloPlainJane" panose="02000603000000000000" pitchFamily="2" charset="0"/>
              </a:rPr>
              <a:t>would be a better place for the mountain lions to live. </a:t>
            </a:r>
            <a:r>
              <a:rPr lang="en-US" sz="1900" dirty="0" smtClean="0">
                <a:solidFill>
                  <a:srgbClr val="002060"/>
                </a:solidFill>
                <a:latin typeface="KG Empire of Dirt" panose="02000000000000000000" pitchFamily="2" charset="0"/>
                <a:ea typeface="HelloPlainJane" panose="02000603000000000000" pitchFamily="2" charset="0"/>
              </a:rPr>
              <a:t>As Matt Peek, a biologist from Kansas states</a:t>
            </a:r>
            <a:r>
              <a:rPr lang="en-US" sz="1900" dirty="0">
                <a:solidFill>
                  <a:srgbClr val="002060"/>
                </a:solidFill>
                <a:latin typeface="KG Empire of Dirt" panose="02000000000000000000" pitchFamily="2" charset="0"/>
                <a:ea typeface="HelloPlainJane" panose="02000603000000000000" pitchFamily="2" charset="0"/>
              </a:rPr>
              <a:t>, “Missouri is a better home for mountain lions than Kansas. He says they need wide open spaces and smaller animals to eat</a:t>
            </a:r>
            <a:r>
              <a:rPr lang="en-US" sz="1900" dirty="0" smtClean="0">
                <a:solidFill>
                  <a:srgbClr val="002060"/>
                </a:solidFill>
                <a:latin typeface="KG Empire of Dirt" panose="02000000000000000000" pitchFamily="2" charset="0"/>
                <a:ea typeface="HelloPlainJane" panose="02000603000000000000" pitchFamily="2" charset="0"/>
              </a:rPr>
              <a:t>.” The article also mentions that Missouri’s “3 </a:t>
            </a:r>
            <a:r>
              <a:rPr lang="en-US" sz="1900" dirty="0">
                <a:solidFill>
                  <a:srgbClr val="002060"/>
                </a:solidFill>
                <a:latin typeface="KG Empire of Dirt" panose="02000000000000000000" pitchFamily="2" charset="0"/>
                <a:ea typeface="HelloPlainJane" panose="02000603000000000000" pitchFamily="2" charset="0"/>
              </a:rPr>
              <a:t>million acres of forests are perfect for mountain lions. They are full of raccoons, possums and armadillos </a:t>
            </a:r>
            <a:r>
              <a:rPr lang="en-US" sz="1900" dirty="0" smtClean="0">
                <a:solidFill>
                  <a:srgbClr val="002060"/>
                </a:solidFill>
                <a:latin typeface="KG Empire of Dirt" panose="02000000000000000000" pitchFamily="2" charset="0"/>
                <a:ea typeface="HelloPlainJane" panose="02000603000000000000" pitchFamily="2" charset="0"/>
              </a:rPr>
              <a:t>- animals </a:t>
            </a:r>
            <a:r>
              <a:rPr lang="en-US" sz="1900" dirty="0">
                <a:solidFill>
                  <a:srgbClr val="002060"/>
                </a:solidFill>
                <a:latin typeface="KG Empire of Dirt" panose="02000000000000000000" pitchFamily="2" charset="0"/>
                <a:ea typeface="HelloPlainJane" panose="02000603000000000000" pitchFamily="2" charset="0"/>
              </a:rPr>
              <a:t>small enough to make suitable prey for mountain lions</a:t>
            </a:r>
            <a:r>
              <a:rPr lang="en-US" sz="1900" dirty="0" smtClean="0">
                <a:solidFill>
                  <a:srgbClr val="002060"/>
                </a:solidFill>
                <a:latin typeface="KG Empire of Dirt" panose="02000000000000000000" pitchFamily="2" charset="0"/>
                <a:ea typeface="HelloPlainJane" panose="02000603000000000000" pitchFamily="2" charset="0"/>
              </a:rPr>
              <a:t>.” Since mountain lions need abundant space and a lot food, Missouri has a more suitable environment that mountain lions would appreciate!</a:t>
            </a:r>
            <a:endParaRPr lang="en-US" sz="1900" dirty="0">
              <a:solidFill>
                <a:srgbClr val="002060"/>
              </a:solidFill>
              <a:latin typeface="KG Empire of Dirt" panose="02000000000000000000" pitchFamily="2" charset="0"/>
              <a:ea typeface="HelloPlainJane" panose="02000603000000000000" pitchFamily="2" charset="0"/>
            </a:endParaRPr>
          </a:p>
          <a:p>
            <a:r>
              <a:rPr lang="en-US" sz="2000" dirty="0" smtClean="0">
                <a:solidFill>
                  <a:prstClr val="black"/>
                </a:solidFill>
                <a:latin typeface="KG Empire of Dirt" panose="02000000000000000000" pitchFamily="2" charset="0"/>
                <a:ea typeface="HelloPlainJane" panose="02000603000000000000" pitchFamily="2" charset="0"/>
              </a:rPr>
              <a:t> </a:t>
            </a:r>
            <a:endParaRPr lang="en-US" sz="2400" dirty="0">
              <a:solidFill>
                <a:prstClr val="black"/>
              </a:solidFill>
              <a:latin typeface="KG Empire of Dirt" panose="02000000000000000000" pitchFamily="2" charset="0"/>
              <a:ea typeface="HelloPlainJane" panose="02000603000000000000" pitchFamily="2" charset="0"/>
            </a:endParaRPr>
          </a:p>
        </p:txBody>
      </p:sp>
      <p:cxnSp>
        <p:nvCxnSpPr>
          <p:cNvPr id="15" name="Straight Connector 14"/>
          <p:cNvCxnSpPr/>
          <p:nvPr/>
        </p:nvCxnSpPr>
        <p:spPr>
          <a:xfrm>
            <a:off x="5334000" y="0"/>
            <a:ext cx="0" cy="685800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537" y="2209800"/>
            <a:ext cx="3476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638800" y="381000"/>
            <a:ext cx="3124200" cy="150723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381000"/>
            <a:ext cx="3124200" cy="1492716"/>
          </a:xfrm>
          <a:prstGeom prst="rect">
            <a:avLst/>
          </a:prstGeom>
        </p:spPr>
        <p:txBody>
          <a:bodyPr wrap="square">
            <a:spAutoFit/>
          </a:bodyPr>
          <a:lstStyle/>
          <a:p>
            <a:pPr algn="ctr"/>
            <a:r>
              <a:rPr lang="en-US" sz="2400" dirty="0" smtClean="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300" b="1" dirty="0" smtClean="0">
              <a:latin typeface="Segoe UI" panose="020B0502040204020203" pitchFamily="34" charset="0"/>
              <a:ea typeface="Segoe UI" panose="020B0502040204020203" pitchFamily="34" charset="0"/>
              <a:cs typeface="Segoe UI" panose="020B0502040204020203" pitchFamily="34" charset="0"/>
            </a:endParaRPr>
          </a:p>
          <a:p>
            <a:pPr algn="ctr"/>
            <a:r>
              <a:rPr lang="en-US" sz="1600" b="1" dirty="0">
                <a:latin typeface="Segoe UI" panose="020B0502040204020203" pitchFamily="34" charset="0"/>
                <a:ea typeface="Segoe UI" panose="020B0502040204020203" pitchFamily="34" charset="0"/>
                <a:cs typeface="Segoe UI" panose="020B0502040204020203" pitchFamily="34" charset="0"/>
              </a:rPr>
              <a:t>According to the </a:t>
            </a:r>
            <a:r>
              <a:rPr lang="en-US" sz="1600" b="1" dirty="0" smtClean="0">
                <a:latin typeface="Segoe UI" panose="020B0502040204020203" pitchFamily="34" charset="0"/>
                <a:ea typeface="Segoe UI" panose="020B0502040204020203" pitchFamily="34" charset="0"/>
                <a:cs typeface="Segoe UI" panose="020B0502040204020203" pitchFamily="34" charset="0"/>
              </a:rPr>
              <a:t>article, would </a:t>
            </a:r>
            <a:r>
              <a:rPr lang="en-US" sz="1600" b="1" dirty="0">
                <a:latin typeface="Segoe UI" panose="020B0502040204020203" pitchFamily="34" charset="0"/>
                <a:ea typeface="Segoe UI" panose="020B0502040204020203" pitchFamily="34" charset="0"/>
                <a:cs typeface="Segoe UI" panose="020B0502040204020203" pitchFamily="34" charset="0"/>
              </a:rPr>
              <a:t>Kansas or Missouri be a better place for </a:t>
            </a:r>
            <a:r>
              <a:rPr lang="en-US" sz="1600" b="1" dirty="0" smtClean="0">
                <a:latin typeface="Segoe UI" panose="020B0502040204020203" pitchFamily="34" charset="0"/>
                <a:ea typeface="Segoe UI" panose="020B0502040204020203" pitchFamily="34" charset="0"/>
                <a:cs typeface="Segoe UI" panose="020B0502040204020203" pitchFamily="34" charset="0"/>
              </a:rPr>
              <a:t>the mountain </a:t>
            </a:r>
            <a:r>
              <a:rPr lang="en-US" sz="1600" b="1" dirty="0">
                <a:latin typeface="Segoe UI" panose="020B0502040204020203" pitchFamily="34" charset="0"/>
                <a:ea typeface="Segoe UI" panose="020B0502040204020203" pitchFamily="34" charset="0"/>
                <a:cs typeface="Segoe UI" panose="020B0502040204020203" pitchFamily="34" charset="0"/>
              </a:rPr>
              <a:t>lions to live? </a:t>
            </a:r>
          </a:p>
        </p:txBody>
      </p:sp>
    </p:spTree>
    <p:extLst>
      <p:ext uri="{BB962C8B-B14F-4D97-AF65-F5344CB8AC3E}">
        <p14:creationId xmlns:p14="http://schemas.microsoft.com/office/powerpoint/2010/main" val="2984525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2108" y="286226"/>
            <a:ext cx="5029200" cy="664797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Certain </a:t>
            </a:r>
            <a:r>
              <a:rPr lang="en-US" sz="1600" dirty="0">
                <a:latin typeface="Times New Roman" panose="02020603050405020304" pitchFamily="18" charset="0"/>
                <a:cs typeface="Times New Roman" panose="02020603050405020304" pitchFamily="18" charset="0"/>
              </a:rPr>
              <a:t>laws have made it easier for mountain lions to explore the </a:t>
            </a:r>
            <a:r>
              <a:rPr lang="en-US" sz="1600" dirty="0" smtClean="0">
                <a:latin typeface="Times New Roman" panose="02020603050405020304" pitchFamily="18" charset="0"/>
                <a:cs typeface="Times New Roman" panose="02020603050405020304" pitchFamily="18" charset="0"/>
              </a:rPr>
              <a:t>Midwest. Mountain </a:t>
            </a:r>
            <a:r>
              <a:rPr lang="en-US" sz="1600" dirty="0">
                <a:latin typeface="Times New Roman" panose="02020603050405020304" pitchFamily="18" charset="0"/>
                <a:cs typeface="Times New Roman" panose="02020603050405020304" pitchFamily="18" charset="0"/>
              </a:rPr>
              <a:t>lions in Missouri are protected from hunters. The state has a law called the Wildlife Code. It says mountain lions can be killed only if they are causing trouble. People can shoot mountain lions that try to hurt people, pets and farm </a:t>
            </a:r>
            <a:r>
              <a:rPr lang="en-US" sz="1600" dirty="0" smtClean="0">
                <a:latin typeface="Times New Roman" panose="02020603050405020304" pitchFamily="18" charset="0"/>
                <a:cs typeface="Times New Roman" panose="02020603050405020304" pitchFamily="18" charset="0"/>
              </a:rPr>
              <a:t>animals. Kansas </a:t>
            </a:r>
            <a:r>
              <a:rPr lang="en-US" sz="1600" dirty="0">
                <a:latin typeface="Times New Roman" panose="02020603050405020304" pitchFamily="18" charset="0"/>
                <a:cs typeface="Times New Roman" panose="02020603050405020304" pitchFamily="18" charset="0"/>
              </a:rPr>
              <a:t>has a law like that, too. Not as many mountain lions have been spotted there. Missouri has had more than 50 mountain lion sightings since 1994. Kansas reported only 10 sightings during that </a:t>
            </a:r>
            <a:r>
              <a:rPr lang="en-US" sz="1600" dirty="0" smtClean="0">
                <a:latin typeface="Times New Roman" panose="02020603050405020304" pitchFamily="18" charset="0"/>
                <a:cs typeface="Times New Roman" panose="02020603050405020304" pitchFamily="18" charset="0"/>
              </a:rPr>
              <a:t>time. Peek </a:t>
            </a:r>
            <a:r>
              <a:rPr lang="en-US" sz="1600" dirty="0">
                <a:latin typeface="Times New Roman" panose="02020603050405020304" pitchFamily="18" charset="0"/>
                <a:cs typeface="Times New Roman" panose="02020603050405020304" pitchFamily="18" charset="0"/>
              </a:rPr>
              <a:t>says most of these mountain lions are coming from the Black Hills area. It is located near the border of South Dakota and Wyoming. The lions follow a river across Nebraska and end up in </a:t>
            </a:r>
            <a:r>
              <a:rPr lang="en-US" sz="1600" dirty="0" smtClean="0">
                <a:latin typeface="Times New Roman" panose="02020603050405020304" pitchFamily="18" charset="0"/>
                <a:cs typeface="Times New Roman" panose="02020603050405020304" pitchFamily="18" charset="0"/>
              </a:rPr>
              <a:t>Missouri. </a:t>
            </a:r>
            <a:r>
              <a:rPr lang="en-US" sz="1600" b="1" dirty="0" smtClean="0">
                <a:solidFill>
                  <a:srgbClr val="7030A0"/>
                </a:solidFill>
                <a:latin typeface="Times New Roman" panose="02020603050405020304" pitchFamily="18" charset="0"/>
                <a:cs typeface="Times New Roman" panose="02020603050405020304" pitchFamily="18" charset="0"/>
              </a:rPr>
              <a:t>Peek </a:t>
            </a:r>
            <a:r>
              <a:rPr lang="en-US" sz="1600" b="1" dirty="0">
                <a:solidFill>
                  <a:srgbClr val="7030A0"/>
                </a:solidFill>
                <a:latin typeface="Times New Roman" panose="02020603050405020304" pitchFamily="18" charset="0"/>
                <a:cs typeface="Times New Roman" panose="02020603050405020304" pitchFamily="18" charset="0"/>
              </a:rPr>
              <a:t>says </a:t>
            </a:r>
            <a:r>
              <a:rPr lang="en-US" sz="1600" b="1" u="sng" dirty="0">
                <a:solidFill>
                  <a:srgbClr val="7030A0"/>
                </a:solidFill>
                <a:latin typeface="Times New Roman" panose="02020603050405020304" pitchFamily="18" charset="0"/>
                <a:cs typeface="Times New Roman" panose="02020603050405020304" pitchFamily="18" charset="0"/>
              </a:rPr>
              <a:t>Missouri</a:t>
            </a:r>
            <a:r>
              <a:rPr lang="en-US" sz="1600" b="1" dirty="0">
                <a:solidFill>
                  <a:srgbClr val="9933FF"/>
                </a:solidFill>
                <a:latin typeface="Times New Roman" panose="02020603050405020304" pitchFamily="18" charset="0"/>
                <a:cs typeface="Times New Roman" panose="02020603050405020304" pitchFamily="18" charset="0"/>
              </a:rPr>
              <a:t> </a:t>
            </a:r>
            <a:r>
              <a:rPr lang="en-US" sz="1600" b="1" dirty="0">
                <a:solidFill>
                  <a:srgbClr val="7030A0"/>
                </a:solidFill>
                <a:latin typeface="Times New Roman" panose="02020603050405020304" pitchFamily="18" charset="0"/>
                <a:cs typeface="Times New Roman" panose="02020603050405020304" pitchFamily="18" charset="0"/>
              </a:rPr>
              <a:t>is a better home for mountain lions than Kansas. He says they need wide open spaces and smaller animals to </a:t>
            </a:r>
            <a:r>
              <a:rPr lang="en-US" sz="1600" b="1" dirty="0" smtClean="0">
                <a:solidFill>
                  <a:srgbClr val="7030A0"/>
                </a:solidFill>
                <a:latin typeface="Times New Roman" panose="02020603050405020304" pitchFamily="18" charset="0"/>
                <a:cs typeface="Times New Roman" panose="02020603050405020304" pitchFamily="18" charset="0"/>
              </a:rPr>
              <a:t>eat. </a:t>
            </a:r>
            <a:r>
              <a:rPr lang="en-US" sz="1600" dirty="0" smtClean="0">
                <a:latin typeface="Times New Roman" panose="02020603050405020304" pitchFamily="18" charset="0"/>
                <a:cs typeface="Times New Roman" panose="02020603050405020304" pitchFamily="18" charset="0"/>
              </a:rPr>
              <a:t>Kansas </a:t>
            </a:r>
            <a:r>
              <a:rPr lang="en-US" sz="1600" dirty="0">
                <a:latin typeface="Times New Roman" panose="02020603050405020304" pitchFamily="18" charset="0"/>
                <a:cs typeface="Times New Roman" panose="02020603050405020304" pitchFamily="18" charset="0"/>
              </a:rPr>
              <a:t>has plenty of food, just not in the right areas, Peek says</a:t>
            </a:r>
            <a:r>
              <a:rPr lang="en-US" sz="16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“In the places where the land might be right, there would be too many people,” he said</a:t>
            </a:r>
            <a:r>
              <a:rPr lang="en-US" sz="16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Jeff </a:t>
            </a:r>
            <a:r>
              <a:rPr lang="en-US" sz="1600" dirty="0" err="1">
                <a:latin typeface="Times New Roman" panose="02020603050405020304" pitchFamily="18" charset="0"/>
                <a:cs typeface="Times New Roman" panose="02020603050405020304" pitchFamily="18" charset="0"/>
              </a:rPr>
              <a:t>Beringer</a:t>
            </a:r>
            <a:r>
              <a:rPr lang="en-US" sz="1600" dirty="0">
                <a:latin typeface="Times New Roman" panose="02020603050405020304" pitchFamily="18" charset="0"/>
                <a:cs typeface="Times New Roman" panose="02020603050405020304" pitchFamily="18" charset="0"/>
              </a:rPr>
              <a:t> is a scientist in Missouri. </a:t>
            </a:r>
            <a:r>
              <a:rPr lang="en-US" sz="1600" b="1" dirty="0">
                <a:solidFill>
                  <a:srgbClr val="7030A0"/>
                </a:solidFill>
                <a:latin typeface="Times New Roman" panose="02020603050405020304" pitchFamily="18" charset="0"/>
                <a:cs typeface="Times New Roman" panose="02020603050405020304" pitchFamily="18" charset="0"/>
              </a:rPr>
              <a:t>He says the state’s 3 million acres of forests are perfect for mountain lions. They are full of raccoons, possums and </a:t>
            </a:r>
            <a:r>
              <a:rPr lang="en-US" sz="1600" b="1" dirty="0" smtClean="0">
                <a:solidFill>
                  <a:srgbClr val="7030A0"/>
                </a:solidFill>
                <a:latin typeface="Times New Roman" panose="02020603050405020304" pitchFamily="18" charset="0"/>
                <a:cs typeface="Times New Roman" panose="02020603050405020304" pitchFamily="18" charset="0"/>
              </a:rPr>
              <a:t>armadillos -- </a:t>
            </a:r>
            <a:r>
              <a:rPr lang="en-US" sz="1600" b="1" dirty="0">
                <a:solidFill>
                  <a:srgbClr val="7030A0"/>
                </a:solidFill>
                <a:latin typeface="Times New Roman" panose="02020603050405020304" pitchFamily="18" charset="0"/>
                <a:cs typeface="Times New Roman" panose="02020603050405020304" pitchFamily="18" charset="0"/>
              </a:rPr>
              <a:t>animals small enough to make suitable prey for mountain lions.</a:t>
            </a:r>
          </a:p>
          <a:p>
            <a:endParaRPr lang="en-US" sz="1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410200" y="2057400"/>
            <a:ext cx="3505200" cy="4785926"/>
          </a:xfrm>
          <a:prstGeom prst="rect">
            <a:avLst/>
          </a:prstGeom>
          <a:noFill/>
        </p:spPr>
        <p:txBody>
          <a:bodyPr wrap="square" rtlCol="0">
            <a:spAutoFit/>
          </a:bodyPr>
          <a:lstStyle/>
          <a:p>
            <a:r>
              <a:rPr lang="en-US" sz="1900" dirty="0" smtClean="0">
                <a:solidFill>
                  <a:srgbClr val="002060"/>
                </a:solidFill>
                <a:latin typeface="KG Empire of Dirt" panose="02000000000000000000" pitchFamily="2" charset="0"/>
                <a:ea typeface="HelloPlainJane" panose="02000603000000000000" pitchFamily="2" charset="0"/>
              </a:rPr>
              <a:t>According to the article, </a:t>
            </a:r>
            <a:r>
              <a:rPr lang="en-US" sz="1900" dirty="0" smtClean="0">
                <a:solidFill>
                  <a:srgbClr val="FF0000"/>
                </a:solidFill>
                <a:latin typeface="KG Empire of Dirt" panose="02000000000000000000" pitchFamily="2" charset="0"/>
                <a:ea typeface="HelloPlainJane" panose="02000603000000000000" pitchFamily="2" charset="0"/>
              </a:rPr>
              <a:t>Missouri</a:t>
            </a:r>
            <a:r>
              <a:rPr lang="en-US" sz="1900" dirty="0" smtClean="0">
                <a:solidFill>
                  <a:srgbClr val="002060"/>
                </a:solidFill>
                <a:latin typeface="KG Empire of Dirt" panose="02000000000000000000" pitchFamily="2" charset="0"/>
                <a:ea typeface="HelloPlainJane" panose="02000603000000000000" pitchFamily="2" charset="0"/>
              </a:rPr>
              <a:t> would be a better place for the mountain lions to live. As Matt Peek, a biologist from Kansas states</a:t>
            </a:r>
            <a:r>
              <a:rPr lang="en-US" sz="1900" dirty="0">
                <a:solidFill>
                  <a:srgbClr val="002060"/>
                </a:solidFill>
                <a:latin typeface="KG Empire of Dirt" panose="02000000000000000000" pitchFamily="2" charset="0"/>
                <a:ea typeface="HelloPlainJane" panose="02000603000000000000" pitchFamily="2" charset="0"/>
              </a:rPr>
              <a:t>, “Missouri is a better home for mountain lions than Kansas. He says they need wide open spaces and smaller animals to eat</a:t>
            </a:r>
            <a:r>
              <a:rPr lang="en-US" sz="1900" dirty="0" smtClean="0">
                <a:solidFill>
                  <a:srgbClr val="002060"/>
                </a:solidFill>
                <a:latin typeface="KG Empire of Dirt" panose="02000000000000000000" pitchFamily="2" charset="0"/>
                <a:ea typeface="HelloPlainJane" panose="02000603000000000000" pitchFamily="2" charset="0"/>
              </a:rPr>
              <a:t>.” The article also mentions that Missouri’s “3 </a:t>
            </a:r>
            <a:r>
              <a:rPr lang="en-US" sz="1900" dirty="0">
                <a:solidFill>
                  <a:srgbClr val="002060"/>
                </a:solidFill>
                <a:latin typeface="KG Empire of Dirt" panose="02000000000000000000" pitchFamily="2" charset="0"/>
                <a:ea typeface="HelloPlainJane" panose="02000603000000000000" pitchFamily="2" charset="0"/>
              </a:rPr>
              <a:t>million acres of forests are perfect for mountain lions. They are full of raccoons, possums and armadillos </a:t>
            </a:r>
            <a:r>
              <a:rPr lang="en-US" sz="1900" dirty="0" smtClean="0">
                <a:solidFill>
                  <a:srgbClr val="002060"/>
                </a:solidFill>
                <a:latin typeface="KG Empire of Dirt" panose="02000000000000000000" pitchFamily="2" charset="0"/>
                <a:ea typeface="HelloPlainJane" panose="02000603000000000000" pitchFamily="2" charset="0"/>
              </a:rPr>
              <a:t>- animals </a:t>
            </a:r>
            <a:r>
              <a:rPr lang="en-US" sz="1900" dirty="0">
                <a:solidFill>
                  <a:srgbClr val="002060"/>
                </a:solidFill>
                <a:latin typeface="KG Empire of Dirt" panose="02000000000000000000" pitchFamily="2" charset="0"/>
                <a:ea typeface="HelloPlainJane" panose="02000603000000000000" pitchFamily="2" charset="0"/>
              </a:rPr>
              <a:t>small enough to make suitable prey for mountain lions</a:t>
            </a:r>
            <a:r>
              <a:rPr lang="en-US" sz="1900" dirty="0" smtClean="0">
                <a:solidFill>
                  <a:srgbClr val="002060"/>
                </a:solidFill>
                <a:latin typeface="KG Empire of Dirt" panose="02000000000000000000" pitchFamily="2" charset="0"/>
                <a:ea typeface="HelloPlainJane" panose="02000603000000000000" pitchFamily="2" charset="0"/>
              </a:rPr>
              <a:t>.” Since mountain lions need abundant space and a lot food, Missouri has a more suitable environment that mountain lions would appreciate!</a:t>
            </a:r>
            <a:endParaRPr lang="en-US" sz="1900" dirty="0">
              <a:solidFill>
                <a:srgbClr val="002060"/>
              </a:solidFill>
              <a:latin typeface="KG Empire of Dirt" panose="02000000000000000000" pitchFamily="2" charset="0"/>
              <a:ea typeface="HelloPlainJane" panose="02000603000000000000" pitchFamily="2" charset="0"/>
            </a:endParaRPr>
          </a:p>
          <a:p>
            <a:r>
              <a:rPr lang="en-US" sz="2000" dirty="0" smtClean="0">
                <a:solidFill>
                  <a:prstClr val="black"/>
                </a:solidFill>
                <a:latin typeface="KG Empire of Dirt" panose="02000000000000000000" pitchFamily="2" charset="0"/>
                <a:ea typeface="HelloPlainJane" panose="02000603000000000000" pitchFamily="2" charset="0"/>
              </a:rPr>
              <a:t> </a:t>
            </a:r>
            <a:endParaRPr lang="en-US" sz="2400" dirty="0">
              <a:solidFill>
                <a:prstClr val="black"/>
              </a:solidFill>
              <a:latin typeface="KG Empire of Dirt" panose="02000000000000000000" pitchFamily="2" charset="0"/>
              <a:ea typeface="HelloPlainJane" panose="02000603000000000000" pitchFamily="2" charset="0"/>
            </a:endParaRPr>
          </a:p>
        </p:txBody>
      </p:sp>
      <p:cxnSp>
        <p:nvCxnSpPr>
          <p:cNvPr id="15" name="Straight Connector 14"/>
          <p:cNvCxnSpPr/>
          <p:nvPr/>
        </p:nvCxnSpPr>
        <p:spPr>
          <a:xfrm>
            <a:off x="5334000" y="0"/>
            <a:ext cx="0" cy="685800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638800" y="381000"/>
            <a:ext cx="3124200" cy="150723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638800" y="381000"/>
            <a:ext cx="3124200" cy="1492716"/>
          </a:xfrm>
          <a:prstGeom prst="rect">
            <a:avLst/>
          </a:prstGeom>
        </p:spPr>
        <p:txBody>
          <a:bodyPr wrap="square">
            <a:spAutoFit/>
          </a:bodyPr>
          <a:lstStyle/>
          <a:p>
            <a:pPr algn="ctr"/>
            <a:r>
              <a:rPr lang="en-US" sz="2400" dirty="0" smtClean="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300" b="1" dirty="0" smtClean="0">
              <a:latin typeface="Segoe UI" panose="020B0502040204020203" pitchFamily="34" charset="0"/>
              <a:ea typeface="Segoe UI" panose="020B0502040204020203" pitchFamily="34" charset="0"/>
              <a:cs typeface="Segoe UI" panose="020B0502040204020203" pitchFamily="34" charset="0"/>
            </a:endParaRPr>
          </a:p>
          <a:p>
            <a:pPr algn="ctr"/>
            <a:r>
              <a:rPr lang="en-US" sz="1600" b="1" dirty="0">
                <a:latin typeface="Segoe UI" panose="020B0502040204020203" pitchFamily="34" charset="0"/>
                <a:ea typeface="Segoe UI" panose="020B0502040204020203" pitchFamily="34" charset="0"/>
                <a:cs typeface="Segoe UI" panose="020B0502040204020203" pitchFamily="34" charset="0"/>
              </a:rPr>
              <a:t>According to the </a:t>
            </a:r>
            <a:r>
              <a:rPr lang="en-US" sz="1600" b="1" dirty="0" smtClean="0">
                <a:latin typeface="Segoe UI" panose="020B0502040204020203" pitchFamily="34" charset="0"/>
                <a:ea typeface="Segoe UI" panose="020B0502040204020203" pitchFamily="34" charset="0"/>
                <a:cs typeface="Segoe UI" panose="020B0502040204020203" pitchFamily="34" charset="0"/>
              </a:rPr>
              <a:t>article, would </a:t>
            </a:r>
            <a:r>
              <a:rPr lang="en-US" sz="1600" b="1" dirty="0">
                <a:latin typeface="Segoe UI" panose="020B0502040204020203" pitchFamily="34" charset="0"/>
                <a:ea typeface="Segoe UI" panose="020B0502040204020203" pitchFamily="34" charset="0"/>
                <a:cs typeface="Segoe UI" panose="020B0502040204020203" pitchFamily="34" charset="0"/>
              </a:rPr>
              <a:t>Kansas or Missouri be a better place for </a:t>
            </a:r>
            <a:r>
              <a:rPr lang="en-US" sz="1600" b="1" dirty="0" smtClean="0">
                <a:latin typeface="Segoe UI" panose="020B0502040204020203" pitchFamily="34" charset="0"/>
                <a:ea typeface="Segoe UI" panose="020B0502040204020203" pitchFamily="34" charset="0"/>
                <a:cs typeface="Segoe UI" panose="020B0502040204020203" pitchFamily="34" charset="0"/>
              </a:rPr>
              <a:t>the mountain </a:t>
            </a:r>
            <a:r>
              <a:rPr lang="en-US" sz="1600" b="1" dirty="0">
                <a:latin typeface="Segoe UI" panose="020B0502040204020203" pitchFamily="34" charset="0"/>
                <a:ea typeface="Segoe UI" panose="020B0502040204020203" pitchFamily="34" charset="0"/>
                <a:cs typeface="Segoe UI" panose="020B0502040204020203" pitchFamily="34" charset="0"/>
              </a:rPr>
              <a:t>lions to live? </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9456" y="1800451"/>
            <a:ext cx="3476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158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2108" y="286226"/>
            <a:ext cx="5029200" cy="664797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Certain </a:t>
            </a:r>
            <a:r>
              <a:rPr lang="en-US" sz="1600" dirty="0">
                <a:latin typeface="Times New Roman" panose="02020603050405020304" pitchFamily="18" charset="0"/>
                <a:cs typeface="Times New Roman" panose="02020603050405020304" pitchFamily="18" charset="0"/>
              </a:rPr>
              <a:t>laws have made it easier for mountain lions to explore the </a:t>
            </a:r>
            <a:r>
              <a:rPr lang="en-US" sz="1600" dirty="0" smtClean="0">
                <a:latin typeface="Times New Roman" panose="02020603050405020304" pitchFamily="18" charset="0"/>
                <a:cs typeface="Times New Roman" panose="02020603050405020304" pitchFamily="18" charset="0"/>
              </a:rPr>
              <a:t>Midwest. Mountain </a:t>
            </a:r>
            <a:r>
              <a:rPr lang="en-US" sz="1600" dirty="0">
                <a:latin typeface="Times New Roman" panose="02020603050405020304" pitchFamily="18" charset="0"/>
                <a:cs typeface="Times New Roman" panose="02020603050405020304" pitchFamily="18" charset="0"/>
              </a:rPr>
              <a:t>lions in Missouri are protected from hunters. The state has a law called the Wildlife Code. It says mountain lions can be killed only if they are causing trouble. People can shoot mountain lions that try to hurt people, pets and farm </a:t>
            </a:r>
            <a:r>
              <a:rPr lang="en-US" sz="1600" dirty="0" smtClean="0">
                <a:latin typeface="Times New Roman" panose="02020603050405020304" pitchFamily="18" charset="0"/>
                <a:cs typeface="Times New Roman" panose="02020603050405020304" pitchFamily="18" charset="0"/>
              </a:rPr>
              <a:t>animals. Kansas </a:t>
            </a:r>
            <a:r>
              <a:rPr lang="en-US" sz="1600" dirty="0">
                <a:latin typeface="Times New Roman" panose="02020603050405020304" pitchFamily="18" charset="0"/>
                <a:cs typeface="Times New Roman" panose="02020603050405020304" pitchFamily="18" charset="0"/>
              </a:rPr>
              <a:t>has a law like that, too. Not as many mountain lions have been spotted there. Missouri has had more than 50 mountain lion sightings since 1994. Kansas reported only 10 sightings during that </a:t>
            </a:r>
            <a:r>
              <a:rPr lang="en-US" sz="1600" dirty="0" smtClean="0">
                <a:latin typeface="Times New Roman" panose="02020603050405020304" pitchFamily="18" charset="0"/>
                <a:cs typeface="Times New Roman" panose="02020603050405020304" pitchFamily="18" charset="0"/>
              </a:rPr>
              <a:t>time. Peek </a:t>
            </a:r>
            <a:r>
              <a:rPr lang="en-US" sz="1600" dirty="0">
                <a:latin typeface="Times New Roman" panose="02020603050405020304" pitchFamily="18" charset="0"/>
                <a:cs typeface="Times New Roman" panose="02020603050405020304" pitchFamily="18" charset="0"/>
              </a:rPr>
              <a:t>says most of these mountain lions are coming from the Black Hills area. It is located near the border of South Dakota and Wyoming. The lions follow a river across Nebraska and end up in </a:t>
            </a:r>
            <a:r>
              <a:rPr lang="en-US" sz="1600" dirty="0" smtClean="0">
                <a:latin typeface="Times New Roman" panose="02020603050405020304" pitchFamily="18" charset="0"/>
                <a:cs typeface="Times New Roman" panose="02020603050405020304" pitchFamily="18" charset="0"/>
              </a:rPr>
              <a:t>Missouri. </a:t>
            </a:r>
            <a:r>
              <a:rPr lang="en-US" sz="1600" b="1" dirty="0" smtClean="0">
                <a:solidFill>
                  <a:srgbClr val="7030A0"/>
                </a:solidFill>
                <a:latin typeface="Times New Roman" panose="02020603050405020304" pitchFamily="18" charset="0"/>
                <a:cs typeface="Times New Roman" panose="02020603050405020304" pitchFamily="18" charset="0"/>
              </a:rPr>
              <a:t>Peek </a:t>
            </a:r>
            <a:r>
              <a:rPr lang="en-US" sz="1600" b="1" dirty="0">
                <a:solidFill>
                  <a:srgbClr val="7030A0"/>
                </a:solidFill>
                <a:latin typeface="Times New Roman" panose="02020603050405020304" pitchFamily="18" charset="0"/>
                <a:cs typeface="Times New Roman" panose="02020603050405020304" pitchFamily="18" charset="0"/>
              </a:rPr>
              <a:t>says Missouri is a better home for mountain lions than Kansas. He says they need wide open spaces and smaller animals to </a:t>
            </a:r>
            <a:r>
              <a:rPr lang="en-US" sz="1600" b="1" dirty="0" smtClean="0">
                <a:solidFill>
                  <a:srgbClr val="7030A0"/>
                </a:solidFill>
                <a:latin typeface="Times New Roman" panose="02020603050405020304" pitchFamily="18" charset="0"/>
                <a:cs typeface="Times New Roman" panose="02020603050405020304" pitchFamily="18" charset="0"/>
              </a:rPr>
              <a:t>eat. </a:t>
            </a:r>
            <a:r>
              <a:rPr lang="en-US" sz="1600" dirty="0" smtClean="0">
                <a:latin typeface="Times New Roman" panose="02020603050405020304" pitchFamily="18" charset="0"/>
                <a:cs typeface="Times New Roman" panose="02020603050405020304" pitchFamily="18" charset="0"/>
              </a:rPr>
              <a:t>Kansas </a:t>
            </a:r>
            <a:r>
              <a:rPr lang="en-US" sz="1600" dirty="0">
                <a:latin typeface="Times New Roman" panose="02020603050405020304" pitchFamily="18" charset="0"/>
                <a:cs typeface="Times New Roman" panose="02020603050405020304" pitchFamily="18" charset="0"/>
              </a:rPr>
              <a:t>has plenty of food, just not in the right areas, Peek says</a:t>
            </a:r>
            <a:r>
              <a:rPr lang="en-US" sz="16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“In the places where the land might be right, there would be too many people,” he said</a:t>
            </a:r>
            <a:r>
              <a:rPr lang="en-US" sz="16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Jeff </a:t>
            </a:r>
            <a:r>
              <a:rPr lang="en-US" sz="1600" dirty="0" err="1">
                <a:latin typeface="Times New Roman" panose="02020603050405020304" pitchFamily="18" charset="0"/>
                <a:cs typeface="Times New Roman" panose="02020603050405020304" pitchFamily="18" charset="0"/>
              </a:rPr>
              <a:t>Beringer</a:t>
            </a:r>
            <a:r>
              <a:rPr lang="en-US" sz="1600" dirty="0">
                <a:latin typeface="Times New Roman" panose="02020603050405020304" pitchFamily="18" charset="0"/>
                <a:cs typeface="Times New Roman" panose="02020603050405020304" pitchFamily="18" charset="0"/>
              </a:rPr>
              <a:t> is a scientist in Missouri. </a:t>
            </a:r>
            <a:r>
              <a:rPr lang="en-US" sz="1600" b="1" dirty="0">
                <a:solidFill>
                  <a:srgbClr val="7030A0"/>
                </a:solidFill>
                <a:latin typeface="Times New Roman" panose="02020603050405020304" pitchFamily="18" charset="0"/>
                <a:cs typeface="Times New Roman" panose="02020603050405020304" pitchFamily="18" charset="0"/>
              </a:rPr>
              <a:t>He says the state’s 3 million acres of forests are perfect for mountain lions. They are full of raccoons, possums and </a:t>
            </a:r>
            <a:r>
              <a:rPr lang="en-US" sz="1600" b="1" dirty="0" smtClean="0">
                <a:solidFill>
                  <a:srgbClr val="7030A0"/>
                </a:solidFill>
                <a:latin typeface="Times New Roman" panose="02020603050405020304" pitchFamily="18" charset="0"/>
                <a:cs typeface="Times New Roman" panose="02020603050405020304" pitchFamily="18" charset="0"/>
              </a:rPr>
              <a:t>armadillos -- </a:t>
            </a:r>
            <a:r>
              <a:rPr lang="en-US" sz="1600" b="1" dirty="0">
                <a:solidFill>
                  <a:srgbClr val="7030A0"/>
                </a:solidFill>
                <a:latin typeface="Times New Roman" panose="02020603050405020304" pitchFamily="18" charset="0"/>
                <a:cs typeface="Times New Roman" panose="02020603050405020304" pitchFamily="18" charset="0"/>
              </a:rPr>
              <a:t>animals small enough to make suitable prey for mountain lions.</a:t>
            </a:r>
          </a:p>
          <a:p>
            <a:endParaRPr lang="en-US" sz="1400" dirty="0">
              <a:latin typeface="Times New Roman" panose="02020603050405020304" pitchFamily="18" charset="0"/>
              <a:cs typeface="Times New Roman" panose="02020603050405020304" pitchFamily="18" charset="0"/>
            </a:endParaRPr>
          </a:p>
        </p:txBody>
      </p:sp>
      <p:pic>
        <p:nvPicPr>
          <p:cNvPr id="7" name="Picture 2" descr="C:\Users\VAteacher\AppData\Local\Microsoft\Windows\Temporary Internet Files\Content.IE5\806B5WQB\ShapiroBerezin-quotation-mark-rotated[1].jpg"/>
          <p:cNvPicPr>
            <a:picLocks noChangeAspect="1" noChangeArrowheads="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02688">
            <a:off x="4497151" y="6027369"/>
            <a:ext cx="661551" cy="6213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VAteacher\AppData\Local\Microsoft\Windows\Temporary Internet Files\Content.IE5\806B5WQB\ShapiroBerezin-quotation-mark-rotated[1].jpg"/>
          <p:cNvPicPr>
            <a:picLocks noChangeAspect="1" noChangeArrowheads="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873471" flipH="1">
            <a:off x="57813" y="3299531"/>
            <a:ext cx="661551" cy="6213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410200" y="2057400"/>
            <a:ext cx="3505200" cy="4785926"/>
          </a:xfrm>
          <a:prstGeom prst="rect">
            <a:avLst/>
          </a:prstGeom>
          <a:noFill/>
        </p:spPr>
        <p:txBody>
          <a:bodyPr wrap="square" rtlCol="0">
            <a:spAutoFit/>
          </a:bodyPr>
          <a:lstStyle/>
          <a:p>
            <a:r>
              <a:rPr lang="en-US" sz="1900" dirty="0" smtClean="0">
                <a:solidFill>
                  <a:srgbClr val="002060"/>
                </a:solidFill>
                <a:latin typeface="KG Empire of Dirt" panose="02000000000000000000" pitchFamily="2" charset="0"/>
                <a:ea typeface="HelloPlainJane" panose="02000603000000000000" pitchFamily="2" charset="0"/>
              </a:rPr>
              <a:t>According to the article, Missouri would be a better place for the mountain lions to live. </a:t>
            </a:r>
            <a:r>
              <a:rPr lang="en-US" sz="1900" dirty="0" smtClean="0">
                <a:solidFill>
                  <a:srgbClr val="FF0000"/>
                </a:solidFill>
                <a:latin typeface="KG Empire of Dirt" panose="02000000000000000000" pitchFamily="2" charset="0"/>
                <a:ea typeface="HelloPlainJane" panose="02000603000000000000" pitchFamily="2" charset="0"/>
              </a:rPr>
              <a:t>As Matt Peek, a biologist from Kansas states</a:t>
            </a:r>
            <a:r>
              <a:rPr lang="en-US" sz="1900" dirty="0">
                <a:solidFill>
                  <a:srgbClr val="FF0000"/>
                </a:solidFill>
                <a:latin typeface="KG Empire of Dirt" panose="02000000000000000000" pitchFamily="2" charset="0"/>
                <a:ea typeface="HelloPlainJane" panose="02000603000000000000" pitchFamily="2" charset="0"/>
              </a:rPr>
              <a:t>, “Missouri is a better home for mountain lions than Kansas. He says they need wide open spaces and smaller animals to eat</a:t>
            </a:r>
            <a:r>
              <a:rPr lang="en-US" sz="1900" dirty="0" smtClean="0">
                <a:solidFill>
                  <a:srgbClr val="FF0000"/>
                </a:solidFill>
                <a:latin typeface="KG Empire of Dirt" panose="02000000000000000000" pitchFamily="2" charset="0"/>
                <a:ea typeface="HelloPlainJane" panose="02000603000000000000" pitchFamily="2" charset="0"/>
              </a:rPr>
              <a:t>.” The article also mentions that Missouri’s “3 </a:t>
            </a:r>
            <a:r>
              <a:rPr lang="en-US" sz="1900" dirty="0">
                <a:solidFill>
                  <a:srgbClr val="FF0000"/>
                </a:solidFill>
                <a:latin typeface="KG Empire of Dirt" panose="02000000000000000000" pitchFamily="2" charset="0"/>
                <a:ea typeface="HelloPlainJane" panose="02000603000000000000" pitchFamily="2" charset="0"/>
              </a:rPr>
              <a:t>million acres of forests are perfect for mountain lions. They are full of raccoons, possums and armadillos </a:t>
            </a:r>
            <a:r>
              <a:rPr lang="en-US" sz="1900" dirty="0" smtClean="0">
                <a:solidFill>
                  <a:srgbClr val="FF0000"/>
                </a:solidFill>
                <a:latin typeface="KG Empire of Dirt" panose="02000000000000000000" pitchFamily="2" charset="0"/>
                <a:ea typeface="HelloPlainJane" panose="02000603000000000000" pitchFamily="2" charset="0"/>
              </a:rPr>
              <a:t>- animals </a:t>
            </a:r>
            <a:r>
              <a:rPr lang="en-US" sz="1900" dirty="0">
                <a:solidFill>
                  <a:srgbClr val="FF0000"/>
                </a:solidFill>
                <a:latin typeface="KG Empire of Dirt" panose="02000000000000000000" pitchFamily="2" charset="0"/>
                <a:ea typeface="HelloPlainJane" panose="02000603000000000000" pitchFamily="2" charset="0"/>
              </a:rPr>
              <a:t>small enough to make suitable prey for mountain lions</a:t>
            </a:r>
            <a:r>
              <a:rPr lang="en-US" sz="1900" dirty="0" smtClean="0">
                <a:solidFill>
                  <a:srgbClr val="FF0000"/>
                </a:solidFill>
                <a:latin typeface="KG Empire of Dirt" panose="02000000000000000000" pitchFamily="2" charset="0"/>
                <a:ea typeface="HelloPlainJane" panose="02000603000000000000" pitchFamily="2" charset="0"/>
              </a:rPr>
              <a:t>.”</a:t>
            </a:r>
            <a:r>
              <a:rPr lang="en-US" sz="1900" dirty="0" smtClean="0">
                <a:solidFill>
                  <a:srgbClr val="002060"/>
                </a:solidFill>
                <a:latin typeface="KG Empire of Dirt" panose="02000000000000000000" pitchFamily="2" charset="0"/>
                <a:ea typeface="HelloPlainJane" panose="02000603000000000000" pitchFamily="2" charset="0"/>
              </a:rPr>
              <a:t> Since mountain lions need abundant space and a lot food, Missouri has a more suitable environment that mountain lions would appreciate!</a:t>
            </a:r>
            <a:endParaRPr lang="en-US" sz="1900" dirty="0">
              <a:solidFill>
                <a:srgbClr val="002060"/>
              </a:solidFill>
              <a:latin typeface="KG Empire of Dirt" panose="02000000000000000000" pitchFamily="2" charset="0"/>
              <a:ea typeface="HelloPlainJane" panose="02000603000000000000" pitchFamily="2" charset="0"/>
            </a:endParaRPr>
          </a:p>
          <a:p>
            <a:r>
              <a:rPr lang="en-US" sz="2000" dirty="0" smtClean="0">
                <a:solidFill>
                  <a:prstClr val="black"/>
                </a:solidFill>
                <a:latin typeface="KG Empire of Dirt" panose="02000000000000000000" pitchFamily="2" charset="0"/>
                <a:ea typeface="HelloPlainJane" panose="02000603000000000000" pitchFamily="2" charset="0"/>
              </a:rPr>
              <a:t> </a:t>
            </a:r>
            <a:endParaRPr lang="en-US" sz="2400" dirty="0">
              <a:solidFill>
                <a:prstClr val="black"/>
              </a:solidFill>
              <a:latin typeface="KG Empire of Dirt" panose="02000000000000000000" pitchFamily="2" charset="0"/>
              <a:ea typeface="HelloPlainJane" panose="02000603000000000000" pitchFamily="2" charset="0"/>
            </a:endParaRPr>
          </a:p>
        </p:txBody>
      </p:sp>
      <p:cxnSp>
        <p:nvCxnSpPr>
          <p:cNvPr id="15" name="Straight Connector 14"/>
          <p:cNvCxnSpPr/>
          <p:nvPr/>
        </p:nvCxnSpPr>
        <p:spPr>
          <a:xfrm>
            <a:off x="5334000" y="0"/>
            <a:ext cx="0" cy="685800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537" y="3806363"/>
            <a:ext cx="3476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638800" y="381000"/>
            <a:ext cx="3124200" cy="150723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38800" y="381000"/>
            <a:ext cx="3124200" cy="1492716"/>
          </a:xfrm>
          <a:prstGeom prst="rect">
            <a:avLst/>
          </a:prstGeom>
        </p:spPr>
        <p:txBody>
          <a:bodyPr wrap="square">
            <a:spAutoFit/>
          </a:bodyPr>
          <a:lstStyle/>
          <a:p>
            <a:pPr algn="ctr"/>
            <a:r>
              <a:rPr lang="en-US" sz="2400" dirty="0" smtClean="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300" b="1" dirty="0" smtClean="0">
              <a:latin typeface="Segoe UI" panose="020B0502040204020203" pitchFamily="34" charset="0"/>
              <a:ea typeface="Segoe UI" panose="020B0502040204020203" pitchFamily="34" charset="0"/>
              <a:cs typeface="Segoe UI" panose="020B0502040204020203" pitchFamily="34" charset="0"/>
            </a:endParaRPr>
          </a:p>
          <a:p>
            <a:pPr algn="ctr"/>
            <a:r>
              <a:rPr lang="en-US" sz="1600" b="1" dirty="0">
                <a:latin typeface="Segoe UI" panose="020B0502040204020203" pitchFamily="34" charset="0"/>
                <a:ea typeface="Segoe UI" panose="020B0502040204020203" pitchFamily="34" charset="0"/>
                <a:cs typeface="Segoe UI" panose="020B0502040204020203" pitchFamily="34" charset="0"/>
              </a:rPr>
              <a:t>According to the </a:t>
            </a:r>
            <a:r>
              <a:rPr lang="en-US" sz="1600" b="1" dirty="0" smtClean="0">
                <a:latin typeface="Segoe UI" panose="020B0502040204020203" pitchFamily="34" charset="0"/>
                <a:ea typeface="Segoe UI" panose="020B0502040204020203" pitchFamily="34" charset="0"/>
                <a:cs typeface="Segoe UI" panose="020B0502040204020203" pitchFamily="34" charset="0"/>
              </a:rPr>
              <a:t>article, would </a:t>
            </a:r>
            <a:r>
              <a:rPr lang="en-US" sz="1600" b="1" dirty="0">
                <a:latin typeface="Segoe UI" panose="020B0502040204020203" pitchFamily="34" charset="0"/>
                <a:ea typeface="Segoe UI" panose="020B0502040204020203" pitchFamily="34" charset="0"/>
                <a:cs typeface="Segoe UI" panose="020B0502040204020203" pitchFamily="34" charset="0"/>
              </a:rPr>
              <a:t>Kansas or Missouri be a better place for </a:t>
            </a:r>
            <a:r>
              <a:rPr lang="en-US" sz="1600" b="1" dirty="0" smtClean="0">
                <a:latin typeface="Segoe UI" panose="020B0502040204020203" pitchFamily="34" charset="0"/>
                <a:ea typeface="Segoe UI" panose="020B0502040204020203" pitchFamily="34" charset="0"/>
                <a:cs typeface="Segoe UI" panose="020B0502040204020203" pitchFamily="34" charset="0"/>
              </a:rPr>
              <a:t>the mountain </a:t>
            </a:r>
            <a:r>
              <a:rPr lang="en-US" sz="1600" b="1" dirty="0">
                <a:latin typeface="Segoe UI" panose="020B0502040204020203" pitchFamily="34" charset="0"/>
                <a:ea typeface="Segoe UI" panose="020B0502040204020203" pitchFamily="34" charset="0"/>
                <a:cs typeface="Segoe UI" panose="020B0502040204020203" pitchFamily="34" charset="0"/>
              </a:rPr>
              <a:t>lions to live? </a:t>
            </a:r>
          </a:p>
        </p:txBody>
      </p:sp>
    </p:spTree>
    <p:extLst>
      <p:ext uri="{BB962C8B-B14F-4D97-AF65-F5344CB8AC3E}">
        <p14:creationId xmlns:p14="http://schemas.microsoft.com/office/powerpoint/2010/main" val="3515646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2108" y="286226"/>
            <a:ext cx="5029200" cy="664797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Certain </a:t>
            </a:r>
            <a:r>
              <a:rPr lang="en-US" sz="1600" dirty="0">
                <a:latin typeface="Times New Roman" panose="02020603050405020304" pitchFamily="18" charset="0"/>
                <a:cs typeface="Times New Roman" panose="02020603050405020304" pitchFamily="18" charset="0"/>
              </a:rPr>
              <a:t>laws have made it easier for mountain lions to explore the </a:t>
            </a:r>
            <a:r>
              <a:rPr lang="en-US" sz="1600" dirty="0" smtClean="0">
                <a:latin typeface="Times New Roman" panose="02020603050405020304" pitchFamily="18" charset="0"/>
                <a:cs typeface="Times New Roman" panose="02020603050405020304" pitchFamily="18" charset="0"/>
              </a:rPr>
              <a:t>Midwest. Mountain </a:t>
            </a:r>
            <a:r>
              <a:rPr lang="en-US" sz="1600" dirty="0">
                <a:latin typeface="Times New Roman" panose="02020603050405020304" pitchFamily="18" charset="0"/>
                <a:cs typeface="Times New Roman" panose="02020603050405020304" pitchFamily="18" charset="0"/>
              </a:rPr>
              <a:t>lions in Missouri are protected from hunters. The state has a law called the Wildlife Code. It says mountain lions can be killed only if they are causing trouble. People can shoot mountain lions that try to hurt people, pets and farm </a:t>
            </a:r>
            <a:r>
              <a:rPr lang="en-US" sz="1600" dirty="0" smtClean="0">
                <a:latin typeface="Times New Roman" panose="02020603050405020304" pitchFamily="18" charset="0"/>
                <a:cs typeface="Times New Roman" panose="02020603050405020304" pitchFamily="18" charset="0"/>
              </a:rPr>
              <a:t>animals. Kansas </a:t>
            </a:r>
            <a:r>
              <a:rPr lang="en-US" sz="1600" dirty="0">
                <a:latin typeface="Times New Roman" panose="02020603050405020304" pitchFamily="18" charset="0"/>
                <a:cs typeface="Times New Roman" panose="02020603050405020304" pitchFamily="18" charset="0"/>
              </a:rPr>
              <a:t>has a law like that, too. Not as many mountain lions have been spotted there. Missouri has had more than 50 mountain lion sightings since 1994. Kansas reported only 10 sightings during that </a:t>
            </a:r>
            <a:r>
              <a:rPr lang="en-US" sz="1600" dirty="0" smtClean="0">
                <a:latin typeface="Times New Roman" panose="02020603050405020304" pitchFamily="18" charset="0"/>
                <a:cs typeface="Times New Roman" panose="02020603050405020304" pitchFamily="18" charset="0"/>
              </a:rPr>
              <a:t>time. Peek </a:t>
            </a:r>
            <a:r>
              <a:rPr lang="en-US" sz="1600" dirty="0">
                <a:latin typeface="Times New Roman" panose="02020603050405020304" pitchFamily="18" charset="0"/>
                <a:cs typeface="Times New Roman" panose="02020603050405020304" pitchFamily="18" charset="0"/>
              </a:rPr>
              <a:t>says most of these mountain lions are coming from the Black Hills area. It is located near the border of South Dakota and Wyoming. The lions follow a river across Nebraska and end up in </a:t>
            </a:r>
            <a:r>
              <a:rPr lang="en-US" sz="1600" dirty="0" smtClean="0">
                <a:latin typeface="Times New Roman" panose="02020603050405020304" pitchFamily="18" charset="0"/>
                <a:cs typeface="Times New Roman" panose="02020603050405020304" pitchFamily="18" charset="0"/>
              </a:rPr>
              <a:t>Missouri. </a:t>
            </a:r>
            <a:r>
              <a:rPr lang="en-US" sz="1600" b="1" dirty="0" smtClean="0">
                <a:solidFill>
                  <a:srgbClr val="7030A0"/>
                </a:solidFill>
                <a:latin typeface="Times New Roman" panose="02020603050405020304" pitchFamily="18" charset="0"/>
                <a:cs typeface="Times New Roman" panose="02020603050405020304" pitchFamily="18" charset="0"/>
              </a:rPr>
              <a:t>Peek </a:t>
            </a:r>
            <a:r>
              <a:rPr lang="en-US" sz="1600" b="1" dirty="0">
                <a:solidFill>
                  <a:srgbClr val="7030A0"/>
                </a:solidFill>
                <a:latin typeface="Times New Roman" panose="02020603050405020304" pitchFamily="18" charset="0"/>
                <a:cs typeface="Times New Roman" panose="02020603050405020304" pitchFamily="18" charset="0"/>
              </a:rPr>
              <a:t>says Missouri is a better home for mountain lions than Kansas. He says they need wide open spaces and smaller animals to </a:t>
            </a:r>
            <a:r>
              <a:rPr lang="en-US" sz="1600" b="1" dirty="0" smtClean="0">
                <a:solidFill>
                  <a:srgbClr val="7030A0"/>
                </a:solidFill>
                <a:latin typeface="Times New Roman" panose="02020603050405020304" pitchFamily="18" charset="0"/>
                <a:cs typeface="Times New Roman" panose="02020603050405020304" pitchFamily="18" charset="0"/>
              </a:rPr>
              <a:t>eat. </a:t>
            </a:r>
            <a:r>
              <a:rPr lang="en-US" sz="1600" dirty="0" smtClean="0">
                <a:latin typeface="Times New Roman" panose="02020603050405020304" pitchFamily="18" charset="0"/>
                <a:cs typeface="Times New Roman" panose="02020603050405020304" pitchFamily="18" charset="0"/>
              </a:rPr>
              <a:t>Kansas </a:t>
            </a:r>
            <a:r>
              <a:rPr lang="en-US" sz="1600" dirty="0">
                <a:latin typeface="Times New Roman" panose="02020603050405020304" pitchFamily="18" charset="0"/>
                <a:cs typeface="Times New Roman" panose="02020603050405020304" pitchFamily="18" charset="0"/>
              </a:rPr>
              <a:t>has plenty of food, just not in the right areas, Peek says</a:t>
            </a:r>
            <a:r>
              <a:rPr lang="en-US" sz="16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“In the places where the land might be right, there would be too many people,” he said</a:t>
            </a:r>
            <a:r>
              <a:rPr lang="en-US" sz="16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Jeff </a:t>
            </a:r>
            <a:r>
              <a:rPr lang="en-US" sz="1600" dirty="0" err="1">
                <a:latin typeface="Times New Roman" panose="02020603050405020304" pitchFamily="18" charset="0"/>
                <a:cs typeface="Times New Roman" panose="02020603050405020304" pitchFamily="18" charset="0"/>
              </a:rPr>
              <a:t>Beringer</a:t>
            </a:r>
            <a:r>
              <a:rPr lang="en-US" sz="1600" dirty="0">
                <a:latin typeface="Times New Roman" panose="02020603050405020304" pitchFamily="18" charset="0"/>
                <a:cs typeface="Times New Roman" panose="02020603050405020304" pitchFamily="18" charset="0"/>
              </a:rPr>
              <a:t> is a scientist in Missouri. </a:t>
            </a:r>
            <a:r>
              <a:rPr lang="en-US" sz="1600" b="1" dirty="0">
                <a:solidFill>
                  <a:srgbClr val="7030A0"/>
                </a:solidFill>
                <a:latin typeface="Times New Roman" panose="02020603050405020304" pitchFamily="18" charset="0"/>
                <a:cs typeface="Times New Roman" panose="02020603050405020304" pitchFamily="18" charset="0"/>
              </a:rPr>
              <a:t>He says the state’s 3 million acres of forests are perfect for mountain lions. They are full of raccoons, possums and </a:t>
            </a:r>
            <a:r>
              <a:rPr lang="en-US" sz="1600" b="1" dirty="0" smtClean="0">
                <a:solidFill>
                  <a:srgbClr val="7030A0"/>
                </a:solidFill>
                <a:latin typeface="Times New Roman" panose="02020603050405020304" pitchFamily="18" charset="0"/>
                <a:cs typeface="Times New Roman" panose="02020603050405020304" pitchFamily="18" charset="0"/>
              </a:rPr>
              <a:t>armadillos -- </a:t>
            </a:r>
            <a:r>
              <a:rPr lang="en-US" sz="1600" b="1" dirty="0">
                <a:solidFill>
                  <a:srgbClr val="7030A0"/>
                </a:solidFill>
                <a:latin typeface="Times New Roman" panose="02020603050405020304" pitchFamily="18" charset="0"/>
                <a:cs typeface="Times New Roman" panose="02020603050405020304" pitchFamily="18" charset="0"/>
              </a:rPr>
              <a:t>animals small enough to make suitable prey for mountain lions.</a:t>
            </a:r>
          </a:p>
          <a:p>
            <a:endParaRPr lang="en-US" sz="1400" dirty="0">
              <a:latin typeface="Times New Roman" panose="02020603050405020304" pitchFamily="18" charset="0"/>
              <a:cs typeface="Times New Roman" panose="02020603050405020304" pitchFamily="18" charset="0"/>
            </a:endParaRPr>
          </a:p>
        </p:txBody>
      </p:sp>
      <p:sp>
        <p:nvSpPr>
          <p:cNvPr id="5" name="Rectangle 4"/>
          <p:cNvSpPr/>
          <p:nvPr/>
        </p:nvSpPr>
        <p:spPr>
          <a:xfrm>
            <a:off x="5562600" y="381000"/>
            <a:ext cx="3124200" cy="1492716"/>
          </a:xfrm>
          <a:prstGeom prst="rect">
            <a:avLst/>
          </a:prstGeom>
        </p:spPr>
        <p:txBody>
          <a:bodyPr wrap="square">
            <a:spAutoFit/>
          </a:bodyPr>
          <a:lstStyle/>
          <a:p>
            <a:pPr algn="ctr"/>
            <a:r>
              <a:rPr lang="en-US" sz="2400" dirty="0" smtClean="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300" b="1" dirty="0" smtClean="0">
              <a:latin typeface="Segoe UI" panose="020B0502040204020203" pitchFamily="34" charset="0"/>
              <a:ea typeface="Segoe UI" panose="020B0502040204020203" pitchFamily="34" charset="0"/>
              <a:cs typeface="Segoe UI" panose="020B0502040204020203" pitchFamily="34" charset="0"/>
            </a:endParaRPr>
          </a:p>
          <a:p>
            <a:pPr algn="ctr"/>
            <a:r>
              <a:rPr lang="en-US" sz="1600" b="1" dirty="0">
                <a:latin typeface="Segoe UI" panose="020B0502040204020203" pitchFamily="34" charset="0"/>
                <a:ea typeface="Segoe UI" panose="020B0502040204020203" pitchFamily="34" charset="0"/>
                <a:cs typeface="Segoe UI" panose="020B0502040204020203" pitchFamily="34" charset="0"/>
              </a:rPr>
              <a:t>According to the </a:t>
            </a:r>
            <a:r>
              <a:rPr lang="en-US" sz="1600" b="1" dirty="0" smtClean="0">
                <a:latin typeface="Segoe UI" panose="020B0502040204020203" pitchFamily="34" charset="0"/>
                <a:ea typeface="Segoe UI" panose="020B0502040204020203" pitchFamily="34" charset="0"/>
                <a:cs typeface="Segoe UI" panose="020B0502040204020203" pitchFamily="34" charset="0"/>
              </a:rPr>
              <a:t>article, would </a:t>
            </a:r>
            <a:r>
              <a:rPr lang="en-US" sz="1600" b="1" dirty="0">
                <a:latin typeface="Segoe UI" panose="020B0502040204020203" pitchFamily="34" charset="0"/>
                <a:ea typeface="Segoe UI" panose="020B0502040204020203" pitchFamily="34" charset="0"/>
                <a:cs typeface="Segoe UI" panose="020B0502040204020203" pitchFamily="34" charset="0"/>
              </a:rPr>
              <a:t>Kansas or Missouri be a better place for the mountain lions to live? </a:t>
            </a:r>
          </a:p>
        </p:txBody>
      </p:sp>
      <p:sp>
        <p:nvSpPr>
          <p:cNvPr id="14" name="TextBox 13"/>
          <p:cNvSpPr txBox="1"/>
          <p:nvPr/>
        </p:nvSpPr>
        <p:spPr>
          <a:xfrm>
            <a:off x="5410200" y="2057400"/>
            <a:ext cx="3505200" cy="4785926"/>
          </a:xfrm>
          <a:prstGeom prst="rect">
            <a:avLst/>
          </a:prstGeom>
          <a:noFill/>
        </p:spPr>
        <p:txBody>
          <a:bodyPr wrap="square" rtlCol="0">
            <a:spAutoFit/>
          </a:bodyPr>
          <a:lstStyle/>
          <a:p>
            <a:r>
              <a:rPr lang="en-US" sz="1900" dirty="0" smtClean="0">
                <a:solidFill>
                  <a:srgbClr val="002060"/>
                </a:solidFill>
                <a:latin typeface="KG Empire of Dirt" panose="02000000000000000000" pitchFamily="2" charset="0"/>
                <a:ea typeface="HelloPlainJane" panose="02000603000000000000" pitchFamily="2" charset="0"/>
              </a:rPr>
              <a:t>According to the article, Missouri would be a better place for the mountain lions to live. As Matt Peek, a biologist from Kansas states</a:t>
            </a:r>
            <a:r>
              <a:rPr lang="en-US" sz="1900" dirty="0">
                <a:solidFill>
                  <a:srgbClr val="002060"/>
                </a:solidFill>
                <a:latin typeface="KG Empire of Dirt" panose="02000000000000000000" pitchFamily="2" charset="0"/>
                <a:ea typeface="HelloPlainJane" panose="02000603000000000000" pitchFamily="2" charset="0"/>
              </a:rPr>
              <a:t>, “Missouri is a better home for mountain lions than Kansas. He says they need wide open spaces and smaller animals to eat</a:t>
            </a:r>
            <a:r>
              <a:rPr lang="en-US" sz="1900" dirty="0" smtClean="0">
                <a:solidFill>
                  <a:srgbClr val="002060"/>
                </a:solidFill>
                <a:latin typeface="KG Empire of Dirt" panose="02000000000000000000" pitchFamily="2" charset="0"/>
                <a:ea typeface="HelloPlainJane" panose="02000603000000000000" pitchFamily="2" charset="0"/>
              </a:rPr>
              <a:t>.” The article also mentions that Missouri’s “3 </a:t>
            </a:r>
            <a:r>
              <a:rPr lang="en-US" sz="1900" dirty="0">
                <a:solidFill>
                  <a:srgbClr val="002060"/>
                </a:solidFill>
                <a:latin typeface="KG Empire of Dirt" panose="02000000000000000000" pitchFamily="2" charset="0"/>
                <a:ea typeface="HelloPlainJane" panose="02000603000000000000" pitchFamily="2" charset="0"/>
              </a:rPr>
              <a:t>million acres of forests are perfect for mountain lions. They are full of raccoons, possums and armadillos </a:t>
            </a:r>
            <a:r>
              <a:rPr lang="en-US" sz="1900" dirty="0" smtClean="0">
                <a:solidFill>
                  <a:srgbClr val="002060"/>
                </a:solidFill>
                <a:latin typeface="KG Empire of Dirt" panose="02000000000000000000" pitchFamily="2" charset="0"/>
                <a:ea typeface="HelloPlainJane" panose="02000603000000000000" pitchFamily="2" charset="0"/>
              </a:rPr>
              <a:t>- animals </a:t>
            </a:r>
            <a:r>
              <a:rPr lang="en-US" sz="1900" dirty="0">
                <a:solidFill>
                  <a:srgbClr val="002060"/>
                </a:solidFill>
                <a:latin typeface="KG Empire of Dirt" panose="02000000000000000000" pitchFamily="2" charset="0"/>
                <a:ea typeface="HelloPlainJane" panose="02000603000000000000" pitchFamily="2" charset="0"/>
              </a:rPr>
              <a:t>small enough to make suitable prey for mountain lions</a:t>
            </a:r>
            <a:r>
              <a:rPr lang="en-US" sz="1900" dirty="0" smtClean="0">
                <a:solidFill>
                  <a:srgbClr val="002060"/>
                </a:solidFill>
                <a:latin typeface="KG Empire of Dirt" panose="02000000000000000000" pitchFamily="2" charset="0"/>
                <a:ea typeface="HelloPlainJane" panose="02000603000000000000" pitchFamily="2" charset="0"/>
              </a:rPr>
              <a:t>.” </a:t>
            </a:r>
            <a:r>
              <a:rPr lang="en-US" sz="1900" dirty="0" smtClean="0">
                <a:solidFill>
                  <a:srgbClr val="FF0000"/>
                </a:solidFill>
                <a:latin typeface="KG Empire of Dirt" panose="02000000000000000000" pitchFamily="2" charset="0"/>
                <a:ea typeface="HelloPlainJane" panose="02000603000000000000" pitchFamily="2" charset="0"/>
              </a:rPr>
              <a:t>Since mountain lions need abundant space and a lot food, Missouri has a more suitable environment that mountain lions would appreciate!</a:t>
            </a:r>
            <a:endParaRPr lang="en-US" sz="1900" dirty="0">
              <a:solidFill>
                <a:srgbClr val="FF0000"/>
              </a:solidFill>
              <a:latin typeface="KG Empire of Dirt" panose="02000000000000000000" pitchFamily="2" charset="0"/>
              <a:ea typeface="HelloPlainJane" panose="02000603000000000000" pitchFamily="2" charset="0"/>
            </a:endParaRPr>
          </a:p>
          <a:p>
            <a:r>
              <a:rPr lang="en-US" sz="2000" dirty="0" smtClean="0">
                <a:solidFill>
                  <a:prstClr val="black"/>
                </a:solidFill>
                <a:latin typeface="KG Empire of Dirt" panose="02000000000000000000" pitchFamily="2" charset="0"/>
                <a:ea typeface="HelloPlainJane" panose="02000603000000000000" pitchFamily="2" charset="0"/>
              </a:rPr>
              <a:t> </a:t>
            </a:r>
            <a:endParaRPr lang="en-US" sz="2400" dirty="0">
              <a:solidFill>
                <a:prstClr val="black"/>
              </a:solidFill>
              <a:latin typeface="KG Empire of Dirt" panose="02000000000000000000" pitchFamily="2" charset="0"/>
              <a:ea typeface="HelloPlainJane" panose="02000603000000000000" pitchFamily="2" charset="0"/>
            </a:endParaRPr>
          </a:p>
        </p:txBody>
      </p:sp>
      <p:cxnSp>
        <p:nvCxnSpPr>
          <p:cNvPr id="15" name="Straight Connector 14"/>
          <p:cNvCxnSpPr/>
          <p:nvPr/>
        </p:nvCxnSpPr>
        <p:spPr>
          <a:xfrm>
            <a:off x="5334000" y="0"/>
            <a:ext cx="0" cy="685800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7" y="6157868"/>
            <a:ext cx="3476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638800" y="381000"/>
            <a:ext cx="3124200" cy="150723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458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105400" y="381000"/>
            <a:ext cx="3810000" cy="130265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0" y="381000"/>
            <a:ext cx="3810000" cy="1246495"/>
          </a:xfrm>
          <a:prstGeom prst="rect">
            <a:avLst/>
          </a:prstGeom>
        </p:spPr>
        <p:txBody>
          <a:bodyPr wrap="square">
            <a:spAutoFit/>
          </a:bodyPr>
          <a:lstStyle/>
          <a:p>
            <a:pPr algn="ctr"/>
            <a:r>
              <a:rPr lang="en-US" sz="2400" dirty="0" smtClean="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300" b="1" dirty="0" smtClean="0">
              <a:latin typeface="Segoe UI" panose="020B0502040204020203" pitchFamily="34" charset="0"/>
              <a:ea typeface="Segoe UI" panose="020B0502040204020203" pitchFamily="34" charset="0"/>
              <a:cs typeface="Segoe UI" panose="020B0502040204020203" pitchFamily="34" charset="0"/>
            </a:endParaRPr>
          </a:p>
          <a:p>
            <a:pPr algn="ctr"/>
            <a:r>
              <a:rPr lang="en-US" sz="1600" b="1" dirty="0">
                <a:latin typeface="Segoe UI" panose="020B0502040204020203" pitchFamily="34" charset="0"/>
                <a:ea typeface="Segoe UI" panose="020B0502040204020203" pitchFamily="34" charset="0"/>
                <a:cs typeface="Segoe UI" panose="020B0502040204020203" pitchFamily="34" charset="0"/>
              </a:rPr>
              <a:t>According to the </a:t>
            </a:r>
            <a:r>
              <a:rPr lang="en-US" sz="1600" b="1" dirty="0" smtClean="0">
                <a:latin typeface="Segoe UI" panose="020B0502040204020203" pitchFamily="34" charset="0"/>
                <a:ea typeface="Segoe UI" panose="020B0502040204020203" pitchFamily="34" charset="0"/>
                <a:cs typeface="Segoe UI" panose="020B0502040204020203" pitchFamily="34" charset="0"/>
              </a:rPr>
              <a:t>article, would </a:t>
            </a:r>
            <a:r>
              <a:rPr lang="en-US" sz="1600" b="1" dirty="0">
                <a:latin typeface="Segoe UI" panose="020B0502040204020203" pitchFamily="34" charset="0"/>
                <a:ea typeface="Segoe UI" panose="020B0502040204020203" pitchFamily="34" charset="0"/>
                <a:cs typeface="Segoe UI" panose="020B0502040204020203" pitchFamily="34" charset="0"/>
              </a:rPr>
              <a:t>Kansas or Missouri be a better place for the mountain lions to live? </a:t>
            </a:r>
          </a:p>
        </p:txBody>
      </p:sp>
      <p:sp>
        <p:nvSpPr>
          <p:cNvPr id="14" name="TextBox 13"/>
          <p:cNvSpPr txBox="1"/>
          <p:nvPr/>
        </p:nvSpPr>
        <p:spPr>
          <a:xfrm>
            <a:off x="5105400" y="1752600"/>
            <a:ext cx="3810000" cy="5247590"/>
          </a:xfrm>
          <a:prstGeom prst="rect">
            <a:avLst/>
          </a:prstGeom>
          <a:noFill/>
        </p:spPr>
        <p:txBody>
          <a:bodyPr wrap="square" rtlCol="0">
            <a:spAutoFit/>
          </a:bodyPr>
          <a:lstStyle/>
          <a:p>
            <a:r>
              <a:rPr lang="en-US" sz="2100" dirty="0" smtClean="0">
                <a:solidFill>
                  <a:srgbClr val="002060"/>
                </a:solidFill>
                <a:latin typeface="KG Empire of Dirt" panose="02000000000000000000" pitchFamily="2" charset="0"/>
                <a:ea typeface="HelloPlainJane" panose="02000603000000000000" pitchFamily="2" charset="0"/>
              </a:rPr>
              <a:t>According to the article, Missouri would be a better place for the mountain lions to live. As Matt Peek, a biologist from Kansas states</a:t>
            </a:r>
            <a:r>
              <a:rPr lang="en-US" sz="2100" dirty="0">
                <a:solidFill>
                  <a:srgbClr val="002060"/>
                </a:solidFill>
                <a:latin typeface="KG Empire of Dirt" panose="02000000000000000000" pitchFamily="2" charset="0"/>
                <a:ea typeface="HelloPlainJane" panose="02000603000000000000" pitchFamily="2" charset="0"/>
              </a:rPr>
              <a:t>, “Missouri is a better home for mountain lions than Kansas. He says they need wide open spaces and smaller animals to eat</a:t>
            </a:r>
            <a:r>
              <a:rPr lang="en-US" sz="2100" dirty="0" smtClean="0">
                <a:solidFill>
                  <a:srgbClr val="002060"/>
                </a:solidFill>
                <a:latin typeface="KG Empire of Dirt" panose="02000000000000000000" pitchFamily="2" charset="0"/>
                <a:ea typeface="HelloPlainJane" panose="02000603000000000000" pitchFamily="2" charset="0"/>
              </a:rPr>
              <a:t>.” The article also mentions that Missouri’s “3 </a:t>
            </a:r>
            <a:r>
              <a:rPr lang="en-US" sz="2100" dirty="0">
                <a:solidFill>
                  <a:srgbClr val="002060"/>
                </a:solidFill>
                <a:latin typeface="KG Empire of Dirt" panose="02000000000000000000" pitchFamily="2" charset="0"/>
                <a:ea typeface="HelloPlainJane" panose="02000603000000000000" pitchFamily="2" charset="0"/>
              </a:rPr>
              <a:t>million acres of forests are perfect for mountain lions. They are full of raccoons, possums and armadillos </a:t>
            </a:r>
            <a:r>
              <a:rPr lang="en-US" sz="2100" dirty="0" smtClean="0">
                <a:solidFill>
                  <a:srgbClr val="002060"/>
                </a:solidFill>
                <a:latin typeface="KG Empire of Dirt" panose="02000000000000000000" pitchFamily="2" charset="0"/>
                <a:ea typeface="HelloPlainJane" panose="02000603000000000000" pitchFamily="2" charset="0"/>
              </a:rPr>
              <a:t>- animals </a:t>
            </a:r>
            <a:r>
              <a:rPr lang="en-US" sz="2100" dirty="0">
                <a:solidFill>
                  <a:srgbClr val="002060"/>
                </a:solidFill>
                <a:latin typeface="KG Empire of Dirt" panose="02000000000000000000" pitchFamily="2" charset="0"/>
                <a:ea typeface="HelloPlainJane" panose="02000603000000000000" pitchFamily="2" charset="0"/>
              </a:rPr>
              <a:t>small enough to make suitable prey for mountain lions</a:t>
            </a:r>
            <a:r>
              <a:rPr lang="en-US" sz="2100" dirty="0" smtClean="0">
                <a:solidFill>
                  <a:srgbClr val="002060"/>
                </a:solidFill>
                <a:latin typeface="KG Empire of Dirt" panose="02000000000000000000" pitchFamily="2" charset="0"/>
                <a:ea typeface="HelloPlainJane" panose="02000603000000000000" pitchFamily="2" charset="0"/>
              </a:rPr>
              <a:t>.” Since mountain lions need abundant space and a lot food, Missouri has a more suitable environment that mountain lions would appreciate!</a:t>
            </a:r>
            <a:endParaRPr lang="en-US" sz="2100" dirty="0">
              <a:solidFill>
                <a:srgbClr val="002060"/>
              </a:solidFill>
              <a:latin typeface="KG Empire of Dirt" panose="02000000000000000000" pitchFamily="2" charset="0"/>
              <a:ea typeface="HelloPlainJane" panose="02000603000000000000" pitchFamily="2" charset="0"/>
            </a:endParaRPr>
          </a:p>
          <a:p>
            <a:r>
              <a:rPr lang="en-US" sz="2000" dirty="0" smtClean="0">
                <a:solidFill>
                  <a:prstClr val="black"/>
                </a:solidFill>
                <a:latin typeface="KG Empire of Dirt" panose="02000000000000000000" pitchFamily="2" charset="0"/>
                <a:ea typeface="HelloPlainJane" panose="02000603000000000000" pitchFamily="2" charset="0"/>
              </a:rPr>
              <a:t> </a:t>
            </a:r>
            <a:endParaRPr lang="en-US" sz="2400" dirty="0">
              <a:solidFill>
                <a:prstClr val="black"/>
              </a:solidFill>
              <a:latin typeface="KG Empire of Dirt" panose="02000000000000000000" pitchFamily="2" charset="0"/>
              <a:ea typeface="HelloPlainJane" panose="02000603000000000000" pitchFamily="2" charset="0"/>
            </a:endParaRPr>
          </a:p>
        </p:txBody>
      </p:sp>
      <p:cxnSp>
        <p:nvCxnSpPr>
          <p:cNvPr id="15" name="Straight Connector 14"/>
          <p:cNvCxnSpPr/>
          <p:nvPr/>
        </p:nvCxnSpPr>
        <p:spPr>
          <a:xfrm>
            <a:off x="4876800" y="0"/>
            <a:ext cx="0" cy="685800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6786"/>
            <a:ext cx="28765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85458" y="5138058"/>
            <a:ext cx="1295400" cy="13697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85458" y="5214258"/>
            <a:ext cx="1295400" cy="400110"/>
          </a:xfrm>
          <a:prstGeom prst="rect">
            <a:avLst/>
          </a:prstGeom>
          <a:noFill/>
        </p:spPr>
        <p:txBody>
          <a:bodyPr wrap="square" rtlCol="0">
            <a:spAutoFit/>
          </a:bodyPr>
          <a:lstStyle/>
          <a:p>
            <a:pPr algn="ctr"/>
            <a:r>
              <a:rPr lang="en-US" sz="2000" b="1" dirty="0" smtClean="0">
                <a:latin typeface="Arial Narrow" panose="020B0606020202030204" pitchFamily="34" charset="0"/>
                <a:cs typeface="Arial" panose="020B0604020202020204" pitchFamily="34" charset="0"/>
              </a:rPr>
              <a:t>SCORE:</a:t>
            </a:r>
            <a:endParaRPr lang="en-US" sz="20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307118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smtClean="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smtClean="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229046"/>
            <a:ext cx="2871429" cy="1247619"/>
          </a:xfrm>
          <a:prstGeom prst="rect">
            <a:avLst/>
          </a:prstGeom>
        </p:spPr>
      </p:pic>
    </p:spTree>
    <p:extLst>
      <p:ext uri="{BB962C8B-B14F-4D97-AF65-F5344CB8AC3E}">
        <p14:creationId xmlns:p14="http://schemas.microsoft.com/office/powerpoint/2010/main" val="1901503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170" name="Picture 2" descr="Image result for spiral note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17165">
            <a:off x="635000" y="2434245"/>
            <a:ext cx="2876550" cy="3743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1600200"/>
            <a:ext cx="9143999" cy="1015663"/>
          </a:xfrm>
          <a:prstGeom prst="rect">
            <a:avLst/>
          </a:prstGeom>
          <a:noFill/>
        </p:spPr>
        <p:txBody>
          <a:bodyPr wrap="square" rtlCol="0">
            <a:spAutoFit/>
          </a:bodyPr>
          <a:lstStyle/>
          <a:p>
            <a:pPr algn="ctr"/>
            <a:r>
              <a:rPr lang="en-US" sz="6000" dirty="0" smtClean="0">
                <a:solidFill>
                  <a:srgbClr val="FF0066"/>
                </a:solidFill>
                <a:latin typeface="KG Shake it Off Chunky" panose="02000000000000000000" pitchFamily="2" charset="0"/>
              </a:rPr>
              <a:t>Your turn to</a:t>
            </a:r>
            <a:endParaRPr lang="en-US" sz="5400" dirty="0">
              <a:solidFill>
                <a:srgbClr val="FF0066"/>
              </a:solidFill>
              <a:latin typeface="KG Shake it Off Chunky" panose="02000000000000000000" pitchFamily="2" charset="0"/>
            </a:endParaRPr>
          </a:p>
        </p:txBody>
      </p:sp>
      <p:sp>
        <p:nvSpPr>
          <p:cNvPr id="8" name="TextBox 7"/>
          <p:cNvSpPr txBox="1"/>
          <p:nvPr/>
        </p:nvSpPr>
        <p:spPr>
          <a:xfrm>
            <a:off x="914400" y="2144318"/>
            <a:ext cx="7696200" cy="2923877"/>
          </a:xfrm>
          <a:prstGeom prst="rect">
            <a:avLst/>
          </a:prstGeom>
          <a:noFill/>
        </p:spPr>
        <p:txBody>
          <a:bodyPr wrap="square" rtlCol="0">
            <a:spAutoFit/>
          </a:bodyPr>
          <a:lstStyle/>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p:txBody>
      </p:sp>
    </p:spTree>
    <p:extLst>
      <p:ext uri="{BB962C8B-B14F-4D97-AF65-F5344CB8AC3E}">
        <p14:creationId xmlns:p14="http://schemas.microsoft.com/office/powerpoint/2010/main" val="909382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 y="304800"/>
            <a:ext cx="4457738"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57800" y="691514"/>
            <a:ext cx="3276600" cy="2369880"/>
          </a:xfrm>
          <a:prstGeom prst="rect">
            <a:avLst/>
          </a:prstGeom>
        </p:spPr>
        <p:txBody>
          <a:bodyPr wrap="square">
            <a:spAutoFit/>
          </a:bodyPr>
          <a:lstStyle/>
          <a:p>
            <a:pPr algn="ctr"/>
            <a:r>
              <a:rPr lang="en-US" sz="3600" dirty="0" smtClean="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pPr algn="ctr"/>
            <a:endParaRPr lang="en-US" sz="1050" b="1" dirty="0" smtClean="0">
              <a:latin typeface="Segoe UI" panose="020B0502040204020203" pitchFamily="34" charset="0"/>
              <a:ea typeface="Segoe UI" panose="020B0502040204020203" pitchFamily="34" charset="0"/>
              <a:cs typeface="Segoe UI" panose="020B0502040204020203" pitchFamily="34" charset="0"/>
            </a:endParaRPr>
          </a:p>
          <a:p>
            <a:pPr algn="ct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According to the text, why does a temperate zone support </a:t>
            </a:r>
            <a:r>
              <a:rPr lang="en-US" sz="2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many varieties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of organisms? </a:t>
            </a:r>
          </a:p>
          <a:p>
            <a:pPr algn="ct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09223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Image result for spiral note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880" y="1981200"/>
            <a:ext cx="2351680" cy="30602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1600" y="354502"/>
            <a:ext cx="3755574" cy="1769715"/>
          </a:xfrm>
          <a:prstGeom prst="rect">
            <a:avLst/>
          </a:prstGeom>
        </p:spPr>
        <p:txBody>
          <a:bodyPr wrap="square">
            <a:spAutoFit/>
          </a:bodyPr>
          <a:lstStyle/>
          <a:p>
            <a:pPr algn="ctr"/>
            <a:r>
              <a:rPr lang="en-US" sz="3200" dirty="0" smtClean="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pPr algn="ctr"/>
            <a:endParaRPr lang="en-US" sz="300" b="1" dirty="0" smtClean="0">
              <a:latin typeface="Segoe UI" panose="020B0502040204020203" pitchFamily="34" charset="0"/>
              <a:ea typeface="Segoe UI" panose="020B0502040204020203" pitchFamily="34" charset="0"/>
              <a:cs typeface="Segoe UI" panose="020B0502040204020203" pitchFamily="34" charset="0"/>
            </a:endParaRPr>
          </a:p>
          <a:p>
            <a:pPr algn="ctr"/>
            <a:r>
              <a:rPr lang="en-US" b="1" dirty="0">
                <a:solidFill>
                  <a:srgbClr val="002060"/>
                </a:solidFill>
                <a:latin typeface="Segoe UI" panose="020B0502040204020203" pitchFamily="34" charset="0"/>
                <a:ea typeface="Segoe UI" panose="020B0502040204020203" pitchFamily="34" charset="0"/>
                <a:cs typeface="Segoe UI" panose="020B0502040204020203" pitchFamily="34" charset="0"/>
              </a:rPr>
              <a:t>According to the text, why does a temperate zone support many varieties of organisms? </a:t>
            </a:r>
          </a:p>
          <a:p>
            <a:pPr algn="ct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6110488" y="2399506"/>
            <a:ext cx="1857348" cy="2223686"/>
          </a:xfrm>
          <a:prstGeom prst="rect">
            <a:avLst/>
          </a:prstGeom>
          <a:noFill/>
          <a:ln w="28575">
            <a:noFill/>
          </a:ln>
        </p:spPr>
        <p:txBody>
          <a:bodyPr wrap="square" rtlCol="0">
            <a:spAutoFit/>
          </a:bodyPr>
          <a:lstStyle/>
          <a:p>
            <a:pPr algn="ctr"/>
            <a:r>
              <a:rPr lang="en-US" sz="1600" dirty="0">
                <a:latin typeface="Segoe UI" panose="020B0502040204020203" pitchFamily="34" charset="0"/>
                <a:ea typeface="Segoe UI" panose="020B0502040204020203" pitchFamily="34" charset="0"/>
                <a:cs typeface="Segoe UI" panose="020B0502040204020203" pitchFamily="34" charset="0"/>
              </a:rPr>
              <a:t>Take </a:t>
            </a:r>
            <a:r>
              <a:rPr lang="en-US" sz="1600" dirty="0" smtClean="0">
                <a:latin typeface="Segoe UI" panose="020B0502040204020203" pitchFamily="34" charset="0"/>
                <a:ea typeface="Segoe UI" panose="020B0502040204020203" pitchFamily="34" charset="0"/>
                <a:cs typeface="Segoe UI" panose="020B0502040204020203" pitchFamily="34" charset="0"/>
              </a:rPr>
              <a:t>7 </a:t>
            </a:r>
            <a:r>
              <a:rPr lang="en-US" sz="1600" dirty="0">
                <a:latin typeface="Segoe UI" panose="020B0502040204020203" pitchFamily="34" charset="0"/>
                <a:ea typeface="Segoe UI" panose="020B0502040204020203" pitchFamily="34" charset="0"/>
                <a:cs typeface="Segoe UI" panose="020B0502040204020203" pitchFamily="34" charset="0"/>
              </a:rPr>
              <a:t>minutes to </a:t>
            </a:r>
            <a:r>
              <a:rPr lang="en-US" sz="1600" b="1" dirty="0">
                <a:latin typeface="Segoe UI" panose="020B0502040204020203" pitchFamily="34" charset="0"/>
                <a:ea typeface="Segoe UI" panose="020B0502040204020203" pitchFamily="34" charset="0"/>
                <a:cs typeface="Segoe UI" panose="020B0502040204020203" pitchFamily="34" charset="0"/>
              </a:rPr>
              <a:t>write your answer in your notebook</a:t>
            </a:r>
            <a:r>
              <a:rPr lang="en-US" sz="1600" dirty="0">
                <a:latin typeface="Segoe UI" panose="020B0502040204020203" pitchFamily="34" charset="0"/>
                <a:ea typeface="Segoe UI" panose="020B0502040204020203" pitchFamily="34" charset="0"/>
                <a:cs typeface="Segoe UI" panose="020B0502040204020203" pitchFamily="34" charset="0"/>
              </a:rPr>
              <a:t>. </a:t>
            </a:r>
          </a:p>
          <a:p>
            <a:pPr algn="ctr"/>
            <a:endParaRPr lang="en-US" sz="1050" dirty="0" smtClean="0">
              <a:latin typeface="Segoe UI" panose="020B0502040204020203" pitchFamily="34" charset="0"/>
              <a:ea typeface="Segoe UI" panose="020B0502040204020203" pitchFamily="34" charset="0"/>
              <a:cs typeface="Segoe UI" panose="020B0502040204020203" pitchFamily="34" charset="0"/>
            </a:endParaRPr>
          </a:p>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Then</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b="1" dirty="0">
                <a:latin typeface="Segoe UI" panose="020B0502040204020203" pitchFamily="34" charset="0"/>
                <a:ea typeface="Segoe UI" panose="020B0502040204020203" pitchFamily="34" charset="0"/>
                <a:cs typeface="Segoe UI" panose="020B0502040204020203" pitchFamily="34" charset="0"/>
              </a:rPr>
              <a:t>raise your hand </a:t>
            </a:r>
            <a:r>
              <a:rPr lang="en-US" sz="1600" dirty="0">
                <a:latin typeface="Segoe UI" panose="020B0502040204020203" pitchFamily="34" charset="0"/>
                <a:ea typeface="Segoe UI" panose="020B0502040204020203" pitchFamily="34" charset="0"/>
                <a:cs typeface="Segoe UI" panose="020B0502040204020203" pitchFamily="34" charset="0"/>
              </a:rPr>
              <a:t>if you would like to share your </a:t>
            </a:r>
            <a:r>
              <a:rPr lang="en-US" sz="1600" dirty="0" smtClean="0">
                <a:latin typeface="Segoe UI" panose="020B0502040204020203" pitchFamily="34" charset="0"/>
                <a:ea typeface="Segoe UI" panose="020B0502040204020203" pitchFamily="34" charset="0"/>
                <a:cs typeface="Segoe UI" panose="020B0502040204020203" pitchFamily="34" charset="0"/>
              </a:rPr>
              <a:t>response.</a:t>
            </a:r>
            <a:endParaRPr lang="en-US" sz="1600" dirty="0"/>
          </a:p>
        </p:txBody>
      </p:sp>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710131" flipH="1">
            <a:off x="7320122" y="4428379"/>
            <a:ext cx="1295428" cy="15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1" y="5215406"/>
            <a:ext cx="3476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000" y="5558182"/>
            <a:ext cx="3476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5900401"/>
            <a:ext cx="3476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4999" y="6248250"/>
            <a:ext cx="3476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825917" y="5243629"/>
            <a:ext cx="2028101" cy="369332"/>
          </a:xfrm>
          <a:prstGeom prst="rect">
            <a:avLst/>
          </a:prstGeom>
          <a:noFill/>
        </p:spPr>
        <p:txBody>
          <a:bodyPr wrap="square" rtlCol="0">
            <a:spAutoFit/>
          </a:bodyPr>
          <a:lstStyle/>
          <a:p>
            <a:r>
              <a:rPr lang="en-US" dirty="0" smtClean="0">
                <a:latin typeface="Arial Narrow" panose="020B0606020202030204" pitchFamily="34" charset="0"/>
              </a:rPr>
              <a:t>estate the question</a:t>
            </a:r>
            <a:endParaRPr lang="en-US" dirty="0">
              <a:latin typeface="Arial Narrow" panose="020B0606020202030204" pitchFamily="34" charset="0"/>
            </a:endParaRPr>
          </a:p>
        </p:txBody>
      </p:sp>
      <p:sp>
        <p:nvSpPr>
          <p:cNvPr id="13" name="TextBox 12"/>
          <p:cNvSpPr txBox="1"/>
          <p:nvPr/>
        </p:nvSpPr>
        <p:spPr>
          <a:xfrm>
            <a:off x="5838643" y="5566573"/>
            <a:ext cx="2028101" cy="369332"/>
          </a:xfrm>
          <a:prstGeom prst="rect">
            <a:avLst/>
          </a:prstGeom>
          <a:noFill/>
        </p:spPr>
        <p:txBody>
          <a:bodyPr wrap="square" rtlCol="0">
            <a:spAutoFit/>
          </a:bodyPr>
          <a:lstStyle/>
          <a:p>
            <a:r>
              <a:rPr lang="en-US" dirty="0" smtClean="0">
                <a:latin typeface="Arial Narrow" panose="020B0606020202030204" pitchFamily="34" charset="0"/>
              </a:rPr>
              <a:t>nswer the question</a:t>
            </a:r>
            <a:endParaRPr lang="en-US" dirty="0">
              <a:latin typeface="Arial Narrow" panose="020B0606020202030204" pitchFamily="34" charset="0"/>
            </a:endParaRPr>
          </a:p>
        </p:txBody>
      </p:sp>
      <p:sp>
        <p:nvSpPr>
          <p:cNvPr id="14" name="TextBox 13"/>
          <p:cNvSpPr txBox="1"/>
          <p:nvPr/>
        </p:nvSpPr>
        <p:spPr>
          <a:xfrm>
            <a:off x="5824129" y="5900401"/>
            <a:ext cx="2586893" cy="369332"/>
          </a:xfrm>
          <a:prstGeom prst="rect">
            <a:avLst/>
          </a:prstGeom>
          <a:noFill/>
        </p:spPr>
        <p:txBody>
          <a:bodyPr wrap="square" rtlCol="0">
            <a:spAutoFit/>
          </a:bodyPr>
          <a:lstStyle/>
          <a:p>
            <a:r>
              <a:rPr lang="en-US" dirty="0" err="1" smtClean="0">
                <a:latin typeface="Arial Narrow" panose="020B0606020202030204" pitchFamily="34" charset="0"/>
              </a:rPr>
              <a:t>ite</a:t>
            </a:r>
            <a:r>
              <a:rPr lang="en-US" dirty="0" smtClean="0">
                <a:latin typeface="Arial Narrow" panose="020B0606020202030204" pitchFamily="34" charset="0"/>
              </a:rPr>
              <a:t> evidence (</a:t>
            </a:r>
            <a:r>
              <a:rPr lang="en-US" b="1" dirty="0" smtClean="0">
                <a:solidFill>
                  <a:srgbClr val="006600"/>
                </a:solidFill>
                <a:latin typeface="Arial Narrow" panose="020B0606020202030204" pitchFamily="34" charset="0"/>
              </a:rPr>
              <a:t>QUOTE!</a:t>
            </a:r>
            <a:r>
              <a:rPr lang="en-US" dirty="0" smtClean="0">
                <a:latin typeface="Arial Narrow" panose="020B0606020202030204" pitchFamily="34" charset="0"/>
              </a:rPr>
              <a:t>)</a:t>
            </a:r>
            <a:endParaRPr lang="en-US" dirty="0">
              <a:latin typeface="Arial Narrow" panose="020B0606020202030204" pitchFamily="34" charset="0"/>
            </a:endParaRPr>
          </a:p>
        </p:txBody>
      </p:sp>
      <p:sp>
        <p:nvSpPr>
          <p:cNvPr id="15" name="TextBox 14"/>
          <p:cNvSpPr txBox="1"/>
          <p:nvPr/>
        </p:nvSpPr>
        <p:spPr>
          <a:xfrm>
            <a:off x="5823858" y="6260068"/>
            <a:ext cx="2028101" cy="369332"/>
          </a:xfrm>
          <a:prstGeom prst="rect">
            <a:avLst/>
          </a:prstGeom>
          <a:noFill/>
        </p:spPr>
        <p:txBody>
          <a:bodyPr wrap="square" rtlCol="0">
            <a:spAutoFit/>
          </a:bodyPr>
          <a:lstStyle/>
          <a:p>
            <a:r>
              <a:rPr lang="en-US" dirty="0" smtClean="0">
                <a:latin typeface="Arial Narrow" panose="020B0606020202030204" pitchFamily="34" charset="0"/>
              </a:rPr>
              <a:t>xplain your answer</a:t>
            </a:r>
            <a:endParaRPr lang="en-US" dirty="0">
              <a:latin typeface="Arial Narrow" panose="020B0606020202030204" pitchFamily="34" charset="0"/>
            </a:endParaRPr>
          </a:p>
        </p:txBody>
      </p:sp>
      <p:pic>
        <p:nvPicPr>
          <p:cNvPr id="16"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 y="304800"/>
            <a:ext cx="4457738"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24800" y="5530100"/>
            <a:ext cx="885637" cy="1326770"/>
          </a:xfrm>
          <a:prstGeom prst="rect">
            <a:avLst/>
          </a:prstGeom>
        </p:spPr>
      </p:pic>
      <p:sp>
        <p:nvSpPr>
          <p:cNvPr id="19" name="TextBox 18"/>
          <p:cNvSpPr txBox="1"/>
          <p:nvPr/>
        </p:nvSpPr>
        <p:spPr>
          <a:xfrm>
            <a:off x="8229600" y="5100935"/>
            <a:ext cx="685801" cy="461665"/>
          </a:xfrm>
          <a:prstGeom prst="rect">
            <a:avLst/>
          </a:prstGeom>
          <a:noFill/>
        </p:spPr>
        <p:txBody>
          <a:bodyPr wrap="square" rtlCol="0">
            <a:spAutoFit/>
          </a:bodyPr>
          <a:lstStyle/>
          <a:p>
            <a:pPr algn="ctr"/>
            <a:r>
              <a:rPr lang="en-US" sz="1200" b="1" dirty="0" smtClean="0">
                <a:solidFill>
                  <a:srgbClr val="006600"/>
                </a:solidFill>
              </a:rPr>
              <a:t>HULK IT UP!</a:t>
            </a:r>
            <a:endParaRPr lang="en-US" sz="1050" b="1" dirty="0" smtClean="0">
              <a:solidFill>
                <a:prstClr val="black"/>
              </a:solidFill>
            </a:endParaRPr>
          </a:p>
        </p:txBody>
      </p:sp>
    </p:spTree>
    <p:extLst>
      <p:ext uri="{BB962C8B-B14F-4D97-AF65-F5344CB8AC3E}">
        <p14:creationId xmlns:p14="http://schemas.microsoft.com/office/powerpoint/2010/main" val="4131344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457200"/>
            <a:ext cx="3962399" cy="10341293"/>
          </a:xfrm>
          <a:prstGeom prst="rect">
            <a:avLst/>
          </a:prstGeom>
        </p:spPr>
        <p:txBody>
          <a:bodyPr wrap="square">
            <a:spAutoFit/>
          </a:bodyPr>
          <a:lstStyle/>
          <a:p>
            <a:pPr algn="ctr">
              <a:buClr>
                <a:schemeClr val="accent6">
                  <a:lumMod val="60000"/>
                  <a:lumOff val="40000"/>
                </a:schemeClr>
              </a:buClr>
              <a:defRPr/>
            </a:pPr>
            <a:r>
              <a:rPr lang="en-US" sz="4400" dirty="0" smtClean="0">
                <a:latin typeface="KG Sorry Not Sorry Chub" panose="02000506000000020004" pitchFamily="2" charset="0"/>
                <a:ea typeface="HelloChalkTalk" pitchFamily="2" charset="0"/>
              </a:rPr>
              <a:t>This week’s</a:t>
            </a:r>
          </a:p>
          <a:p>
            <a:pPr algn="ctr">
              <a:buClr>
                <a:schemeClr val="accent6">
                  <a:lumMod val="60000"/>
                  <a:lumOff val="40000"/>
                </a:schemeClr>
              </a:buClr>
              <a:defRPr/>
            </a:pPr>
            <a:r>
              <a:rPr lang="en-US" sz="9600" dirty="0">
                <a:solidFill>
                  <a:srgbClr val="7030A0"/>
                </a:solidFill>
                <a:latin typeface="KG Sorry Not Sorry Chub" panose="02000506000000020004" pitchFamily="2" charset="0"/>
                <a:ea typeface="HelloHappyDays" panose="02000603000000000000" pitchFamily="2" charset="0"/>
              </a:rPr>
              <a:t>R</a:t>
            </a:r>
            <a:r>
              <a:rPr lang="en-US" sz="9600" dirty="0">
                <a:latin typeface="KG Sorry Not Sorry Chub" panose="02000506000000020004" pitchFamily="2" charset="0"/>
                <a:ea typeface="HelloHappyDays" panose="02000603000000000000" pitchFamily="2" charset="0"/>
              </a:rPr>
              <a:t>.</a:t>
            </a:r>
            <a:r>
              <a:rPr lang="en-US" sz="9600" dirty="0">
                <a:solidFill>
                  <a:srgbClr val="006600"/>
                </a:solidFill>
                <a:latin typeface="KG Sorry Not Sorry Chub" panose="02000506000000020004" pitchFamily="2" charset="0"/>
                <a:ea typeface="HelloHappyDays" panose="02000603000000000000" pitchFamily="2" charset="0"/>
              </a:rPr>
              <a:t>A</a:t>
            </a:r>
            <a:r>
              <a:rPr lang="en-US" sz="9600" dirty="0">
                <a:latin typeface="KG Sorry Not Sorry Chub" panose="02000506000000020004" pitchFamily="2" charset="0"/>
                <a:ea typeface="HelloHappyDays" panose="02000603000000000000" pitchFamily="2" charset="0"/>
              </a:rPr>
              <a:t>.</a:t>
            </a:r>
            <a:r>
              <a:rPr lang="en-US" sz="9600" dirty="0">
                <a:solidFill>
                  <a:srgbClr val="0070C0"/>
                </a:solidFill>
                <a:latin typeface="KG Sorry Not Sorry Chub" panose="02000506000000020004" pitchFamily="2" charset="0"/>
                <a:ea typeface="HelloHappyDays" panose="02000603000000000000" pitchFamily="2" charset="0"/>
              </a:rPr>
              <a:t>C</a:t>
            </a:r>
            <a:r>
              <a:rPr lang="en-US" sz="9600" dirty="0">
                <a:latin typeface="KG Sorry Not Sorry Chub" panose="02000506000000020004" pitchFamily="2" charset="0"/>
                <a:ea typeface="HelloHappyDays" panose="02000603000000000000" pitchFamily="2" charset="0"/>
              </a:rPr>
              <a:t>.</a:t>
            </a:r>
            <a:r>
              <a:rPr lang="en-US" sz="9600" dirty="0">
                <a:solidFill>
                  <a:srgbClr val="FFC000"/>
                </a:solidFill>
                <a:latin typeface="KG Sorry Not Sorry Chub" panose="02000506000000020004" pitchFamily="2" charset="0"/>
                <a:ea typeface="HelloHappyDays" panose="02000603000000000000" pitchFamily="2" charset="0"/>
              </a:rPr>
              <a:t>E </a:t>
            </a:r>
            <a:r>
              <a:rPr lang="en-US" sz="4400" dirty="0" smtClean="0">
                <a:latin typeface="KG Sorry Not Sorry Chub" panose="02000506000000020004" pitchFamily="2" charset="0"/>
                <a:ea typeface="HelloChalkTalk" pitchFamily="2" charset="0"/>
              </a:rPr>
              <a:t>ASSIGNMENT</a:t>
            </a:r>
            <a:endParaRPr lang="en-US" sz="4400" dirty="0">
              <a:latin typeface="KG Sorry Not Sorry Chub" panose="02000506000000020004" pitchFamily="2" charset="0"/>
              <a:ea typeface="HelloChalkTalk" pitchFamily="2" charset="0"/>
            </a:endParaRPr>
          </a:p>
          <a:p>
            <a:pPr algn="ctr">
              <a:buClr>
                <a:schemeClr val="accent6">
                  <a:lumMod val="60000"/>
                  <a:lumOff val="40000"/>
                </a:schemeClr>
              </a:buClr>
              <a:defRPr/>
            </a:pPr>
            <a:endParaRPr lang="en-US" sz="3200" dirty="0" smtClean="0">
              <a:latin typeface="KG Empire of Dirt" panose="02000000000000000000" pitchFamily="2" charset="0"/>
              <a:ea typeface="HelloChalkTalk" pitchFamily="2" charset="0"/>
            </a:endParaRPr>
          </a:p>
          <a:p>
            <a:pPr algn="ctr">
              <a:buClr>
                <a:schemeClr val="accent6">
                  <a:lumMod val="60000"/>
                  <a:lumOff val="40000"/>
                </a:schemeClr>
              </a:buClr>
              <a:defRPr/>
            </a:pPr>
            <a:r>
              <a:rPr lang="en-US" sz="2800" dirty="0" smtClean="0">
                <a:latin typeface="KG Empire of Dirt" panose="02000000000000000000" pitchFamily="2" charset="0"/>
                <a:ea typeface="HelloPlainJane" panose="02000603000000000000" pitchFamily="2" charset="0"/>
              </a:rPr>
              <a:t>Check your e-mail for today’s</a:t>
            </a:r>
          </a:p>
          <a:p>
            <a:pPr algn="ctr">
              <a:buClr>
                <a:schemeClr val="accent6">
                  <a:lumMod val="60000"/>
                  <a:lumOff val="40000"/>
                </a:schemeClr>
              </a:buClr>
              <a:defRPr/>
            </a:pPr>
            <a:r>
              <a:rPr lang="en-US" sz="2800" dirty="0" smtClean="0">
                <a:latin typeface="KG Empire of Dirt" panose="02000000000000000000" pitchFamily="2" charset="0"/>
                <a:ea typeface="HelloPlainJane" panose="02000603000000000000" pitchFamily="2" charset="0"/>
              </a:rPr>
              <a:t>“Ecosystems” Google link.</a:t>
            </a:r>
          </a:p>
          <a:p>
            <a:pPr algn="ctr">
              <a:buClr>
                <a:schemeClr val="accent6">
                  <a:lumMod val="60000"/>
                  <a:lumOff val="40000"/>
                </a:schemeClr>
              </a:buClr>
              <a:defRPr/>
            </a:pPr>
            <a:endParaRPr lang="en-US" dirty="0">
              <a:latin typeface="KG Empire of Dirt" panose="02000000000000000000" pitchFamily="2" charset="0"/>
              <a:ea typeface="HelloPlainJane" panose="02000603000000000000" pitchFamily="2" charset="0"/>
            </a:endParaRPr>
          </a:p>
          <a:p>
            <a:pPr algn="ctr">
              <a:buClr>
                <a:schemeClr val="accent6">
                  <a:lumMod val="60000"/>
                  <a:lumOff val="40000"/>
                </a:schemeClr>
              </a:buClr>
              <a:defRPr/>
            </a:pPr>
            <a:r>
              <a:rPr lang="en-US" sz="2800" dirty="0" smtClean="0">
                <a:latin typeface="KG Empire of Dirt" panose="02000000000000000000" pitchFamily="2" charset="0"/>
                <a:ea typeface="HelloPlainJane" panose="02000603000000000000" pitchFamily="2" charset="0"/>
              </a:rPr>
              <a:t>Submit your</a:t>
            </a:r>
          </a:p>
          <a:p>
            <a:pPr algn="ctr">
              <a:buClr>
                <a:schemeClr val="accent6">
                  <a:lumMod val="60000"/>
                  <a:lumOff val="40000"/>
                </a:schemeClr>
              </a:buClr>
              <a:defRPr/>
            </a:pPr>
            <a:r>
              <a:rPr lang="en-US" sz="2800" dirty="0" smtClean="0">
                <a:latin typeface="KG Empire of Dirt" panose="02000000000000000000" pitchFamily="2" charset="0"/>
                <a:ea typeface="HelloPlainJane" panose="02000603000000000000" pitchFamily="2" charset="0"/>
              </a:rPr>
              <a:t>SUPER RACE RESPONSE </a:t>
            </a:r>
          </a:p>
          <a:p>
            <a:pPr algn="ctr">
              <a:buClr>
                <a:schemeClr val="accent6">
                  <a:lumMod val="60000"/>
                  <a:lumOff val="40000"/>
                </a:schemeClr>
              </a:buClr>
              <a:defRPr/>
            </a:pPr>
            <a:r>
              <a:rPr lang="en-US" sz="2800" dirty="0" smtClean="0">
                <a:latin typeface="KG Empire of Dirt" panose="02000000000000000000" pitchFamily="2" charset="0"/>
                <a:ea typeface="HelloPlainJane" panose="02000603000000000000" pitchFamily="2" charset="0"/>
              </a:rPr>
              <a:t>before our next class!</a:t>
            </a:r>
            <a:endParaRPr lang="en-US" sz="2800" dirty="0">
              <a:latin typeface="KG Empire of Dirt" panose="02000000000000000000" pitchFamily="2" charset="0"/>
              <a:ea typeface="HelloPlainJane" panose="02000603000000000000"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40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66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marL="457200" indent="-457200">
              <a:buClr>
                <a:schemeClr val="accent6">
                  <a:lumMod val="60000"/>
                  <a:lumOff val="40000"/>
                </a:schemeClr>
              </a:buClr>
              <a:buFont typeface="Wingdings" panose="05000000000000000000" pitchFamily="2" charset="2"/>
              <a:buChar char=""/>
              <a:defRPr/>
            </a:pPr>
            <a:endParaRPr lang="en-US" dirty="0">
              <a:latin typeface="appleberry" pitchFamily="2" charset="0"/>
              <a:ea typeface="HelloChalkTalk" pitchFamily="2" charset="0"/>
            </a:endParaRPr>
          </a:p>
          <a:p>
            <a:pPr>
              <a:buClr>
                <a:schemeClr val="accent6">
                  <a:lumMod val="60000"/>
                  <a:lumOff val="40000"/>
                </a:schemeClr>
              </a:buClr>
              <a:defRPr/>
            </a:pPr>
            <a:endParaRPr lang="en-US" sz="1200" i="1" dirty="0">
              <a:latin typeface="appleberry" pitchFamily="2" charset="0"/>
            </a:endParaRPr>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962399" y="330200"/>
            <a:ext cx="4457738"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smtClean="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smtClean="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270790"/>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smtClean="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Tree>
    <p:extLst>
      <p:ext uri="{BB962C8B-B14F-4D97-AF65-F5344CB8AC3E}">
        <p14:creationId xmlns:p14="http://schemas.microsoft.com/office/powerpoint/2010/main" val="3129267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smtClean="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smtClean="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57" y="5105400"/>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smtClean="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
        <p:nvSpPr>
          <p:cNvPr id="6" name="TextBox 5"/>
          <p:cNvSpPr txBox="1"/>
          <p:nvPr/>
        </p:nvSpPr>
        <p:spPr>
          <a:xfrm>
            <a:off x="3352800" y="4495800"/>
            <a:ext cx="1295400" cy="461665"/>
          </a:xfrm>
          <a:prstGeom prst="rect">
            <a:avLst/>
          </a:prstGeom>
          <a:noFill/>
        </p:spPr>
        <p:txBody>
          <a:bodyPr wrap="square" rtlCol="0">
            <a:spAutoFit/>
          </a:bodyPr>
          <a:lstStyle/>
          <a:p>
            <a:r>
              <a:rPr lang="en-US" sz="2400" dirty="0" smtClean="0">
                <a:solidFill>
                  <a:srgbClr val="006600"/>
                </a:solidFill>
                <a:latin typeface="KG Sorry Not Sorry Chub" panose="02000506000000020004" pitchFamily="2" charset="0"/>
              </a:rPr>
              <a:t>answer</a:t>
            </a:r>
            <a:endParaRPr lang="en-US" dirty="0">
              <a:solidFill>
                <a:srgbClr val="006600"/>
              </a:solidFill>
              <a:latin typeface="KG Sorry Not Sorry Chub" panose="02000506000000020004" pitchFamily="2" charset="0"/>
            </a:endParaRPr>
          </a:p>
        </p:txBody>
      </p:sp>
    </p:spTree>
    <p:extLst>
      <p:ext uri="{BB962C8B-B14F-4D97-AF65-F5344CB8AC3E}">
        <p14:creationId xmlns:p14="http://schemas.microsoft.com/office/powerpoint/2010/main" val="408942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smtClean="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smtClean="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072" y="5181600"/>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smtClean="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
        <p:nvSpPr>
          <p:cNvPr id="6" name="TextBox 5"/>
          <p:cNvSpPr txBox="1"/>
          <p:nvPr/>
        </p:nvSpPr>
        <p:spPr>
          <a:xfrm>
            <a:off x="3352800" y="4495800"/>
            <a:ext cx="1295400" cy="461665"/>
          </a:xfrm>
          <a:prstGeom prst="rect">
            <a:avLst/>
          </a:prstGeom>
          <a:noFill/>
        </p:spPr>
        <p:txBody>
          <a:bodyPr wrap="square" rtlCol="0">
            <a:spAutoFit/>
          </a:bodyPr>
          <a:lstStyle/>
          <a:p>
            <a:r>
              <a:rPr lang="en-US" sz="2400" dirty="0" smtClean="0">
                <a:solidFill>
                  <a:srgbClr val="006600"/>
                </a:solidFill>
                <a:latin typeface="KG Sorry Not Sorry Chub" panose="02000506000000020004" pitchFamily="2" charset="0"/>
              </a:rPr>
              <a:t>answer</a:t>
            </a:r>
            <a:endParaRPr lang="en-US" dirty="0">
              <a:solidFill>
                <a:srgbClr val="006600"/>
              </a:solidFill>
              <a:latin typeface="KG Sorry Not Sorry Chub" panose="02000506000000020004" pitchFamily="2" charset="0"/>
            </a:endParaRPr>
          </a:p>
        </p:txBody>
      </p:sp>
      <p:sp>
        <p:nvSpPr>
          <p:cNvPr id="7" name="TextBox 6"/>
          <p:cNvSpPr txBox="1"/>
          <p:nvPr/>
        </p:nvSpPr>
        <p:spPr>
          <a:xfrm>
            <a:off x="4953000" y="4505850"/>
            <a:ext cx="762000" cy="461665"/>
          </a:xfrm>
          <a:prstGeom prst="rect">
            <a:avLst/>
          </a:prstGeom>
          <a:noFill/>
        </p:spPr>
        <p:txBody>
          <a:bodyPr wrap="square" rtlCol="0">
            <a:spAutoFit/>
          </a:bodyPr>
          <a:lstStyle/>
          <a:p>
            <a:r>
              <a:rPr lang="en-US" sz="2400" dirty="0" smtClean="0">
                <a:solidFill>
                  <a:srgbClr val="0070C0"/>
                </a:solidFill>
                <a:latin typeface="KG Sorry Not Sorry Chub" panose="02000506000000020004" pitchFamily="2" charset="0"/>
              </a:rPr>
              <a:t>cite</a:t>
            </a:r>
            <a:endParaRPr lang="en-US" dirty="0">
              <a:solidFill>
                <a:srgbClr val="0070C0"/>
              </a:solidFill>
              <a:latin typeface="KG Sorry Not Sorry Chub" panose="02000506000000020004" pitchFamily="2" charset="0"/>
            </a:endParaRPr>
          </a:p>
        </p:txBody>
      </p:sp>
    </p:spTree>
    <p:extLst>
      <p:ext uri="{BB962C8B-B14F-4D97-AF65-F5344CB8AC3E}">
        <p14:creationId xmlns:p14="http://schemas.microsoft.com/office/powerpoint/2010/main" val="1893470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smtClean="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smtClean="0">
                <a:solidFill>
                  <a:srgbClr val="7030A0"/>
                </a:solidFill>
                <a:latin typeface="KG Sorry Not Sorry Chub" panose="02000506000000020004" pitchFamily="2" charset="0"/>
                <a:ea typeface="HelloHappyDays" panose="02000603000000000000" pitchFamily="2" charset="0"/>
              </a:rPr>
              <a:t>R</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6600"/>
                </a:solidFill>
                <a:latin typeface="KG Sorry Not Sorry Chub" panose="02000506000000020004" pitchFamily="2" charset="0"/>
                <a:ea typeface="HelloHappyDays" panose="02000603000000000000" pitchFamily="2" charset="0"/>
              </a:rPr>
              <a:t>A</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0070C0"/>
                </a:solidFill>
                <a:latin typeface="KG Sorry Not Sorry Chub" panose="02000506000000020004" pitchFamily="2" charset="0"/>
                <a:ea typeface="HelloHappyDays" panose="02000603000000000000" pitchFamily="2" charset="0"/>
              </a:rPr>
              <a:t>C</a:t>
            </a:r>
            <a:r>
              <a:rPr lang="en-US" sz="16600" dirty="0" smtClean="0">
                <a:latin typeface="KG Sorry Not Sorry Chub" panose="02000506000000020004" pitchFamily="2" charset="0"/>
                <a:ea typeface="HelloHappyDays" panose="02000603000000000000" pitchFamily="2" charset="0"/>
              </a:rPr>
              <a:t>.</a:t>
            </a:r>
            <a:r>
              <a:rPr lang="en-US" sz="16600" dirty="0" smtClean="0">
                <a:solidFill>
                  <a:srgbClr val="FFC000"/>
                </a:solidFill>
                <a:latin typeface="KG Sorry Not Sorry Chub" panose="02000506000000020004" pitchFamily="2" charset="0"/>
                <a:ea typeface="HelloHappyDays" panose="02000603000000000000" pitchFamily="2" charset="0"/>
              </a:rPr>
              <a:t>E</a:t>
            </a:r>
            <a:r>
              <a:rPr lang="en-US" sz="16600" dirty="0" smtClean="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smtClean="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5288933"/>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smtClean="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
        <p:nvSpPr>
          <p:cNvPr id="6" name="TextBox 5"/>
          <p:cNvSpPr txBox="1"/>
          <p:nvPr/>
        </p:nvSpPr>
        <p:spPr>
          <a:xfrm>
            <a:off x="3352800" y="4495800"/>
            <a:ext cx="1295400" cy="461665"/>
          </a:xfrm>
          <a:prstGeom prst="rect">
            <a:avLst/>
          </a:prstGeom>
          <a:noFill/>
        </p:spPr>
        <p:txBody>
          <a:bodyPr wrap="square" rtlCol="0">
            <a:spAutoFit/>
          </a:bodyPr>
          <a:lstStyle/>
          <a:p>
            <a:r>
              <a:rPr lang="en-US" sz="2400" dirty="0" smtClean="0">
                <a:solidFill>
                  <a:srgbClr val="006600"/>
                </a:solidFill>
                <a:latin typeface="KG Sorry Not Sorry Chub" panose="02000506000000020004" pitchFamily="2" charset="0"/>
              </a:rPr>
              <a:t>answer</a:t>
            </a:r>
            <a:endParaRPr lang="en-US" dirty="0">
              <a:solidFill>
                <a:srgbClr val="006600"/>
              </a:solidFill>
              <a:latin typeface="KG Sorry Not Sorry Chub" panose="02000506000000020004" pitchFamily="2" charset="0"/>
            </a:endParaRPr>
          </a:p>
        </p:txBody>
      </p:sp>
      <p:sp>
        <p:nvSpPr>
          <p:cNvPr id="7" name="TextBox 6"/>
          <p:cNvSpPr txBox="1"/>
          <p:nvPr/>
        </p:nvSpPr>
        <p:spPr>
          <a:xfrm>
            <a:off x="4953000" y="4505850"/>
            <a:ext cx="762000" cy="461665"/>
          </a:xfrm>
          <a:prstGeom prst="rect">
            <a:avLst/>
          </a:prstGeom>
          <a:noFill/>
        </p:spPr>
        <p:txBody>
          <a:bodyPr wrap="square" rtlCol="0">
            <a:spAutoFit/>
          </a:bodyPr>
          <a:lstStyle/>
          <a:p>
            <a:r>
              <a:rPr lang="en-US" sz="2400" dirty="0" smtClean="0">
                <a:solidFill>
                  <a:srgbClr val="0070C0"/>
                </a:solidFill>
                <a:latin typeface="KG Sorry Not Sorry Chub" panose="02000506000000020004" pitchFamily="2" charset="0"/>
              </a:rPr>
              <a:t>cite</a:t>
            </a:r>
            <a:endParaRPr lang="en-US" dirty="0">
              <a:solidFill>
                <a:srgbClr val="0070C0"/>
              </a:solidFill>
              <a:latin typeface="KG Sorry Not Sorry Chub" panose="02000506000000020004" pitchFamily="2" charset="0"/>
            </a:endParaRPr>
          </a:p>
        </p:txBody>
      </p:sp>
      <p:sp>
        <p:nvSpPr>
          <p:cNvPr id="8" name="TextBox 7"/>
          <p:cNvSpPr txBox="1"/>
          <p:nvPr/>
        </p:nvSpPr>
        <p:spPr>
          <a:xfrm>
            <a:off x="5943600" y="4495800"/>
            <a:ext cx="1295400" cy="461665"/>
          </a:xfrm>
          <a:prstGeom prst="rect">
            <a:avLst/>
          </a:prstGeom>
          <a:noFill/>
        </p:spPr>
        <p:txBody>
          <a:bodyPr wrap="square" rtlCol="0">
            <a:spAutoFit/>
          </a:bodyPr>
          <a:lstStyle/>
          <a:p>
            <a:r>
              <a:rPr lang="en-US" sz="2400" dirty="0" smtClean="0">
                <a:solidFill>
                  <a:srgbClr val="FFC000"/>
                </a:solidFill>
                <a:latin typeface="KG Sorry Not Sorry Chub" panose="02000506000000020004" pitchFamily="2" charset="0"/>
              </a:rPr>
              <a:t>explain</a:t>
            </a:r>
            <a:endParaRPr lang="en-US" dirty="0">
              <a:solidFill>
                <a:srgbClr val="FFC000"/>
              </a:solidFill>
              <a:latin typeface="KG Sorry Not Sorry Chub" panose="02000506000000020004" pitchFamily="2" charset="0"/>
            </a:endParaRPr>
          </a:p>
        </p:txBody>
      </p:sp>
    </p:spTree>
    <p:extLst>
      <p:ext uri="{BB962C8B-B14F-4D97-AF65-F5344CB8AC3E}">
        <p14:creationId xmlns:p14="http://schemas.microsoft.com/office/powerpoint/2010/main" val="558265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2681288"/>
            <a:ext cx="58102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292" y="4050785"/>
            <a:ext cx="2261652" cy="2807215"/>
          </a:xfrm>
          <a:prstGeom prst="rect">
            <a:avLst/>
          </a:prstGeom>
        </p:spPr>
      </p:pic>
      <p:pic>
        <p:nvPicPr>
          <p:cNvPr id="7" name="Picture 2"/>
          <p:cNvPicPr>
            <a:picLocks noChangeAspect="1" noChangeArrowheads="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1332"/>
          <a:stretch/>
        </p:blipFill>
        <p:spPr bwMode="auto">
          <a:xfrm rot="311636">
            <a:off x="8205148" y="5424714"/>
            <a:ext cx="452624" cy="457200"/>
          </a:xfrm>
          <a:prstGeom prst="ellipse">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779051" y="5759108"/>
            <a:ext cx="5679931" cy="707886"/>
          </a:xfrm>
          <a:prstGeom prst="rect">
            <a:avLst/>
          </a:prstGeom>
          <a:noFill/>
        </p:spPr>
        <p:txBody>
          <a:bodyPr wrap="square" rtlCol="0">
            <a:spAutoFit/>
          </a:bodyPr>
          <a:lstStyle/>
          <a:p>
            <a:pPr algn="ctr"/>
            <a:r>
              <a:rPr lang="en-US" sz="2000" dirty="0" smtClean="0">
                <a:solidFill>
                  <a:srgbClr val="C00000"/>
                </a:solidFill>
                <a:latin typeface="KG Shake it Off Chunky" panose="02000000000000000000" pitchFamily="2" charset="0"/>
              </a:rPr>
              <a:t>Restate </a:t>
            </a:r>
            <a:r>
              <a:rPr lang="en-US" sz="2000" dirty="0" smtClean="0">
                <a:solidFill>
                  <a:srgbClr val="002060"/>
                </a:solidFill>
                <a:latin typeface="KG Shake it Off Chunky" panose="02000000000000000000" pitchFamily="2" charset="0"/>
              </a:rPr>
              <a:t>means:</a:t>
            </a:r>
          </a:p>
          <a:p>
            <a:pPr algn="ctr"/>
            <a:r>
              <a:rPr lang="en-US" sz="2000" dirty="0" smtClean="0">
                <a:solidFill>
                  <a:srgbClr val="002060"/>
                </a:solidFill>
                <a:latin typeface="KG Shake it Off Chunky" panose="02000000000000000000" pitchFamily="2" charset="0"/>
              </a:rPr>
              <a:t>“to </a:t>
            </a:r>
            <a:r>
              <a:rPr lang="en-US" sz="2000" dirty="0">
                <a:solidFill>
                  <a:srgbClr val="002060"/>
                </a:solidFill>
                <a:latin typeface="KG Shake it Off Chunky" panose="02000000000000000000" pitchFamily="2" charset="0"/>
              </a:rPr>
              <a:t>state </a:t>
            </a:r>
            <a:r>
              <a:rPr lang="en-US" sz="2000" dirty="0" smtClean="0">
                <a:solidFill>
                  <a:srgbClr val="002060"/>
                </a:solidFill>
                <a:latin typeface="KG Shake it Off Chunky" panose="02000000000000000000" pitchFamily="2" charset="0"/>
              </a:rPr>
              <a:t>again </a:t>
            </a:r>
            <a:r>
              <a:rPr lang="en-US" sz="2000" dirty="0">
                <a:solidFill>
                  <a:srgbClr val="002060"/>
                </a:solidFill>
                <a:latin typeface="KG Shake it Off Chunky" panose="02000000000000000000" pitchFamily="2" charset="0"/>
              </a:rPr>
              <a:t>in another </a:t>
            </a:r>
            <a:r>
              <a:rPr lang="en-US" sz="2000" dirty="0" smtClean="0">
                <a:solidFill>
                  <a:srgbClr val="002060"/>
                </a:solidFill>
                <a:latin typeface="KG Shake it Off Chunky" panose="02000000000000000000" pitchFamily="2" charset="0"/>
              </a:rPr>
              <a:t>way”</a:t>
            </a:r>
            <a:endParaRPr lang="en-US" sz="2000" dirty="0">
              <a:solidFill>
                <a:srgbClr val="002060"/>
              </a:solidFill>
              <a:latin typeface="KG Shake it Off Chunky" panose="02000000000000000000" pitchFamily="2" charset="0"/>
            </a:endParaRPr>
          </a:p>
        </p:txBody>
      </p:sp>
    </p:spTree>
    <p:extLst>
      <p:ext uri="{BB962C8B-B14F-4D97-AF65-F5344CB8AC3E}">
        <p14:creationId xmlns:p14="http://schemas.microsoft.com/office/powerpoint/2010/main" val="421300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723901" y="1012954"/>
            <a:ext cx="8077200" cy="5109091"/>
          </a:xfrm>
          <a:prstGeom prst="rect">
            <a:avLst/>
          </a:prstGeom>
          <a:noFill/>
        </p:spPr>
        <p:txBody>
          <a:bodyPr wrap="square" rtlCol="0">
            <a:spAutoFit/>
          </a:bodyPr>
          <a:lstStyle/>
          <a:p>
            <a:r>
              <a:rPr lang="en-US" sz="2800" b="1" dirty="0" smtClean="0">
                <a:solidFill>
                  <a:prstClr val="black"/>
                </a:solidFill>
                <a:latin typeface="Book Antiqua" panose="02040602050305030304" pitchFamily="18" charset="0"/>
              </a:rPr>
              <a:t>QUESTION:</a:t>
            </a:r>
          </a:p>
          <a:p>
            <a:r>
              <a:rPr lang="en-US" sz="2800" dirty="0" smtClean="0">
                <a:solidFill>
                  <a:prstClr val="black"/>
                </a:solidFill>
                <a:latin typeface="Book Antiqua" panose="02040602050305030304" pitchFamily="18" charset="0"/>
              </a:rPr>
              <a:t>What did Mary and Laura collect at the </a:t>
            </a:r>
          </a:p>
          <a:p>
            <a:r>
              <a:rPr lang="en-US" sz="2800" dirty="0" smtClean="0">
                <a:solidFill>
                  <a:prstClr val="black"/>
                </a:solidFill>
                <a:latin typeface="Book Antiqua" panose="02040602050305030304" pitchFamily="18" charset="0"/>
              </a:rPr>
              <a:t>deserted Indian camp?</a:t>
            </a:r>
          </a:p>
          <a:p>
            <a:endParaRPr lang="en-US" sz="2800" b="1" dirty="0" smtClean="0">
              <a:solidFill>
                <a:prstClr val="black"/>
              </a:solidFill>
              <a:latin typeface="Book Antiqua" panose="02040602050305030304" pitchFamily="18" charset="0"/>
            </a:endParaRPr>
          </a:p>
          <a:p>
            <a:endParaRPr lang="en-US" sz="5000" b="1" dirty="0">
              <a:solidFill>
                <a:prstClr val="black"/>
              </a:solidFill>
              <a:latin typeface="Book Antiqua" panose="02040602050305030304" pitchFamily="18" charset="0"/>
            </a:endParaRPr>
          </a:p>
          <a:p>
            <a:endParaRPr lang="en-US" sz="2800" b="1" dirty="0">
              <a:solidFill>
                <a:prstClr val="black"/>
              </a:solidFill>
              <a:latin typeface="Book Antiqua" panose="02040602050305030304" pitchFamily="18" charset="0"/>
            </a:endParaRPr>
          </a:p>
          <a:p>
            <a:endParaRPr lang="en-US" sz="2800" b="1" dirty="0" smtClean="0">
              <a:solidFill>
                <a:prstClr val="black"/>
              </a:solidFill>
              <a:latin typeface="Book Antiqua" panose="02040602050305030304" pitchFamily="18" charset="0"/>
            </a:endParaRPr>
          </a:p>
          <a:p>
            <a:r>
              <a:rPr lang="en-US" sz="4000" dirty="0" smtClean="0">
                <a:solidFill>
                  <a:prstClr val="black"/>
                </a:solidFill>
                <a:latin typeface="HelloPlainJane" panose="02000603000000000000" pitchFamily="2" charset="0"/>
                <a:ea typeface="HelloPlainJane" panose="02000603000000000000" pitchFamily="2" charset="0"/>
              </a:rPr>
              <a:t>At the deserted Indian camp, Mary and Laura collected </a:t>
            </a:r>
            <a:r>
              <a:rPr lang="en-US" sz="2800" b="1" dirty="0" smtClean="0">
                <a:solidFill>
                  <a:prstClr val="black"/>
                </a:solidFill>
                <a:latin typeface="Book Antiqua" panose="02040602050305030304" pitchFamily="18" charset="0"/>
              </a:rPr>
              <a:t>________________.</a:t>
            </a:r>
            <a:endParaRPr lang="en-US" sz="2800" b="1" dirty="0">
              <a:solidFill>
                <a:prstClr val="black"/>
              </a:solidFill>
              <a:latin typeface="Book Antiqua" panose="02040602050305030304" pitchFamily="18" charset="0"/>
            </a:endParaRPr>
          </a:p>
          <a:p>
            <a:endParaRPr lang="en-US" sz="28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2901" y="3657600"/>
            <a:ext cx="8458200" cy="63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2901" y="3657600"/>
            <a:ext cx="8458200" cy="218744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63580">
            <a:off x="7690232" y="2025391"/>
            <a:ext cx="2261652" cy="280721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flipV="1">
            <a:off x="6996895" y="2022804"/>
            <a:ext cx="859476" cy="4897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6996894" y="3184148"/>
            <a:ext cx="859476" cy="489701"/>
          </a:xfrm>
          <a:prstGeom prst="rect">
            <a:avLst/>
          </a:prstGeom>
        </p:spPr>
      </p:pic>
      <p:sp>
        <p:nvSpPr>
          <p:cNvPr id="10" name="TextBox 9"/>
          <p:cNvSpPr txBox="1"/>
          <p:nvPr/>
        </p:nvSpPr>
        <p:spPr>
          <a:xfrm>
            <a:off x="5844640" y="2662404"/>
            <a:ext cx="1939636" cy="400110"/>
          </a:xfrm>
          <a:prstGeom prst="rect">
            <a:avLst/>
          </a:prstGeom>
          <a:noFill/>
        </p:spPr>
        <p:txBody>
          <a:bodyPr wrap="square" rtlCol="0">
            <a:spAutoFit/>
          </a:bodyPr>
          <a:lstStyle/>
          <a:p>
            <a:pPr algn="ctr">
              <a:lnSpc>
                <a:spcPts val="1200"/>
              </a:lnSpc>
            </a:pPr>
            <a:r>
              <a:rPr lang="en-US" sz="1400" b="1" dirty="0" smtClean="0">
                <a:solidFill>
                  <a:srgbClr val="002060"/>
                </a:solidFill>
              </a:rPr>
              <a:t>Use the same words to create a statement.</a:t>
            </a:r>
            <a:endParaRPr lang="en-US" sz="1400" b="1" dirty="0">
              <a:solidFill>
                <a:srgbClr val="002060"/>
              </a:solidFill>
            </a:endParaRPr>
          </a:p>
        </p:txBody>
      </p:sp>
    </p:spTree>
    <p:extLst>
      <p:ext uri="{BB962C8B-B14F-4D97-AF65-F5344CB8AC3E}">
        <p14:creationId xmlns:p14="http://schemas.microsoft.com/office/powerpoint/2010/main" val="1126475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3250</Words>
  <Application>Microsoft Office PowerPoint</Application>
  <PresentationFormat>On-screen Show (4:3)</PresentationFormat>
  <Paragraphs>230</Paragraphs>
  <Slides>33</Slides>
  <Notes>2</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VAteacher</cp:lastModifiedBy>
  <cp:revision>154</cp:revision>
  <dcterms:created xsi:type="dcterms:W3CDTF">2014-11-09T00:15:49Z</dcterms:created>
  <dcterms:modified xsi:type="dcterms:W3CDTF">2018-02-26T16:57:53Z</dcterms:modified>
</cp:coreProperties>
</file>