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48" r:id="rId2"/>
    <p:sldId id="349" r:id="rId3"/>
    <p:sldId id="350" r:id="rId4"/>
    <p:sldId id="315" r:id="rId5"/>
    <p:sldId id="281" r:id="rId6"/>
    <p:sldId id="298" r:id="rId7"/>
    <p:sldId id="304" r:id="rId8"/>
    <p:sldId id="302" r:id="rId9"/>
    <p:sldId id="303" r:id="rId10"/>
    <p:sldId id="332" r:id="rId11"/>
    <p:sldId id="282" r:id="rId12"/>
    <p:sldId id="283" r:id="rId13"/>
    <p:sldId id="284" r:id="rId14"/>
    <p:sldId id="306" r:id="rId15"/>
    <p:sldId id="307" r:id="rId16"/>
    <p:sldId id="325" r:id="rId17"/>
    <p:sldId id="326" r:id="rId18"/>
    <p:sldId id="327" r:id="rId19"/>
    <p:sldId id="308" r:id="rId20"/>
    <p:sldId id="309" r:id="rId21"/>
    <p:sldId id="328" r:id="rId22"/>
    <p:sldId id="329" r:id="rId23"/>
    <p:sldId id="310" r:id="rId24"/>
    <p:sldId id="311" r:id="rId25"/>
    <p:sldId id="342" r:id="rId26"/>
    <p:sldId id="330" r:id="rId27"/>
    <p:sldId id="331" r:id="rId28"/>
    <p:sldId id="313" r:id="rId29"/>
    <p:sldId id="314" r:id="rId30"/>
    <p:sldId id="334" r:id="rId31"/>
    <p:sldId id="335" r:id="rId32"/>
    <p:sldId id="336" r:id="rId33"/>
    <p:sldId id="316" r:id="rId34"/>
    <p:sldId id="337" r:id="rId35"/>
    <p:sldId id="317" r:id="rId36"/>
    <p:sldId id="318" r:id="rId37"/>
    <p:sldId id="319" r:id="rId38"/>
    <p:sldId id="320" r:id="rId39"/>
    <p:sldId id="321" r:id="rId40"/>
    <p:sldId id="324" r:id="rId41"/>
    <p:sldId id="323" r:id="rId42"/>
    <p:sldId id="299" r:id="rId43"/>
    <p:sldId id="345" r:id="rId44"/>
    <p:sldId id="339" r:id="rId45"/>
    <p:sldId id="343" r:id="rId46"/>
    <p:sldId id="344" r:id="rId47"/>
    <p:sldId id="260" r:id="rId48"/>
    <p:sldId id="340" r:id="rId49"/>
    <p:sldId id="34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33FF"/>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6" d="100"/>
          <a:sy n="66" d="100"/>
        </p:scale>
        <p:origin x="-1188" y="-108"/>
      </p:cViewPr>
      <p:guideLst>
        <p:guide orient="horz" pos="2160"/>
        <p:guide pos="2880"/>
      </p:guideLst>
    </p:cSldViewPr>
  </p:slid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D6766-66C6-4D9C-A75D-D97847D543EA}" type="datetimeFigureOut">
              <a:rPr lang="en-US" smtClean="0"/>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CA78-BB8B-43A8-8BA2-82AC66561C69}" type="slidenum">
              <a:rPr lang="en-US" smtClean="0"/>
              <a:t>‹#›</a:t>
            </a:fld>
            <a:endParaRPr lang="en-US"/>
          </a:p>
        </p:txBody>
      </p:sp>
    </p:spTree>
    <p:extLst>
      <p:ext uri="{BB962C8B-B14F-4D97-AF65-F5344CB8AC3E}">
        <p14:creationId xmlns:p14="http://schemas.microsoft.com/office/powerpoint/2010/main" val="28077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Paste a student</a:t>
            </a:r>
            <a:r>
              <a:rPr lang="en-US" baseline="0" dirty="0" smtClean="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Paste a student</a:t>
            </a:r>
            <a:r>
              <a:rPr lang="en-US" baseline="0" dirty="0" smtClean="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add this to your weekly RACE PPTs - Paste a student</a:t>
            </a:r>
            <a:r>
              <a:rPr lang="en-US" baseline="0" dirty="0" smtClean="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Paste a student</a:t>
            </a:r>
            <a:r>
              <a:rPr lang="en-US" baseline="0" dirty="0" smtClean="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39142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7880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87780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20960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A3D33-1027-43E1-84F6-3F95A83E96A7}"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66268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A3D33-1027-43E1-84F6-3F95A83E96A7}"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019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A3D33-1027-43E1-84F6-3F95A83E96A7}"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37955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A3D33-1027-43E1-84F6-3F95A83E96A7}"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6666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D33-1027-43E1-84F6-3F95A83E96A7}"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94735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25531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8517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33-1027-43E1-84F6-3F95A83E96A7}" type="datetimeFigureOut">
              <a:rPr lang="en-US" smtClean="0"/>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8576-C582-4BB1-8F71-F45A3C8B8021}" type="slidenum">
              <a:rPr lang="en-US" smtClean="0"/>
              <a:t>‹#›</a:t>
            </a:fld>
            <a:endParaRPr lang="en-US"/>
          </a:p>
        </p:txBody>
      </p:sp>
    </p:spTree>
    <p:extLst>
      <p:ext uri="{BB962C8B-B14F-4D97-AF65-F5344CB8AC3E}">
        <p14:creationId xmlns:p14="http://schemas.microsoft.com/office/powerpoint/2010/main" val="100400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2.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2.jpe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26.png"/><Relationship Id="rId10" Type="http://schemas.openxmlformats.org/officeDocument/2006/relationships/image" Target="../media/image32.jpeg"/><Relationship Id="rId4" Type="http://schemas.openxmlformats.org/officeDocument/2006/relationships/image" Target="../media/image50.png"/><Relationship Id="rId9"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61.jp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56.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http://i43.tower.com/images/mm100624593/popular-science-almanac-for-kids-magazine-paperback-cover-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2313">
            <a:off x="274158" y="3133855"/>
            <a:ext cx="2290786" cy="3436180"/>
          </a:xfrm>
          <a:prstGeom prst="rect">
            <a:avLst/>
          </a:prstGeom>
          <a:noFill/>
          <a:effectLst>
            <a:outerShdw blurRad="50800" dist="381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QTEhQUExQWFhUXGBwaFxgYFxwcGhwcGBcaHR4fHBscHyggHR0lHRcaIjEiJSksLi4uGB8zODMsNygtLisBCgoKDg0OGxAQGywkICYwLDQsLywsLC80LDQsLCw0LCwsLCwsLCwsLCw0NCwsLCwsLCwsLCwsLCwsLCwsLCwsLP/AABEIARIAuAMBIgACEQEDEQH/xAAbAAACAgMBAAAAAAAAAAAAAAAEBQMGAAECB//EAEUQAAECAwUFBgMFBgUDBQEAAAECEQADIQQFEjFBIlFhcYEGE5GhsfAywdEUI0JS4QdicoKS8TNTc6KyFWOzJEOT0vI0/8QAGgEAAwEBAQEAAAAAAAAAAAAAAgMEAQUABv/EADERAAICAQMCBAUEAgIDAAAAAAECABEDBBIhMUETIlFhBRQycaGBkbHBI/DR4RUzQv/aAAwDAQACEQMRAD8AuNjTsjw9+Igq7pbl+J9YBlLZI4Bz1/tDS7CQHp7/AFJj5jAPPc62pNCM5dNR4x0tVNIV3vfHcpQoJCsU1EtnIbvFhIORdicont9vwS1qCVLKRRIzUdEh6OSwrvi+7nOmrZPCUkwosaMSsRGdfpC+8e0Am/ZQgEptJoSWIHdqXUN+6QRvgq03kZCCsoBHeSkDab/FWlAJpoVAwnIpLASzDSrca2+ayW6Rl2SGS5zVX6QqsdvTaFKJoiWohRd0qCWJKTqDl0O6GtzXmJ8vGElBClIWhXxIUhRSQW5PyIjVQjkwMz9hGIbf5fWNkjj4QhXfszDNUiRjMucqVgC9pWFOIlLpZ2yB11jSu0ksy0zUbaF4AhiyiuZM7sIKSnZIVQvkxpSHUfSTR4o7oVW6djOEZDM7+ERXjeiknuyACQ+IKcAauGBDD1hdZL4SLPOnBBeR3gVLUWU8sYqmrYksofxCJ8m5uBKcSgeYywWaSwrEdqtD0GsAXxfHdWczcLskKKcTO7UduO6N2u3ps8sTptBiCSS+BD/iUQCydH0cZZgUQngRrOFFxrZLLhFc9YJCeJ8YU2i+imyrtCUBeFKl4ULCgpKSapUBV0jEKcIGT2nSTNSycSFoA2nxomIxhY2cmcNvSYqCkCSEljHNstIQmpL6CFaZhUXOcV5PaIzAmYpGc8ygMWTTFIxO29Jpxg+8r4ElUlAGLvVlDuzNLUvcdEEdRCHViaMrxIqi+8armBAJz+Z+kKLfeoRUl1nd7984Q3h2pJVgSnax4CX2UunECk6gjrygWTMYy1LY95iZRXsslOJ3bJvDjBDAerSkOohs1a5pGJ20TB9jsZJZgAPdT8oIutCVSkTMJBUHZVG57vnBlnlE5dVadBu5wBYnygQmyqBc3KRpn7yG6Mjm03nLlBk7SvesZA7BE/5W5AkK5uSeVfD6w1s9oIH6xWpc/bBJasM1W5H5h4wAWoOdSTDrzQJyUpUtSQlaJgwlLvLUFD4gaOBEc9R+JSlrGJwlWHD8OEBgAWFTvc6sAIP+oywPiHjAFtvQGiVOfL3nDVLdJKMRJ6RdY7AnHQqGCaqZLFGQpbhYTT4TjXQ/mo0Nb2khcrCtSg8xCwzO8tQUNMnSBvzrCqRakpPxDUZx0u1YiCagClaV4xjby9y8IlUKhd3yRKSpIxlK194U7LBy5SHFEkuSHNScnhjYUolzJsxAUO9wlSKBGJIbEGS7kAAua4RClN5B2YPuxGJReP7o/qMaWPeTnAWh9nSEFRCl7U0zS4S2JScJA2fhbrxgG2WaU81QQoGYULIBoFy1OlaRop2JOuEPq/Kr0b8KfOAp15lTbAYagmCBYmxMXTUeZEk95NVNUpRWoBJYBsKSS2WRcvz0g2bJln7QylJE+WJa0pZiwKcQcPiYsTuApSArNKWag7RzIpmN3WJdazQCP3hBEEngyg+Eo5hq7GZ8vAqcrCpGEAAOzgvlnTWGJQrE5mrzFNnDkoEEYag4qv8AlDNCVUssFGaADkcbPyrGSkFR2ZuLlM/WPbT6/iIKox6/mN5BRIlKSgAIBUpnDOtRUqgDAOo0Aiv2Ozy0FJSDsIEtNfwguM91W3OYNVZl8fH9YjRZlDIev1jRdHnrG48aLzBxZ5aUBOJbJmmb+F8RWVsdnJ1c21hfblmctBKlbKioZDNBQ1BkxVxcw5XJVrXhrAfcHvAWqRQAagl+sGp7mHS9JFZLpS6S5cLxvSpwlNaZAHIboZyLvC1JKcSsBVnhwkLGEghsm3ecEWa7wBimlhuf1+kan3oBsyR/M3pAszHqYssreVBf8Saz2VFnlpQuYpYSGSFFy2g4tk5rSBrXeK5lE7KfXnAws5JdaiTBCdzeH1hLZPSPxYAOTyZHKs4zOcZEyA9BU7gIyEEkyrgdTFqLQdUPzLekdi0j/KH9RjRI3E+MYPecVbh6SPwye8xVoH+V5mIVByCA3CsEYeJ842eZj2/0mhDAJ/xZbutTDOVOCcpYPE1gC1fGP5f+Rgs5VjzHgSPTKDly36j+Jo2hKZhmEB2+F6ZAOBnlHcq+jUqCXeg4MKDfC1gSWFCCfFLx2iU6Flt9ekHQrmTK95CEAA8/ryRXMnn3iVoIUEu75VFaN0jJUw4BiYIBPUuczugdCNgnjnqa+kd2ZCiuWAxJLpCqJFT4/D5wYAihm2FXI5Kj8kR5YUoIdJJ3kMzwvvWUO+QAM8L8XXrvgyx3dMTMUVGWMQJKQ5yIyFKVzfWBL4k/eoSauEjJs1Eb4AdesLUsWw2RzY/mMrylfdL2cklqCkCXKGlqUWAxFyW3DWOrdc8tEtShicJJGbU6wszRLTVlLL/7B8zHgARwYvK5TMGI7f2PaPZVoQoEhaWGe0Kc6x2JqWKsaWdnxhn3QtviUlE2WUg7QYjeHb0PkI1dskKss4nTERXUIByeMoVcb8yd5Sul/gA/3GRKAMRWjD+bEGhZKvBKFOk4qk9MhAq5Z7uUoVbGWd8liuHNtCdHEL5i3UqjAhwBlr84NVEH5zjzDtf347fx+Y0VP75RKlPmyQaCCZbCg99YAkyVFQUyRkKU6eEPbHYCaqoNwz8dIRk56Tq4cgVTvFV+f0gqUOR6D6wwst2ks9BuHzMHypMtI9+ZiK037LQNgYjwNPGEkGF8wz8YxDrPYUIqWfPcIyK1arwmzMzhTuHt41HqnhpWbljOPtcoZBXhHP26WDkfB45+znQHwiNVmPHwhwcT3y6+p/eSi8JO7yjpV5StEHw+pgGTZgkmr+znWOgE7x4wRI7RePF5fNwfS5BaZylLxNllTQEkPxjdotsxYYgAcH+cTLSACTkIGXtIcjWnj50g1a+0ny6fCm7rZBNWeamS1EqejM3Rm8WEZKsylUemjakhvCOrNUBPE01NTQb4fWSQJYxKUATSqVU4B2gi5EFcGHaHA569T3i+VdU0AjEkA0Irka+PjmYxd3OkfeoxJoGJZncVzBBJqBD5KeJPJB/+0IJdmR9rwYHQ/wAOD/tv8J41gA5MnzYUQKKu6HU/pGl22AgmZMWpayGBDkAbgTxge1XbMmrxhSCElk50wl6trEFnSJdrwy0qCSWKafkc0dqGufDhDS6bEJIUkYlkmvwhqUfaNeMCSRzNQDINlcAm+e4/JmWuyzVy8IwBSgy82/l1HWFiboOHAZksEF0kGrlgQeFPHwhlMvYialCJYW7OQtwHLVZLDIwntMoS7UCqWhiQcP4dpxu0U5yjUsQdRssNV9jz0uMZdkK5qVzVytkMlKC4J3l+J9OoybqmJC5SZssJU9Cdo0ZiNHDAwOmUJVqAMtDEulJyGL4WporKkMQjFalrwIBQkPUtiORJbMJDQXSCgD3Y5sjr+/4g4umYgJKVpJRioobLKZxv0Oe/SFq7Bs4iRiKmDfCM6cq9GEWpa8aSQUEZbNR4xU7xtZpLTQkknhp4mseQsZUumxEV2/6qM7JYO7KVTljCmqEgkh+o05RPaL6D4UDqdekK5Us5qPUmgiKRKHfMKjP/AGvGE3cLwkwbQebIHJhcyctfxEnhp4ZRtMnf+sd98BR67gfkI6lpWvIE9PYickzrJQHtNFgPqYyDrLci11Ua7h9coyNGNoB1OIcXB/tFn/M/jEcy1SMmz4fOABZeUSfZxweGbxEnTD1MBQtOGYGzbD0Ko0ycGW09T1MTJsK2NE1/eyry4x0bKvCzDN8+u6G+IPWccaRiptT9LV974mTLUDLYprhFeLZ574GTLKgSB8PxHg4pBcmzKUO7piau4ADMmDbNdM8yywRhUKVzdjicA5NTLPhHg8fnxAMCBflI/XiCKu8CzCbVyrj+YiCbGVzpqj3YmsgBlKYAUBIfUl/GGBuyeqzpkhKKKqcejuNN5I6cY4TcdplqTMllKVMygFCjMDmGILA8CeAMZu95I2N1ZSFNUt1+v79odcNjmSpZTMox2avRhu4+sKZsgLt6kkqAJzBINJI1zEWm5rvMtBMxeOas4lq0dgABlQAAfSEguy0C0faCJLv8PeFvgw54XygA3JNx2VDsQAHgj34gUyR9ntPduSiaACX2wFqIooVBcPTPnWA7JNIs05KScSlBwMylnUeTAudzw0vGxrKzaJq5ToDploW/wOQCSKVr9Igm3ZPlWXNDTly8OBRKpmJJZIDZVfPf1djG6S5VZLNceav1H+1IruCTPs4kmvdjvGDB2OLF5f7eEGdrLJsoWNDhLbjl5jzgeVNnWabL72SEAkJISkBw9fhOEmr5PFivqSJkqYjApyNnYOYqMuIEC/lYRuJfFwuo6+nSuOJTrYVLAtGTrwgbsCQx/qCvCJpyzMMt3CZ80qUNcOMISDyAPUw4nWZ7IJIG2ACAynxPiOjVLh+Mc3hdx7uSEhQmSQMLoUxZiagUqH/vG7hMOmy8n1AJ+/f8QS90iRaUGWAkKSAUhmNSMh08Irii5UVZs78YtNolTJk0TpstSQkAJSHU+dSSBqX8Ir86xEFIDMskAksevvWCURqIwfcw8vPH3A7fvNSlFSkINQCKb3PsdYK+wnvlIDIOFShoBsP0jLXLQgIwLBmJNWzd3B6HSILRapqlKWpgVJKdPhKcOW9oGh6wEx5yACpJtTf2FSW75aCpCVDCsTElzkRiDpUGodx6Ui4z7VLlfGW4a+Ais3VYFzzLJYBBDqKtpQDEADXLz6Q6tPZ6dNmqUGSl6E/SPPwtiV6XBVjIeOPa+B/HS+8yb2jb/Dllt6iAIyGVl7IooZi1LO4UEZCaYyvdp14qKTdg3+cLJ9oSFFKEFbZqDYQdQ5zI4CAbVPmIQohSgcs99NeEG9n7GpZShA/T3vjBjUi4w71NM0kRaAWIFDkXeA7dbiDgSNrlQedeUegK7NSAhyljqoEu+9sjXRoqVlsoRbUy1gOFF9xoG8mpxghhAN1AGoscQm7Lnm93WWnAoOrEXJffD2wyUZYMJAGgbpFgkzEmgZ2y1gO3yQVSyAHCq8ikv8o18LVZMm8SzUgF3IOaQf5Y6VYEbgOVPSDEJHt46CIVsmbzAUWJGoJ5kn1MS/ZEfkHgIJwe3jWHlBBZm6K7xsaCkskf0wuuazS59k7qY/3UxSZZBKSkpJwMRkwU3SHlsBCS27dFJsl79zjIClNPxKShLqKWTUDxh+mB3MB6QNRRQX6x0q50i0y8a5k0pqO8XiYgjcB57ofKTCuRaSq0gqSUgpID8xR9+Zhw/GCzg0u7rUDBQuvWQLQd/rEQG8esHvvMQTG3iEVH7ottksNkI88vFTqloBokEkcz+kekWl2NY85viSUzUK/CsYRXUKUfmINTH4uvMb9nuzZnoKsSUICiMnUSANMmrvi0WHsjIR8WKYf3jTwDebwl7L39Ls8pSF4icbpCQDQpTvI3Qxm9rFkfdSKb1qT6A/OB9zPZWy7iB0lks9jQgMhITyAEdTZyU/EQOZioIvK0znAcb9Ej+l3iaXdE5TbZ4gAepcwQUn6RJmFfUY7n37KTk6uQb1jIXyrnBUyyogcc23s0ZDBhc94G/GJT+1KUJQlI+JSs92EOT6Q1/Z9P/wAUUFBgBPPNt5zbhHHayyibJBSk40HEBqUgbQ8PSF3ZexzFBM2UQSlmejg5pUc93I8IDCtJQNmUZH3cnieipUQgInzEhUwFIwFSasXwqJxOzavnFU7S2Ey7SicmgQlLjMrLkNvJCR6RZlTSrCD30vfhA8yASPEQomTUzJgIdKUGpbEQAcKXHFRJLVYcopVbPMnDbeRGN32tBAWkYyQNtKQrZqWJBcR3KkqK1FFUuTVT1UasScg2Q3wPYbrTLB7uSl1FySN5rQqYanCw0iw2eWEjV9Sc/p4QwYL4MxsvNiLTLWKEt0jNv8/+2Cp+1i3pY9IGtNoTLQpayyUglRbIARFkQKeIQJMxZWA5WABnst6mK7fnbORZ00md6s5JlsfFWQEVy1Xyu2TCVD7oHYl6cCrQq8hFf7T2YImoZqhuu4Po79YxQC+wykYfLZlnkdtbRM+FEvkxJ9R6QAmae9VMUZsvF8QlKA8lJJ/3DKFt3rIA2VjeQCR5F/KGwQaYFpWfy/i6Oyn5PAsdjWsoXHjK0wlpuW7paymbLnzJhGWNRUB/KTnzh2mzr/zB/T+sedSJi5au9lbKk6bxxHrHoF0XkmfLC00P4k6pO6AJ3c3EZcWzp0hf2dX5z4D6QJb5qZSSpcwgDk54ClYYpMIe1ssGWn+IeojVQFgJOzEAmE2lBb4j5fSKRe9oSEykkOQtSugp5k+UX62Gkec3rIPeIVooEDhUH3yjRUrwLZ5kxvE/hly0cWgSZiVqT6QfPMiQlJnrCSqoSSx6gAlukSyBImh5c1J4OX8M28IVuIFgGpVeMGh1ll7Bt3RBqcSvWLWlIGUUbs6VBSkpcBw1G504tFykyjqY6WM+QTkZx/kMkSkEkxkZLktGoYImURIOIBZDYc2yYvlrUDwgH9n9nwiYKsglmoGJOuutBvhkpG3/ACgeJMd9mge9tIP+a53Ueg8og0IO2/eU6h+K9v7ji0SmSSWzfCKJ5Fs+ZeOwuYQg93sg1/MEsQWSAXDcfFomkoCihxmSfl8/WHEuWzco6gxhjcjVyBUiscxK0JIUF0DqGRIzjj/qCFFSUqBKc291bhlAlpuVBKinZJLnCSHq5dolTdwCG3fD9OWjboaVsVMuSSw4U1XYA++cUT9o95ES5cgUMxW0OCTlyf0j0KzIAFMo8v8A2qzP/Vym0RXqfo8RZMXCn0lWFrYxRdRwaPhFNz6n1PQRl8I78/vCo6ezEEiaKJ4F8/f/AOYuHZ+59slYqQSx30YeCh4RGQQ24dZ0FYAcylWUqlh8JHFOXUD3yhpJtaSHqoag5++PnF6n9mEKOJOyrMHIjm1D1BjU3s3LUn7xCEr/ADI2X47wfGPOCeagLmUcXKYtYbPEHoS4UOGtPSCrvths03vEuUGixvTvbeM/HfA98XfMsqhi2panCTl0LevCOcQKcSHKFJJbUEZ+niNzQkgrzHAhhU9Gl2pwCEkghwQ31hR2kWopQCkj7xAct+cceMR9kLbjlCW+1LpzS9D8oM7RDYl/6qPNaR84NL3iQZgACJNbcWiX/maPPe1V/GRKRJlp+9W7Fnwh2cfvVaPSrXkY8yv2xA22yzFAlGFVG/ElTt4GCxgE8xqk1xK3d9kUsqK0LWs1djmd58GiadZRJxKWhaFCo3jl75x67Z7RKEpMxKSUnIJTV+ILNlrCXt3d6Z1mcBlkpCcs1kAO3OKE1DXyOIvwxdwfshKmTpaVzCr4Qk4TVWElnO9ixbcc4sFisWJOKqVcDlwgrszYu4liViSUoSkUDHE20TXU16xLJmnEXDPpSngYi1WJgN4P/U0NusVOrut6gcEzPQxkBWxeGak8Q/lX08IyH6XOSnJk+RaPEVr1fh/yb5xnZ0tMtX+oT/UHEcTT8Q3pPpG+zdVTzvnEEch+vpA6A2le8LOKs+39y22eWHQd39oYQuMzCx8YLE8U3HXdHYTpJRJojnLABJ90juBLUtKlJlvX4iOCf1IjSamyez/COUeMdt7x762FWSRRP8IcP1YnrHtMwbJ5R4Zf8xMyfOKRshRSOSQR6jzifO1ECUYAKJhnYqXLXNPeMMKcyW/Ep/7x6hYZ8oqZK0KNGZQJcBvSPJ+zIJtCEimJxXQ1q2R5R6Uiz2jZliXKCW2prudfhRhZ8szEtea45zxzH8wsIr4tKDMKAVTJ5BdgcKQC20tmFfwjUGHNllgAp0GXKJqDnB8EXE/TxE9/WFK5Cpatzud8eY3ZaDLLHJ35HI+PyPCPUr0U6TyPpHlC5ZzzeppmX+oB8YQwBsS7CPLcslwWkJm4CcNdhW45h+Bcgxar9AMtP+pL/wDKiKPd6cRS4yNePPqD4xd78lvJFT8SP/IiEr9QgaoeX9IZaxQ0io3uE4EKUkKQmY6hwIUPVXnFqt6FMWWR4fSKbf8AaAmyrBPxYg29z6fpGgGxUzHGty22zGQmUpSGLnCpsNVHZGKisIYa5Qp7c3xLRLTKlMCC4CQwBAcZcWivXV2gV3YASg5BKShOeXvlFt7Ndj8TTZ7FTuBongNPKKhjO7mLbIq8iMrkvorSCQtJIGJy6XAD4cLsCXpDErHeIUFEuSCGarU1yzg5F3SxRhEVrsKVCnxCoPER7Im5Cok4ysDA71RmRu9++Eagn4gDq2Xr74xqOKuRk4MrADCVy0p2kPk9eIeC+y0sY5/+qo9WT9Y6VLBUkHUgeOInyET9mZVZx176ZXftH6Dwjp6H/wBQPuZPnPWOrQ7EButYAs9jWoghRSlzQGp58Iby5TnhBCZQjpizJQJUL/nTpb4ZqmHLQJ4bz7aHHZyzsAs1UpNVEuS5Ec9orOMBPA+ohldsrDKljUJArnlGpCnV6KIlLw54SBzNB5mPHLzu3uyk/nDjqQD5qePbCHziq9rbJJlypa5hYS10pUuxwj+kc8MJ1GNydw6SjTuB5SOs83k2Rf8A7b4wokMCSCCN1c3j0e5O0IUAiaChe5QIfk8VG7L/AJskkWeUAgipXmS5YgOwLFtxpDS4b/Upfc23AqWrE01QAUhQLgKUKMz1DaQgBDxu5lj4cm2ynEd228ZSZhUufNRp3aUGp4HBXLfBFinLmsmWjupQq5LzD0yS+bkk8s47l2RRTjlLTaJKqpBZ24KyUx3tz3kTVzUoGCQdzOkNzYmnKN8NgeRJ96Vx19+0ivGU4KAWKgQOZEVq9rjaWpaQSxy1JdmZufhD6WZhnyWqxUZh3ApIAY8TzpDa2S2INGNG5B3gHwbk8QdoS6go22VW6rkIYrDYiSRuFdebQ1v9Y7k/xI/5pgi0LTLDzFpSN6iEjzhD2hveR3SkpnoKqFgoHJST8oQimxAzZNwJMfWiPPr+sxmhWDQsOJeoy3lmB+UW20X/AGZmE9DncQYHTdikBE1RBGMqUGyCnIJrpTTWC8yc1GY2X1lb7OdmVSEIWtOJRVXgFsQ3UsTziy3pbpq1ps8hXdjC8yYGdI3Jf8R0OlTuhuiYlScw3yhXc9nGNagS2Kj7s26EmKdHeVyDJdWdlMPtIEdjpOeKdi/N3yyrzLeUZjnWHaUtc+z/AIiqsyXxf8Sd+6LQkRFNYgggEHMHIiOidMp6SYal+jmx/vT0g0mamYBMlFwatzjIQ2JH2K0iUf8A+acfuv8AtzGqj+E5jqIyOVl0qM3m6ynxCnTkdpOVpCwtRZMuqgTvDD3xg7saxkqUzYpi1N/Esn6+ERyLvC5QcVUHPy84N7K2Qy5ICgxJJ6EuPKCwJsUL6TzGwTHssUjqNCOo6K9ImKr/ACO7L5EgHqYYIXwOQgW0AKmy0kigKmepOQprrBJtSAWxB+cAqzZ3MWwJoAA5JyEeU39ehts/El+6RRD6nVTcd2kWb9oV94ZSZEpQKpzhRByQGfk7t4xUrPPTKAOF9AAHcgZARJqshvYs63w7CFU537dI5uu63Y8anluiS8bpxKK2YKIFBwYE+AHWIbHfM9SgMCEDcS53sWyLbn5Q4RaysFM1OA/hOYLVhfgFV5EP57dksGIwi0IlKkImLQhzRNGJrQ5gHOh3wPc162iTapcybNWpBZEwKJUMJo7bwWL8OMWixkLGLfXpp5RBa7qSeUeXcKKmNL4mtXUcx5aO0EhKilK0qWEFbA0LCm1k5cRTu0N5m14QjEEpYt+9XLeIlFzgFqZZ8v7xxY7CpLU+E+/fGCy5XcVVCDp9PgxHcDZ7XAZNrUnu++GKWhThw7OCGrmKu0O7JLTgRspqiz6DWYfUGOrdd47lafzORwrT1gO6bUCnAzGWiUP/AI5jU6AQKEjyyXW41YeKg+/9GbvScJa5hAcleEZBnloeujD1juRfhSkhamNXfWjUDMaermBe0UsOZhqETQTwBQA54OEwHaZgZ9KORoCQ/lHU0+jx5se5uonGzal8TUBwYQu0ESNlIGJNAa/FUVctmKaZRa7nswRLSNwEV+zWbvFoKgCmihupkPnFss4is40xilERuZ+WMmhYq1utQAolnPE/SJL7vASZS1nQUG8nIRUrFfSQNo7RzeleIdzyAjy0ASYL3xUf9pLN3tmXoUjGk7lIqPTzjIr15X4pYKUnZIY8X4EZRkcrO6O1iX6XWLiXa3MvdmDIA4QZLEASVOTudvD9YMlF/fv2IFBzNuEojZjYjlUVwYDeF3pWQpq5GukIbbZBLUpwMLOKaJJ+vnFsXFV/aLPKLM6aKWe7H84r5CE5ltDG4uXAnntmtSrTMVNV+I7I3J0HvfEljVitKga4DgGdA5BHjU8omu1IlIcCiflCKy2oomqxHCVEqScs1PV+g8Yl0gBctOt8RtMS4xLXc9oCZilEUUCeiVFj4FuEM7/n/dOksakfygk9GB8YrkuaBsgjZl5k0csnPX50gmzXiTiSsghhU6O1f7b+EdGgROMCVNy09m7QkyEEF3D+MNlVikdnbQZeBDswTnSmEH5ecW9FpG+sctGAJE7GXGeG9eZzaZbs1CCC/KvqBHWHbNGdILcXP0jhcwGkbnrYpO8MfBx84bfEVXMV3xeTHBrl5g/KE1oGCYV1SkqJcflCg/MQLflo/wDV4Sfwg+Zh7ZpYnobIIThHhEvO6dEooxV2PWUS+74nTiplFAmH4E5NkHOtM41ZJM8IwmaWZmYGm5zWOTZcM8oUDTLk9IbpFBF65So8hnyOoZlco3aNezN5snBMNR8J16jPwfnSLUb1QlGIqATm75xQFJSeMYJQ584d82a5EVvAhfai2/a1JCSRLSXchnPv1hPLu3AR+X3qNOcNZSREi1xM2RmPMTkyntBZYzpTQ9I1EvlGQviKJM9Ms6WABhhZU0ffAstLkQeYqQd52J1HKxHUZD56aVlHnv7ULa0yzSz8LKV1oB6nxj0KKd+027BMsnfAbckgg/uqIChyyPSF5VtCJRpXC5lJlLRMNGblx48IinXViKQA9GcUqxb0gSw2wE+EWS7rRl7yjlodhqfSZUDruEUKupSgoJepYvz9fh/vDSxXKoAhgxzoACGG7c3rFisGHoannDFCkh8qw8O3YzluFvlZUjcSgThLAVYnXw5xAmZOkr7xRxoyU9A2VDv4iLstm3whvhAOe2oZA0SnjxhTrR3R2Jg42EcR3a7oC5aJlnUzgF1GhChwEA3rMXLSnvEYS/xAkhT8dM8qZQV2GnKXZloJfAopB5gFhwGKIu0t4y/s60LUMZOwn8WJJ/uH5w3LQUMvFyXGXGbw25oyg3rMe0BQ0T8/7w87PXgEljrk3vOF139nVzl4103BnDeOcXW77pRLSAwPSJ1RiQZ082fGqFDKp2xsBxonJHPkRu4U84XSEvFt7XpaQfehim2abQGHrxYnzXxRPoyDvx+0jtuzXLfR4hNpU2wkk8SB84YkuQRvHrDi33KJm2hkTDpklR47jxEC+XZQMLQ6fHlQ7xKl9vtQYd3LY64mHXdDD7Pa1Bu6SNXxHXpE8yWpBAmJIO46jgRn0ix9jbEF94CTgSxSMVHJPh5QPisxoAS19Bp0XdUrKbptShVKU8i58KPG49DXd8vRNc8/bngYyMvL7QVw6cD6f3jaxJzPSCAXJ4RDLUwbXdzieWlhHUUUKkE6jI5esbBgp6biOfJStKkKDpUCCDqCKxJEFunYJa1Z4Uk+UeM0Txm19mJ0lRmSxjl7gdoDiNekQ2W8NQY9DsU4CWVfEEAk76ByP0jzaz3bKwqX3pQtJ2wySHUqhYHazam7hHOxads911E63/lF01DJ0Mc2W3r0PUQd/wBQNCpRLeEVSxWpS1hCFSw9ApZISSFBOjtmT0i52DssCPvhNWXoqWtOFtGBZvOJ2Rk6zoNqsH3/AE9ZBO7SKNEhhv8AecLbVaJyspUzCciUlIPU849Curs/IlsUyy+9VT4/SHKpKSGIBG6GJjZuTI316JxjWVXsTKP2cSgsJWSpcxsyCsgYeiRXiIZ9oOz6JksFCAFoZmYEgZh+VRxge9SmSpExLJwKG4bJLKHh6CLPFWELkQgic98rpkGQH3lbu+zhKQAGgwloT229AidMlhtlR3njkE8YW3xfiko/LxOvIaQtsiqKly6fJkIPrB+315pEnAC6iQOAct6PFeswDNCO120z5iSSGCxhBd/ppD2znLzjyqQLPUzkfE2tgi9B+feaJIeLmJlE8hnFWtEsFGIVO6HptALUzAILunxo0SakXUd8P4UiQ9rJWKz4nIwLSeLHZ+cLuzd+Ksy1JIxpWKjI7OXrB1tlqXKmIGqSw0fMecJLksq1TsJSQpIDg9D8/ONw8LOmKYUZ6BYb577FhRhbME/SMgO7JQQFsADiI6Jp9Y3Atle4psag8Sz2epJbVhyEFKLRGgtSOiY6+6hOVU2gNzMdxykb43BjpPTcQ2uVjQpJyIaJo1GzJW7VZjJBJIfCSlQ1wjWJrKuSnAkpBI2cWEP8LnaiTtVNRLs8xa64ASANSzBPUkCPLbVfE5cru1K2WY7zVRNeONuQEc/IBjY1L8OB9QBQ6RfY7ZMlzDOl4R94ANnErbxFgkVIKSQWq7ax6LclsMx3sk9BBzS8tKv3gFFJHUPFDsVyLWkzu6mqSzBSG2VJyLAuQC75ZCsNrGJzpSudPUFJqiWSVAsQAaULxX8mcmNWFSXNqtmodTdXPSFW+XJRimqEsDPGsE+ucVy++2O13coKSG2lqSdkbwmhPusJ19mySStKnUGSqbNDpq7kOVGmjax1IXZJK6qXaFkYSymQ24lwG5kxTp9EgNOS3sJztTq8gFrSj1b/AIg1wSpk+acRVaAVgqJxDCEGhxK2QF5YBXVoe3p2qnKnmTJUgMHdIeuoxGhI5DPhEEm1T7SpUmSlKES1gYJYHd0UarVSlMmGIPnBNnuEy5rTVYsLTEhNEhSsQJGppT5QGqxY0BI4PoJT8PzZHK3TAdSf6lbtN27SlkkqJcly5Or8Yq/aUlKwzsRTM5Bj5gnrHp14WYV95RT7fd6pithOIpq3D2fOOODsezPqmbxcXHEpUucofAlzxTTnWsNrEua9Sz7wP7w4sVyzVEkSz1IEEzOzpBBnKITrhBbqdPCHNmEgOJP/AK5gKVKTmqnhFmscxJlooQyRUaU1A04wLL7PSCcQxLToAsEfX1hslLGmmT/X6tEjtumZNqjyipzIkgmuejfpT1jnshKxTZs071EcnYf8Y1PnYUKOVMmo8Mrild1ZVqauH5fUwxOOYpGu5zKnUcHMk+JeMjaZWzX6H9YyFXCJ5lxCI6hOqfOIqtI4hH1JiIKnBT98eIKUkHyBHjHU+ZxCQ+C0e1iG02xEsDvFBL5bzyArCydNmt/iFtWAEK58vu1CYHUk0mA1P8VauNeHKBbVr2EJcB7mWKXeko5KPB0qD8nEB3ke9IwqWEjcSATxGZHOI5a91QcokCoTk1DMK6Q1xAG5TO2UoIlpSkMZi3UHcEIDvXiQIrIRnFk7ZTMdoSnRCB4rLnySIUy7PERYmfRaJQuIH1leuO3qlpfDOxsSQkqSUqL5kbiRTjui32C97TNSlps8hvvAJZSRUsMSQ5cVgFNlJhncl/myLAKcSSCDXcXHLPyjsYfiZsKyivtPn9X8DXGpyLkYknnmushviyYZa5n2VbGgURhqTRyqpGWlQXeK9KRaSgIKUhAJU4JJcgaNw1i2Xx2pmTyE0Et9pI1HEmGVgsiFSwzF9RlGZfiGVj/jNCL0/wAL0hS8y2bmdl78s1lkYVOlyVGhUoqoC/Fhnk25oW23tOubaRMTSWAyUalJNSdxNPAR1eF2BIIY4DnvG49HhIqyTAQgJc6EZEcx9NIlbM7CmlTaZMTXjHlPT29peJc5M1AWnI7xWEaR3doQcgVMeSqfOGvZ2xmXJwqFSSo9fQRFfFkeoz9++kLyCxK9O9Eqe8MXKBO48PmI7ErfTiI1InhQB1IeJcPWJKIiTAJ12JNU7Ct6aPzGXlEWFaaKYjQs36HlDgJP6GI5iQQxFDmDWPWe8HrK5ez4cO8ge/1h3OmNJSlP4lAcWDk+QiG23cVJIB3N+YNx15GOLJIUlSVKUFgPhYYS5DF2cZboPfxNRFAMKCH+bVz4ajz5xkT0OY5NQ/rGoXcGFyVuB5xJgiNIZR3Kr1iVSocoiTEX2WcJ2LbKPtCltjp3f2UIAYqy72uHrHM2yT1ItSQlQVMU8s94NgdyigILj7xKst7xYGpGSt3hDw0CpWrdZZyVp7oqSkmiVHZzTsllApOeFQJ1BCnAiS0WCa0/Dj+NHdfeH4AJWPNW9KzXNzvMWOakGAbwX3cqYp3ZJbfXL1jC9TQtzz9FjnrVMI2liYVO9FhKyAkOaAooActlySKsFXHMaY2J3Rg29HSV/i4HOHl1WcIQOTnq0MQIMGWsSBtBlRmXLOIVhCge7UEnFQLxqZRGI0yLVpThC+/bqnd5iQCQMLB6UMzFTPJtKx6ElFIwyRqI9AL2CG6TzSwXVaFoKQCldQFKqwPwk1qQ4rmWMW67bBMQEpEsAd2ElTgHEVbWSqpAyLPlxiwCWBlHaRBqYkgDpKnNuW0KlSZbB5SpqRMUQoFHdTEyioFTkupAOpKSYmstxfeWdRlMkSlCbiUFHGe6wuXdRHdq2hw3xaWjkiCLTBKvZLompVZyRRFqtExQdNJcwT8GVT/iS6aNwEc3hckw2grQRgKgogmv3iDLmjgAlMtY3qfeYtMRTIEuZqqJWEXQvFMZFDapcxNU/wCGmWgK1ptJVTjxhgmRNRPM3uiU91gAxIdxMUQ9aOGrDSSWVzgqJy3aawoyqJuucbOqUnYX3s6alWLI9+qZJFFAkMUuk0ZLRu9LunzMa0JwGZIVLmJKhUlJKWIOaVul6UmHcItBk6iNBINMjHt5u4NCIbHd01M9K8kUxJVhOFpIS8tSTiAJABQp05qDatpic/YMEEe/pEZA9/SEuxaGgqDLSRUhxvHzGvusZBIFIyAqHc7tHziRUZGQ5YmdRgjIyGCZJIW3/wD4K+n/ACEZGQLwsX1iDo+UEoyEZGQ0R7ydEbVGRkEekT3mxGCNxkaJk6jRjIyNMGcriJcajIAxizjUdILOUZGQg9Z55uXHFr+F9RlG4yPQO82vKIJkZGQtusNZoRkZGQpusO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eg;base64,/9j/4AAQSkZJRgABAQAAAQABAAD/2wCEAAkGBxQTEhQUExQWFhUXGBwaFxgYFxwcGhwcGBcaHR4fHBscHyggHR0lHRcaIjEiJSksLi4uGB8zODMsNygtLisBCgoKDg0OGxAQGywkICYwLDQsLywsLC80LDQsLCw0LCwsLCwsLCwsLCw0NCwsLCwsLCwsLCwsLCwsLCwsLCwsLP/AABEIARIAuAMBIgACEQEDEQH/xAAbAAACAgMBAAAAAAAAAAAAAAAEBQMGAAECB//EAEUQAAECAwUFBgMFBgUDBQEAAAECEQADIQQFEjFBIlFhcYEGE5GhsfAywdEUI0JS4QdicoKS8TNTc6KyFWOzJEOT0vI0/8QAGgEAAwEBAQEAAAAAAAAAAAAAAgMEAQUABv/EADERAAICAQMCBAUEAgIDAAAAAAECABEDBBIhMUETIlFhBRQycaGBkbHBI/DR4RUzQv/aAAwDAQACEQMRAD8AuNjTsjw9+Igq7pbl+J9YBlLZI4Bz1/tDS7CQHp7/AFJj5jAPPc62pNCM5dNR4x0tVNIV3vfHcpQoJCsU1EtnIbvFhIORdicont9vwS1qCVLKRRIzUdEh6OSwrvi+7nOmrZPCUkwosaMSsRGdfpC+8e0Am/ZQgEptJoSWIHdqXUN+6QRvgq03kZCCsoBHeSkDab/FWlAJpoVAwnIpLASzDSrca2+ayW6Rl2SGS5zVX6QqsdvTaFKJoiWohRd0qCWJKTqDl0O6GtzXmJ8vGElBClIWhXxIUhRSQW5PyIjVQjkwMz9hGIbf5fWNkjj4QhXfszDNUiRjMucqVgC9pWFOIlLpZ2yB11jSu0ksy0zUbaF4AhiyiuZM7sIKSnZIVQvkxpSHUfSTR4o7oVW6djOEZDM7+ERXjeiknuyACQ+IKcAauGBDD1hdZL4SLPOnBBeR3gVLUWU8sYqmrYksofxCJ8m5uBKcSgeYywWaSwrEdqtD0GsAXxfHdWczcLskKKcTO7UduO6N2u3ps8sTptBiCSS+BD/iUQCydH0cZZgUQngRrOFFxrZLLhFc9YJCeJ8YU2i+imyrtCUBeFKl4ULCgpKSapUBV0jEKcIGT2nSTNSycSFoA2nxomIxhY2cmcNvSYqCkCSEljHNstIQmpL6CFaZhUXOcV5PaIzAmYpGc8ygMWTTFIxO29Jpxg+8r4ElUlAGLvVlDuzNLUvcdEEdRCHViaMrxIqi+8armBAJz+Z+kKLfeoRUl1nd7984Q3h2pJVgSnax4CX2UunECk6gjrygWTMYy1LY95iZRXsslOJ3bJvDjBDAerSkOohs1a5pGJ20TB9jsZJZgAPdT8oIutCVSkTMJBUHZVG57vnBlnlE5dVadBu5wBYnygQmyqBc3KRpn7yG6Mjm03nLlBk7SvesZA7BE/5W5AkK5uSeVfD6w1s9oIH6xWpc/bBJasM1W5H5h4wAWoOdSTDrzQJyUpUtSQlaJgwlLvLUFD4gaOBEc9R+JSlrGJwlWHD8OEBgAWFTvc6sAIP+oywPiHjAFtvQGiVOfL3nDVLdJKMRJ6RdY7AnHQqGCaqZLFGQpbhYTT4TjXQ/mo0Nb2khcrCtSg8xCwzO8tQUNMnSBvzrCqRakpPxDUZx0u1YiCagClaV4xjby9y8IlUKhd3yRKSpIxlK194U7LBy5SHFEkuSHNScnhjYUolzJsxAUO9wlSKBGJIbEGS7kAAua4RClN5B2YPuxGJReP7o/qMaWPeTnAWh9nSEFRCl7U0zS4S2JScJA2fhbrxgG2WaU81QQoGYULIBoFy1OlaRop2JOuEPq/Kr0b8KfOAp15lTbAYagmCBYmxMXTUeZEk95NVNUpRWoBJYBsKSS2WRcvz0g2bJln7QylJE+WJa0pZiwKcQcPiYsTuApSArNKWag7RzIpmN3WJdazQCP3hBEEngyg+Eo5hq7GZ8vAqcrCpGEAAOzgvlnTWGJQrE5mrzFNnDkoEEYag4qv8AlDNCVUssFGaADkcbPyrGSkFR2ZuLlM/WPbT6/iIKox6/mN5BRIlKSgAIBUpnDOtRUqgDAOo0Aiv2Ozy0FJSDsIEtNfwguM91W3OYNVZl8fH9YjRZlDIev1jRdHnrG48aLzBxZ5aUBOJbJmmb+F8RWVsdnJ1c21hfblmctBKlbKioZDNBQ1BkxVxcw5XJVrXhrAfcHvAWqRQAagl+sGp7mHS9JFZLpS6S5cLxvSpwlNaZAHIboZyLvC1JKcSsBVnhwkLGEghsm3ecEWa7wBimlhuf1+kan3oBsyR/M3pAszHqYssreVBf8Saz2VFnlpQuYpYSGSFFy2g4tk5rSBrXeK5lE7KfXnAws5JdaiTBCdzeH1hLZPSPxYAOTyZHKs4zOcZEyA9BU7gIyEEkyrgdTFqLQdUPzLekdi0j/KH9RjRI3E+MYPecVbh6SPwye8xVoH+V5mIVByCA3CsEYeJ842eZj2/0mhDAJ/xZbutTDOVOCcpYPE1gC1fGP5f+Rgs5VjzHgSPTKDly36j+Jo2hKZhmEB2+F6ZAOBnlHcq+jUqCXeg4MKDfC1gSWFCCfFLx2iU6Flt9ekHQrmTK95CEAA8/ryRXMnn3iVoIUEu75VFaN0jJUw4BiYIBPUuczugdCNgnjnqa+kd2ZCiuWAxJLpCqJFT4/D5wYAihm2FXI5Kj8kR5YUoIdJJ3kMzwvvWUO+QAM8L8XXrvgyx3dMTMUVGWMQJKQ5yIyFKVzfWBL4k/eoSauEjJs1Eb4AdesLUsWw2RzY/mMrylfdL2cklqCkCXKGlqUWAxFyW3DWOrdc8tEtShicJJGbU6wszRLTVlLL/7B8zHgARwYvK5TMGI7f2PaPZVoQoEhaWGe0Kc6x2JqWKsaWdnxhn3QtviUlE2WUg7QYjeHb0PkI1dskKss4nTERXUIByeMoVcb8yd5Sul/gA/3GRKAMRWjD+bEGhZKvBKFOk4qk9MhAq5Z7uUoVbGWd8liuHNtCdHEL5i3UqjAhwBlr84NVEH5zjzDtf347fx+Y0VP75RKlPmyQaCCZbCg99YAkyVFQUyRkKU6eEPbHYCaqoNwz8dIRk56Tq4cgVTvFV+f0gqUOR6D6wwst2ks9BuHzMHypMtI9+ZiK037LQNgYjwNPGEkGF8wz8YxDrPYUIqWfPcIyK1arwmzMzhTuHt41HqnhpWbljOPtcoZBXhHP26WDkfB45+znQHwiNVmPHwhwcT3y6+p/eSi8JO7yjpV5StEHw+pgGTZgkmr+znWOgE7x4wRI7RePF5fNwfS5BaZylLxNllTQEkPxjdotsxYYgAcH+cTLSACTkIGXtIcjWnj50g1a+0ny6fCm7rZBNWeamS1EqejM3Rm8WEZKsylUemjakhvCOrNUBPE01NTQb4fWSQJYxKUATSqVU4B2gi5EFcGHaHA569T3i+VdU0AjEkA0Irka+PjmYxd3OkfeoxJoGJZncVzBBJqBD5KeJPJB/+0IJdmR9rwYHQ/wAOD/tv8J41gA5MnzYUQKKu6HU/pGl22AgmZMWpayGBDkAbgTxge1XbMmrxhSCElk50wl6trEFnSJdrwy0qCSWKafkc0dqGufDhDS6bEJIUkYlkmvwhqUfaNeMCSRzNQDINlcAm+e4/JmWuyzVy8IwBSgy82/l1HWFiboOHAZksEF0kGrlgQeFPHwhlMvYialCJYW7OQtwHLVZLDIwntMoS7UCqWhiQcP4dpxu0U5yjUsQdRssNV9jz0uMZdkK5qVzVytkMlKC4J3l+J9OoybqmJC5SZssJU9Cdo0ZiNHDAwOmUJVqAMtDEulJyGL4WporKkMQjFalrwIBQkPUtiORJbMJDQXSCgD3Y5sjr+/4g4umYgJKVpJRioobLKZxv0Oe/SFq7Bs4iRiKmDfCM6cq9GEWpa8aSQUEZbNR4xU7xtZpLTQkknhp4mseQsZUumxEV2/6qM7JYO7KVTljCmqEgkh+o05RPaL6D4UDqdekK5Us5qPUmgiKRKHfMKjP/AGvGE3cLwkwbQebIHJhcyctfxEnhp4ZRtMnf+sd98BR67gfkI6lpWvIE9PYickzrJQHtNFgPqYyDrLci11Ua7h9coyNGNoB1OIcXB/tFn/M/jEcy1SMmz4fOABZeUSfZxweGbxEnTD1MBQtOGYGzbD0Ko0ycGW09T1MTJsK2NE1/eyry4x0bKvCzDN8+u6G+IPWccaRiptT9LV974mTLUDLYprhFeLZ574GTLKgSB8PxHg4pBcmzKUO7piau4ADMmDbNdM8yywRhUKVzdjicA5NTLPhHg8fnxAMCBflI/XiCKu8CzCbVyrj+YiCbGVzpqj3YmsgBlKYAUBIfUl/GGBuyeqzpkhKKKqcejuNN5I6cY4TcdplqTMllKVMygFCjMDmGILA8CeAMZu95I2N1ZSFNUt1+v79odcNjmSpZTMox2avRhu4+sKZsgLt6kkqAJzBINJI1zEWm5rvMtBMxeOas4lq0dgABlQAAfSEguy0C0faCJLv8PeFvgw54XygA3JNx2VDsQAHgj34gUyR9ntPduSiaACX2wFqIooVBcPTPnWA7JNIs05KScSlBwMylnUeTAudzw0vGxrKzaJq5ToDploW/wOQCSKVr9Igm3ZPlWXNDTly8OBRKpmJJZIDZVfPf1djG6S5VZLNceav1H+1IruCTPs4kmvdjvGDB2OLF5f7eEGdrLJsoWNDhLbjl5jzgeVNnWabL72SEAkJISkBw9fhOEmr5PFivqSJkqYjApyNnYOYqMuIEC/lYRuJfFwuo6+nSuOJTrYVLAtGTrwgbsCQx/qCvCJpyzMMt3CZ80qUNcOMISDyAPUw4nWZ7IJIG2ACAynxPiOjVLh+Mc3hdx7uSEhQmSQMLoUxZiagUqH/vG7hMOmy8n1AJ+/f8QS90iRaUGWAkKSAUhmNSMh08Irii5UVZs78YtNolTJk0TpstSQkAJSHU+dSSBqX8Ir86xEFIDMskAksevvWCURqIwfcw8vPH3A7fvNSlFSkINQCKb3PsdYK+wnvlIDIOFShoBsP0jLXLQgIwLBmJNWzd3B6HSILRapqlKWpgVJKdPhKcOW9oGh6wEx5yACpJtTf2FSW75aCpCVDCsTElzkRiDpUGodx6Ui4z7VLlfGW4a+Ais3VYFzzLJYBBDqKtpQDEADXLz6Q6tPZ6dNmqUGSl6E/SPPwtiV6XBVjIeOPa+B/HS+8yb2jb/Dllt6iAIyGVl7IooZi1LO4UEZCaYyvdp14qKTdg3+cLJ9oSFFKEFbZqDYQdQ5zI4CAbVPmIQohSgcs99NeEG9n7GpZShA/T3vjBjUi4w71NM0kRaAWIFDkXeA7dbiDgSNrlQedeUegK7NSAhyljqoEu+9sjXRoqVlsoRbUy1gOFF9xoG8mpxghhAN1AGoscQm7Lnm93WWnAoOrEXJffD2wyUZYMJAGgbpFgkzEmgZ2y1gO3yQVSyAHCq8ikv8o18LVZMm8SzUgF3IOaQf5Y6VYEbgOVPSDEJHt46CIVsmbzAUWJGoJ5kn1MS/ZEfkHgIJwe3jWHlBBZm6K7xsaCkskf0wuuazS59k7qY/3UxSZZBKSkpJwMRkwU3SHlsBCS27dFJsl79zjIClNPxKShLqKWTUDxh+mB3MB6QNRRQX6x0q50i0y8a5k0pqO8XiYgjcB57ofKTCuRaSq0gqSUgpID8xR9+Zhw/GCzg0u7rUDBQuvWQLQd/rEQG8esHvvMQTG3iEVH7ottksNkI88vFTqloBokEkcz+kekWl2NY85viSUzUK/CsYRXUKUfmINTH4uvMb9nuzZnoKsSUICiMnUSANMmrvi0WHsjIR8WKYf3jTwDebwl7L39Ls8pSF4icbpCQDQpTvI3Qxm9rFkfdSKb1qT6A/OB9zPZWy7iB0lks9jQgMhITyAEdTZyU/EQOZioIvK0znAcb9Ej+l3iaXdE5TbZ4gAepcwQUn6RJmFfUY7n37KTk6uQb1jIXyrnBUyyogcc23s0ZDBhc94G/GJT+1KUJQlI+JSs92EOT6Q1/Z9P/wAUUFBgBPPNt5zbhHHayyibJBSk40HEBqUgbQ8PSF3ZexzFBM2UQSlmejg5pUc93I8IDCtJQNmUZH3cnieipUQgInzEhUwFIwFSasXwqJxOzavnFU7S2Ey7SicmgQlLjMrLkNvJCR6RZlTSrCD30vfhA8yASPEQomTUzJgIdKUGpbEQAcKXHFRJLVYcopVbPMnDbeRGN32tBAWkYyQNtKQrZqWJBcR3KkqK1FFUuTVT1UasScg2Q3wPYbrTLB7uSl1FySN5rQqYanCw0iw2eWEjV9Sc/p4QwYL4MxsvNiLTLWKEt0jNv8/+2Cp+1i3pY9IGtNoTLQpayyUglRbIARFkQKeIQJMxZWA5WABnst6mK7fnbORZ00md6s5JlsfFWQEVy1Xyu2TCVD7oHYl6cCrQq8hFf7T2YImoZqhuu4Po79YxQC+wykYfLZlnkdtbRM+FEvkxJ9R6QAmae9VMUZsvF8QlKA8lJJ/3DKFt3rIA2VjeQCR5F/KGwQaYFpWfy/i6Oyn5PAsdjWsoXHjK0wlpuW7paymbLnzJhGWNRUB/KTnzh2mzr/zB/T+sedSJi5au9lbKk6bxxHrHoF0XkmfLC00P4k6pO6AJ3c3EZcWzp0hf2dX5z4D6QJb5qZSSpcwgDk54ClYYpMIe1ssGWn+IeojVQFgJOzEAmE2lBb4j5fSKRe9oSEykkOQtSugp5k+UX62Gkec3rIPeIVooEDhUH3yjRUrwLZ5kxvE/hly0cWgSZiVqT6QfPMiQlJnrCSqoSSx6gAlukSyBImh5c1J4OX8M28IVuIFgGpVeMGh1ll7Bt3RBqcSvWLWlIGUUbs6VBSkpcBw1G504tFykyjqY6WM+QTkZx/kMkSkEkxkZLktGoYImURIOIBZDYc2yYvlrUDwgH9n9nwiYKsglmoGJOuutBvhkpG3/ACgeJMd9mge9tIP+a53Ueg8og0IO2/eU6h+K9v7ji0SmSSWzfCKJ5Fs+ZeOwuYQg93sg1/MEsQWSAXDcfFomkoCihxmSfl8/WHEuWzco6gxhjcjVyBUiscxK0JIUF0DqGRIzjj/qCFFSUqBKc291bhlAlpuVBKinZJLnCSHq5dolTdwCG3fD9OWjboaVsVMuSSw4U1XYA++cUT9o95ES5cgUMxW0OCTlyf0j0KzIAFMo8v8A2qzP/Vym0RXqfo8RZMXCn0lWFrYxRdRwaPhFNz6n1PQRl8I78/vCo6ezEEiaKJ4F8/f/AOYuHZ+59slYqQSx30YeCh4RGQQ24dZ0FYAcylWUqlh8JHFOXUD3yhpJtaSHqoag5++PnF6n9mEKOJOyrMHIjm1D1BjU3s3LUn7xCEr/ADI2X47wfGPOCeagLmUcXKYtYbPEHoS4UOGtPSCrvths03vEuUGixvTvbeM/HfA98XfMsqhi2panCTl0LevCOcQKcSHKFJJbUEZ+niNzQkgrzHAhhU9Gl2pwCEkghwQ31hR2kWopQCkj7xAct+cceMR9kLbjlCW+1LpzS9D8oM7RDYl/6qPNaR84NL3iQZgACJNbcWiX/maPPe1V/GRKRJlp+9W7Fnwh2cfvVaPSrXkY8yv2xA22yzFAlGFVG/ElTt4GCxgE8xqk1xK3d9kUsqK0LWs1djmd58GiadZRJxKWhaFCo3jl75x67Z7RKEpMxKSUnIJTV+ILNlrCXt3d6Z1mcBlkpCcs1kAO3OKE1DXyOIvwxdwfshKmTpaVzCr4Qk4TVWElnO9ixbcc4sFisWJOKqVcDlwgrszYu4liViSUoSkUDHE20TXU16xLJmnEXDPpSngYi1WJgN4P/U0NusVOrut6gcEzPQxkBWxeGak8Q/lX08IyH6XOSnJk+RaPEVr1fh/yb5xnZ0tMtX+oT/UHEcTT8Q3pPpG+zdVTzvnEEch+vpA6A2le8LOKs+39y22eWHQd39oYQuMzCx8YLE8U3HXdHYTpJRJojnLABJ90juBLUtKlJlvX4iOCf1IjSamyez/COUeMdt7x762FWSRRP8IcP1YnrHtMwbJ5R4Zf8xMyfOKRshRSOSQR6jzifO1ECUYAKJhnYqXLXNPeMMKcyW/Ep/7x6hYZ8oqZK0KNGZQJcBvSPJ+zIJtCEimJxXQ1q2R5R6Uiz2jZliXKCW2prudfhRhZ8szEtea45zxzH8wsIr4tKDMKAVTJ5BdgcKQC20tmFfwjUGHNllgAp0GXKJqDnB8EXE/TxE9/WFK5Cpatzud8eY3ZaDLLHJ35HI+PyPCPUr0U6TyPpHlC5ZzzeppmX+oB8YQwBsS7CPLcslwWkJm4CcNdhW45h+Bcgxar9AMtP+pL/wDKiKPd6cRS4yNePPqD4xd78lvJFT8SP/IiEr9QgaoeX9IZaxQ0io3uE4EKUkKQmY6hwIUPVXnFqt6FMWWR4fSKbf8AaAmyrBPxYg29z6fpGgGxUzHGty22zGQmUpSGLnCpsNVHZGKisIYa5Qp7c3xLRLTKlMCC4CQwBAcZcWivXV2gV3YASg5BKShOeXvlFt7Ndj8TTZ7FTuBongNPKKhjO7mLbIq8iMrkvorSCQtJIGJy6XAD4cLsCXpDErHeIUFEuSCGarU1yzg5F3SxRhEVrsKVCnxCoPER7Im5Cok4ysDA71RmRu9++Eagn4gDq2Xr74xqOKuRk4MrADCVy0p2kPk9eIeC+y0sY5/+qo9WT9Y6VLBUkHUgeOInyET9mZVZx176ZXftH6Dwjp6H/wBQPuZPnPWOrQ7EButYAs9jWoghRSlzQGp58Iby5TnhBCZQjpizJQJUL/nTpb4ZqmHLQJ4bz7aHHZyzsAs1UpNVEuS5Ec9orOMBPA+ohldsrDKljUJArnlGpCnV6KIlLw54SBzNB5mPHLzu3uyk/nDjqQD5qePbCHziq9rbJJlypa5hYS10pUuxwj+kc8MJ1GNydw6SjTuB5SOs83k2Rf8A7b4wokMCSCCN1c3j0e5O0IUAiaChe5QIfk8VG7L/AJskkWeUAgipXmS5YgOwLFtxpDS4b/Upfc23AqWrE01QAUhQLgKUKMz1DaQgBDxu5lj4cm2ynEd228ZSZhUufNRp3aUGp4HBXLfBFinLmsmWjupQq5LzD0yS+bkk8s47l2RRTjlLTaJKqpBZ24KyUx3tz3kTVzUoGCQdzOkNzYmnKN8NgeRJ96Vx19+0ivGU4KAWKgQOZEVq9rjaWpaQSxy1JdmZufhD6WZhnyWqxUZh3ApIAY8TzpDa2S2INGNG5B3gHwbk8QdoS6go22VW6rkIYrDYiSRuFdebQ1v9Y7k/xI/5pgi0LTLDzFpSN6iEjzhD2hveR3SkpnoKqFgoHJST8oQimxAzZNwJMfWiPPr+sxmhWDQsOJeoy3lmB+UW20X/AGZmE9DncQYHTdikBE1RBGMqUGyCnIJrpTTWC8yc1GY2X1lb7OdmVSEIWtOJRVXgFsQ3UsTziy3pbpq1ps8hXdjC8yYGdI3Jf8R0OlTuhuiYlScw3yhXc9nGNagS2Kj7s26EmKdHeVyDJdWdlMPtIEdjpOeKdi/N3yyrzLeUZjnWHaUtc+z/AIiqsyXxf8Sd+6LQkRFNYgggEHMHIiOidMp6SYal+jmx/vT0g0mamYBMlFwatzjIQ2JH2K0iUf8A+acfuv8AtzGqj+E5jqIyOVl0qM3m6ynxCnTkdpOVpCwtRZMuqgTvDD3xg7saxkqUzYpi1N/Esn6+ERyLvC5QcVUHPy84N7K2Qy5ICgxJJ6EuPKCwJsUL6TzGwTHssUjqNCOo6K9ImKr/ACO7L5EgHqYYIXwOQgW0AKmy0kigKmepOQprrBJtSAWxB+cAqzZ3MWwJoAA5JyEeU39ehts/El+6RRD6nVTcd2kWb9oV94ZSZEpQKpzhRByQGfk7t4xUrPPTKAOF9AAHcgZARJqshvYs63w7CFU537dI5uu63Y8anluiS8bpxKK2YKIFBwYE+AHWIbHfM9SgMCEDcS53sWyLbn5Q4RaysFM1OA/hOYLVhfgFV5EP57dksGIwi0IlKkImLQhzRNGJrQ5gHOh3wPc162iTapcybNWpBZEwKJUMJo7bwWL8OMWixkLGLfXpp5RBa7qSeUeXcKKmNL4mtXUcx5aO0EhKilK0qWEFbA0LCm1k5cRTu0N5m14QjEEpYt+9XLeIlFzgFqZZ8v7xxY7CpLU+E+/fGCy5XcVVCDp9PgxHcDZ7XAZNrUnu++GKWhThw7OCGrmKu0O7JLTgRspqiz6DWYfUGOrdd47lafzORwrT1gO6bUCnAzGWiUP/AI5jU6AQKEjyyXW41YeKg+/9GbvScJa5hAcleEZBnloeujD1juRfhSkhamNXfWjUDMaermBe0UsOZhqETQTwBQA54OEwHaZgZ9KORoCQ/lHU0+jx5se5uonGzal8TUBwYQu0ESNlIGJNAa/FUVctmKaZRa7nswRLSNwEV+zWbvFoKgCmihupkPnFss4is40xilERuZ+WMmhYq1utQAolnPE/SJL7vASZS1nQUG8nIRUrFfSQNo7RzeleIdzyAjy0ASYL3xUf9pLN3tmXoUjGk7lIqPTzjIr15X4pYKUnZIY8X4EZRkcrO6O1iX6XWLiXa3MvdmDIA4QZLEASVOTudvD9YMlF/fv2IFBzNuEojZjYjlUVwYDeF3pWQpq5GukIbbZBLUpwMLOKaJJ+vnFsXFV/aLPKLM6aKWe7H84r5CE5ltDG4uXAnntmtSrTMVNV+I7I3J0HvfEljVitKga4DgGdA5BHjU8omu1IlIcCiflCKy2oomqxHCVEqScs1PV+g8Yl0gBctOt8RtMS4xLXc9oCZilEUUCeiVFj4FuEM7/n/dOksakfygk9GB8YrkuaBsgjZl5k0csnPX50gmzXiTiSsghhU6O1f7b+EdGgROMCVNy09m7QkyEEF3D+MNlVikdnbQZeBDswTnSmEH5ecW9FpG+sctGAJE7GXGeG9eZzaZbs1CCC/KvqBHWHbNGdILcXP0jhcwGkbnrYpO8MfBx84bfEVXMV3xeTHBrl5g/KE1oGCYV1SkqJcflCg/MQLflo/wDV4Sfwg+Zh7ZpYnobIIThHhEvO6dEooxV2PWUS+74nTiplFAmH4E5NkHOtM41ZJM8IwmaWZmYGm5zWOTZcM8oUDTLk9IbpFBF65So8hnyOoZlco3aNezN5snBMNR8J16jPwfnSLUb1QlGIqATm75xQFJSeMYJQ584d82a5EVvAhfai2/a1JCSRLSXchnPv1hPLu3AR+X3qNOcNZSREi1xM2RmPMTkyntBZYzpTQ9I1EvlGQviKJM9Ms6WABhhZU0ffAstLkQeYqQd52J1HKxHUZD56aVlHnv7ULa0yzSz8LKV1oB6nxj0KKd+027BMsnfAbckgg/uqIChyyPSF5VtCJRpXC5lJlLRMNGblx48IinXViKQA9GcUqxb0gSw2wE+EWS7rRl7yjlodhqfSZUDruEUKupSgoJepYvz9fh/vDSxXKoAhgxzoACGG7c3rFisGHoannDFCkh8qw8O3YzluFvlZUjcSgThLAVYnXw5xAmZOkr7xRxoyU9A2VDv4iLstm3whvhAOe2oZA0SnjxhTrR3R2Jg42EcR3a7oC5aJlnUzgF1GhChwEA3rMXLSnvEYS/xAkhT8dM8qZQV2GnKXZloJfAopB5gFhwGKIu0t4y/s60LUMZOwn8WJJ/uH5w3LQUMvFyXGXGbw25oyg3rMe0BQ0T8/7w87PXgEljrk3vOF139nVzl4103BnDeOcXW77pRLSAwPSJ1RiQZ082fGqFDKp2xsBxonJHPkRu4U84XSEvFt7XpaQfehim2abQGHrxYnzXxRPoyDvx+0jtuzXLfR4hNpU2wkk8SB84YkuQRvHrDi33KJm2hkTDpklR47jxEC+XZQMLQ6fHlQ7xKl9vtQYd3LY64mHXdDD7Pa1Bu6SNXxHXpE8yWpBAmJIO46jgRn0ix9jbEF94CTgSxSMVHJPh5QPisxoAS19Bp0XdUrKbptShVKU8i58KPG49DXd8vRNc8/bngYyMvL7QVw6cD6f3jaxJzPSCAXJ4RDLUwbXdzieWlhHUUUKkE6jI5esbBgp6biOfJStKkKDpUCCDqCKxJEFunYJa1Z4Uk+UeM0Txm19mJ0lRmSxjl7gdoDiNekQ2W8NQY9DsU4CWVfEEAk76ByP0jzaz3bKwqX3pQtJ2wySHUqhYHazam7hHOxads911E63/lF01DJ0Mc2W3r0PUQd/wBQNCpRLeEVSxWpS1hCFSw9ApZISSFBOjtmT0i52DssCPvhNWXoqWtOFtGBZvOJ2Rk6zoNqsH3/AE9ZBO7SKNEhhv8AecLbVaJyspUzCciUlIPU849Curs/IlsUyy+9VT4/SHKpKSGIBG6GJjZuTI316JxjWVXsTKP2cSgsJWSpcxsyCsgYeiRXiIZ9oOz6JksFCAFoZmYEgZh+VRxge9SmSpExLJwKG4bJLKHh6CLPFWELkQgic98rpkGQH3lbu+zhKQAGgwloT229AidMlhtlR3njkE8YW3xfiko/LxOvIaQtsiqKly6fJkIPrB+315pEnAC6iQOAct6PFeswDNCO120z5iSSGCxhBd/ppD2znLzjyqQLPUzkfE2tgi9B+feaJIeLmJlE8hnFWtEsFGIVO6HptALUzAILunxo0SakXUd8P4UiQ9rJWKz4nIwLSeLHZ+cLuzd+Ksy1JIxpWKjI7OXrB1tlqXKmIGqSw0fMecJLksq1TsJSQpIDg9D8/ONw8LOmKYUZ6BYb577FhRhbME/SMgO7JQQFsADiI6Jp9Y3Atle4psag8Sz2epJbVhyEFKLRGgtSOiY6+6hOVU2gNzMdxykb43BjpPTcQ2uVjQpJyIaJo1GzJW7VZjJBJIfCSlQ1wjWJrKuSnAkpBI2cWEP8LnaiTtVNRLs8xa64ASANSzBPUkCPLbVfE5cru1K2WY7zVRNeONuQEc/IBjY1L8OB9QBQ6RfY7ZMlzDOl4R94ANnErbxFgkVIKSQWq7ax6LclsMx3sk9BBzS8tKv3gFFJHUPFDsVyLWkzu6mqSzBSG2VJyLAuQC75ZCsNrGJzpSudPUFJqiWSVAsQAaULxX8mcmNWFSXNqtmodTdXPSFW+XJRimqEsDPGsE+ucVy++2O13coKSG2lqSdkbwmhPusJ19mySStKnUGSqbNDpq7kOVGmjax1IXZJK6qXaFkYSymQ24lwG5kxTp9EgNOS3sJztTq8gFrSj1b/AIg1wSpk+acRVaAVgqJxDCEGhxK2QF5YBXVoe3p2qnKnmTJUgMHdIeuoxGhI5DPhEEm1T7SpUmSlKES1gYJYHd0UarVSlMmGIPnBNnuEy5rTVYsLTEhNEhSsQJGppT5QGqxY0BI4PoJT8PzZHK3TAdSf6lbtN27SlkkqJcly5Or8Yq/aUlKwzsRTM5Bj5gnrHp14WYV95RT7fd6pithOIpq3D2fOOODsezPqmbxcXHEpUucofAlzxTTnWsNrEua9Sz7wP7w4sVyzVEkSz1IEEzOzpBBnKITrhBbqdPCHNmEgOJP/AK5gKVKTmqnhFmscxJlooQyRUaU1A04wLL7PSCcQxLToAsEfX1hslLGmmT/X6tEjtumZNqjyipzIkgmuejfpT1jnshKxTZs071EcnYf8Y1PnYUKOVMmo8Mrild1ZVqauH5fUwxOOYpGu5zKnUcHMk+JeMjaZWzX6H9YyFXCJ5lxCI6hOqfOIqtI4hH1JiIKnBT98eIKUkHyBHjHU+ZxCQ+C0e1iG02xEsDvFBL5bzyArCydNmt/iFtWAEK58vu1CYHUk0mA1P8VauNeHKBbVr2EJcB7mWKXeko5KPB0qD8nEB3ke9IwqWEjcSATxGZHOI5a91QcokCoTk1DMK6Q1xAG5TO2UoIlpSkMZi3UHcEIDvXiQIrIRnFk7ZTMdoSnRCB4rLnySIUy7PERYmfRaJQuIH1leuO3qlpfDOxsSQkqSUqL5kbiRTjui32C97TNSlps8hvvAJZSRUsMSQ5cVgFNlJhncl/myLAKcSSCDXcXHLPyjsYfiZsKyivtPn9X8DXGpyLkYknnmushviyYZa5n2VbGgURhqTRyqpGWlQXeK9KRaSgIKUhAJU4JJcgaNw1i2Xx2pmTyE0Et9pI1HEmGVgsiFSwzF9RlGZfiGVj/jNCL0/wAL0hS8y2bmdl78s1lkYVOlyVGhUoqoC/Fhnk25oW23tOubaRMTSWAyUalJNSdxNPAR1eF2BIIY4DnvG49HhIqyTAQgJc6EZEcx9NIlbM7CmlTaZMTXjHlPT29peJc5M1AWnI7xWEaR3doQcgVMeSqfOGvZ2xmXJwqFSSo9fQRFfFkeoz9++kLyCxK9O9Eqe8MXKBO48PmI7ErfTiI1InhQB1IeJcPWJKIiTAJ12JNU7Ct6aPzGXlEWFaaKYjQs36HlDgJP6GI5iQQxFDmDWPWe8HrK5ez4cO8ge/1h3OmNJSlP4lAcWDk+QiG23cVJIB3N+YNx15GOLJIUlSVKUFgPhYYS5DF2cZboPfxNRFAMKCH+bVz4ajz5xkT0OY5NQ/rGoXcGFyVuB5xJgiNIZR3Kr1iVSocoiTEX2WcJ2LbKPtCltjp3f2UIAYqy72uHrHM2yT1ItSQlQVMU8s94NgdyigILj7xKst7xYGpGSt3hDw0CpWrdZZyVp7oqSkmiVHZzTsllApOeFQJ1BCnAiS0WCa0/Dj+NHdfeH4AJWPNW9KzXNzvMWOakGAbwX3cqYp3ZJbfXL1jC9TQtzz9FjnrVMI2liYVO9FhKyAkOaAooActlySKsFXHMaY2J3Rg29HSV/i4HOHl1WcIQOTnq0MQIMGWsSBtBlRmXLOIVhCge7UEnFQLxqZRGI0yLVpThC+/bqnd5iQCQMLB6UMzFTPJtKx6ElFIwyRqI9AL2CG6TzSwXVaFoKQCldQFKqwPwk1qQ4rmWMW67bBMQEpEsAd2ElTgHEVbWSqpAyLPlxiwCWBlHaRBqYkgDpKnNuW0KlSZbB5SpqRMUQoFHdTEyioFTkupAOpKSYmstxfeWdRlMkSlCbiUFHGe6wuXdRHdq2hw3xaWjkiCLTBKvZLompVZyRRFqtExQdNJcwT8GVT/iS6aNwEc3hckw2grQRgKgogmv3iDLmjgAlMtY3qfeYtMRTIEuZqqJWEXQvFMZFDapcxNU/wCGmWgK1ptJVTjxhgmRNRPM3uiU91gAxIdxMUQ9aOGrDSSWVzgqJy3aawoyqJuucbOqUnYX3s6alWLI9+qZJFFAkMUuk0ZLRu9LunzMa0JwGZIVLmJKhUlJKWIOaVul6UmHcItBk6iNBINMjHt5u4NCIbHd01M9K8kUxJVhOFpIS8tSTiAJABQp05qDatpic/YMEEe/pEZA9/SEuxaGgqDLSRUhxvHzGvusZBIFIyAqHc7tHziRUZGQ5YmdRgjIyGCZJIW3/wD4K+n/ACEZGQLwsX1iDo+UEoyEZGQ0R7ydEbVGRkEekT3mxGCNxkaJk6jRjIyNMGcriJcajIAxizjUdILOUZGQg9Z55uXHFr+F9RlG4yPQO82vKIJkZGQtusNZoRkZGQpusO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6096000" y="4572000"/>
            <a:ext cx="2971800" cy="1538883"/>
          </a:xfrm>
          <a:prstGeom prst="rect">
            <a:avLst/>
          </a:prstGeom>
          <a:noFill/>
        </p:spPr>
        <p:txBody>
          <a:bodyPr wrap="square" rtlCol="0">
            <a:spAutoFit/>
          </a:bodyPr>
          <a:lstStyle/>
          <a:p>
            <a:pPr algn="ctr"/>
            <a:r>
              <a:rPr lang="en-US" sz="5400" b="1" dirty="0" smtClean="0">
                <a:ln>
                  <a:solidFill>
                    <a:schemeClr val="tx1"/>
                  </a:solidFill>
                </a:ln>
                <a:solidFill>
                  <a:srgbClr val="FF6600"/>
                </a:solidFill>
                <a:latin typeface="MJPrettilyPrinted" panose="02000603000000000000" pitchFamily="2" charset="0"/>
                <a:ea typeface="MJPrettilyPrinted" panose="02000603000000000000" pitchFamily="2" charset="0"/>
              </a:rPr>
              <a:t>RACE</a:t>
            </a:r>
            <a:endParaRPr lang="en-US" sz="4000" b="1" dirty="0" smtClean="0">
              <a:ln>
                <a:solidFill>
                  <a:schemeClr val="tx1"/>
                </a:solidFill>
              </a:ln>
              <a:solidFill>
                <a:srgbClr val="FF6600"/>
              </a:solidFill>
              <a:latin typeface="MJPrettilyPrinted" panose="02000603000000000000" pitchFamily="2" charset="0"/>
              <a:ea typeface="MJPrettilyPrinted" panose="02000603000000000000" pitchFamily="2" charset="0"/>
            </a:endParaRPr>
          </a:p>
          <a:p>
            <a:pPr algn="ctr"/>
            <a:r>
              <a:rPr lang="en-US" sz="4000" b="1" dirty="0" smtClean="0">
                <a:ln>
                  <a:solidFill>
                    <a:schemeClr val="tx1"/>
                  </a:solidFill>
                </a:ln>
                <a:solidFill>
                  <a:srgbClr val="FFC000"/>
                </a:solidFill>
                <a:latin typeface="MJPrettilyPrinted" panose="02000603000000000000" pitchFamily="2" charset="0"/>
                <a:ea typeface="MJPrettilyPrinted" panose="02000603000000000000" pitchFamily="2" charset="0"/>
              </a:rPr>
              <a:t>Super Response!</a:t>
            </a:r>
            <a:endParaRPr lang="en-US" sz="4400" b="1" dirty="0">
              <a:ln>
                <a:solidFill>
                  <a:schemeClr val="tx1"/>
                </a:solidFill>
              </a:ln>
              <a:solidFill>
                <a:srgbClr val="FFC000"/>
              </a:solidFill>
              <a:latin typeface="MJPrettilyPrinted" panose="02000603000000000000" pitchFamily="2" charset="0"/>
              <a:ea typeface="MJPrettilyPrinted" panose="02000603000000000000" pitchFamily="2" charset="0"/>
            </a:endParaRPr>
          </a:p>
        </p:txBody>
      </p:sp>
      <p:pic>
        <p:nvPicPr>
          <p:cNvPr id="1026" name="Picture 2" descr="https://images-na.ssl-images-amazon.com/images/I/51eeuyLg-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35" y="2947010"/>
            <a:ext cx="1825625" cy="2861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rrysebastian.com/img/s/v-3/p89582728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236">
            <a:off x="3803447" y="3464697"/>
            <a:ext cx="2271602" cy="3033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attle t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743200"/>
            <a:ext cx="32004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31546"/>
            <a:ext cx="3781489" cy="1199711"/>
          </a:xfrm>
          <a:prstGeom prst="rect">
            <a:avLst/>
          </a:prstGeom>
          <a:effec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37413">
            <a:off x="3936236" y="343994"/>
            <a:ext cx="595429" cy="1283252"/>
          </a:xfrm>
          <a:prstGeom prst="rect">
            <a:avLst/>
          </a:prstGeom>
          <a:effec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11" y="281562"/>
            <a:ext cx="3224213" cy="1249695"/>
          </a:xfrm>
          <a:prstGeom prst="rect">
            <a:avLst/>
          </a:prstGeom>
          <a:effec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1264478"/>
            <a:ext cx="8226425" cy="1554502"/>
          </a:xfrm>
          <a:prstGeom prst="rect">
            <a:avLst/>
          </a:prstGeom>
          <a:effectLst/>
        </p:spPr>
      </p:pic>
    </p:spTree>
    <p:extLst>
      <p:ext uri="{BB962C8B-B14F-4D97-AF65-F5344CB8AC3E}">
        <p14:creationId xmlns:p14="http://schemas.microsoft.com/office/powerpoint/2010/main" val="2419267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971" y="51816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smtClean="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
        <p:nvSpPr>
          <p:cNvPr id="8" name="TextBox 7"/>
          <p:cNvSpPr txBox="1"/>
          <p:nvPr/>
        </p:nvSpPr>
        <p:spPr>
          <a:xfrm>
            <a:off x="5943600" y="4495800"/>
            <a:ext cx="1295400" cy="461665"/>
          </a:xfrm>
          <a:prstGeom prst="rect">
            <a:avLst/>
          </a:prstGeom>
          <a:noFill/>
        </p:spPr>
        <p:txBody>
          <a:bodyPr wrap="square" rtlCol="0">
            <a:spAutoFit/>
          </a:bodyPr>
          <a:lstStyle/>
          <a:p>
            <a:r>
              <a:rPr lang="en-US" sz="2400" dirty="0" smtClean="0">
                <a:solidFill>
                  <a:srgbClr val="FFC000"/>
                </a:solidFill>
                <a:latin typeface="KG Sorry Not Sorry Chub" panose="02000506000000020004" pitchFamily="2" charset="0"/>
              </a:rPr>
              <a:t>explain</a:t>
            </a:r>
            <a:endParaRPr lang="en-US" dirty="0">
              <a:solidFill>
                <a:srgbClr val="FFC000"/>
              </a:solidFill>
              <a:latin typeface="KG Sorry Not Sorry Chub" panose="02000506000000020004" pitchFamily="2" charset="0"/>
            </a:endParaRPr>
          </a:p>
        </p:txBody>
      </p:sp>
    </p:spTree>
    <p:extLst>
      <p:ext uri="{BB962C8B-B14F-4D97-AF65-F5344CB8AC3E}">
        <p14:creationId xmlns:p14="http://schemas.microsoft.com/office/powerpoint/2010/main" val="4012667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62" y="3205072"/>
            <a:ext cx="7792264" cy="289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a:xfrm>
            <a:off x="6381685" y="4038600"/>
            <a:ext cx="381000"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572185" y="4267200"/>
            <a:ext cx="1999345" cy="1200329"/>
          </a:xfrm>
          <a:prstGeom prst="rect">
            <a:avLst/>
          </a:prstGeom>
          <a:noFill/>
        </p:spPr>
        <p:txBody>
          <a:bodyPr wrap="square" rtlCol="0">
            <a:spAutoFit/>
          </a:bodyPr>
          <a:lstStyle/>
          <a:p>
            <a:pPr algn="ctr"/>
            <a:r>
              <a:rPr lang="en-US" b="1" dirty="0" smtClean="0">
                <a:solidFill>
                  <a:srgbClr val="C00000"/>
                </a:solidFill>
              </a:rPr>
              <a:t>HINT</a:t>
            </a:r>
            <a:r>
              <a:rPr lang="en-US" dirty="0" smtClean="0">
                <a:solidFill>
                  <a:srgbClr val="C00000"/>
                </a:solidFill>
              </a:rPr>
              <a:t>:</a:t>
            </a:r>
          </a:p>
          <a:p>
            <a:pPr algn="ctr"/>
            <a:r>
              <a:rPr lang="en-US" dirty="0">
                <a:solidFill>
                  <a:srgbClr val="C00000"/>
                </a:solidFill>
              </a:rPr>
              <a:t>L</a:t>
            </a:r>
            <a:r>
              <a:rPr lang="en-US" dirty="0" smtClean="0">
                <a:solidFill>
                  <a:srgbClr val="C00000"/>
                </a:solidFill>
              </a:rPr>
              <a:t>arge space to type your answer? </a:t>
            </a:r>
          </a:p>
          <a:p>
            <a:pPr algn="ctr"/>
            <a:r>
              <a:rPr lang="en-US" dirty="0" smtClean="0">
                <a:solidFill>
                  <a:srgbClr val="C00000"/>
                </a:solidFill>
              </a:rPr>
              <a:t>Use RACE!</a:t>
            </a:r>
            <a:endParaRPr lang="en-US" dirty="0">
              <a:solidFill>
                <a:srgbClr val="C00000"/>
              </a:solidFill>
            </a:endParaRPr>
          </a:p>
        </p:txBody>
      </p:sp>
      <p:sp>
        <p:nvSpPr>
          <p:cNvPr id="9" name="TextBox 8"/>
          <p:cNvSpPr txBox="1"/>
          <p:nvPr/>
        </p:nvSpPr>
        <p:spPr>
          <a:xfrm>
            <a:off x="2448313" y="2316802"/>
            <a:ext cx="3933372" cy="646331"/>
          </a:xfrm>
          <a:prstGeom prst="rect">
            <a:avLst/>
          </a:prstGeom>
          <a:noFill/>
        </p:spPr>
        <p:txBody>
          <a:bodyPr wrap="square" rtlCol="0">
            <a:spAutoFit/>
          </a:bodyPr>
          <a:lstStyle/>
          <a:p>
            <a:pPr algn="ctr"/>
            <a:r>
              <a:rPr lang="en-US" b="1" dirty="0" smtClean="0">
                <a:solidFill>
                  <a:srgbClr val="C00000"/>
                </a:solidFill>
              </a:rPr>
              <a:t>HINT</a:t>
            </a:r>
            <a:r>
              <a:rPr lang="en-US" dirty="0" smtClean="0">
                <a:solidFill>
                  <a:srgbClr val="C00000"/>
                </a:solidFill>
              </a:rPr>
              <a:t>: Will citing evidence from the source support your answer? Use RACE!</a:t>
            </a:r>
            <a:endParaRPr lang="en-US" dirty="0">
              <a:solidFill>
                <a:srgbClr val="C0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82931" flipH="1">
            <a:off x="5987436" y="2425987"/>
            <a:ext cx="751111" cy="427958"/>
          </a:xfrm>
          <a:prstGeom prst="rect">
            <a:avLst/>
          </a:prstGeom>
        </p:spPr>
      </p:pic>
      <p:sp>
        <p:nvSpPr>
          <p:cNvPr id="15" name="TextBox 14"/>
          <p:cNvSpPr txBox="1"/>
          <p:nvPr/>
        </p:nvSpPr>
        <p:spPr>
          <a:xfrm>
            <a:off x="234594" y="522982"/>
            <a:ext cx="8727978" cy="1323439"/>
          </a:xfrm>
          <a:prstGeom prst="rect">
            <a:avLst/>
          </a:prstGeom>
          <a:noFill/>
        </p:spPr>
        <p:txBody>
          <a:bodyPr wrap="square" rtlCol="0">
            <a:spAutoFit/>
          </a:bodyPr>
          <a:lstStyle/>
          <a:p>
            <a:pPr algn="ctr"/>
            <a:r>
              <a:rPr lang="en-US" sz="4000" dirty="0" smtClean="0">
                <a:solidFill>
                  <a:prstClr val="black"/>
                </a:solidFill>
                <a:effectLst>
                  <a:outerShdw blurRad="38100" dist="38100" dir="2700000" algn="tl">
                    <a:srgbClr val="000000">
                      <a:alpha val="43137"/>
                    </a:srgbClr>
                  </a:outerShdw>
                </a:effectLst>
                <a:latin typeface="KG Sorry Not Sorry Chub" panose="02000506000000020004" pitchFamily="2" charset="0"/>
              </a:rPr>
              <a:t>This is what  “open-ended” questions </a:t>
            </a:r>
          </a:p>
          <a:p>
            <a:pPr algn="ctr"/>
            <a:r>
              <a:rPr lang="en-US" sz="4000" dirty="0" smtClean="0">
                <a:solidFill>
                  <a:prstClr val="black"/>
                </a:solidFill>
                <a:effectLst>
                  <a:outerShdw blurRad="38100" dist="38100" dir="2700000" algn="tl">
                    <a:srgbClr val="000000">
                      <a:alpha val="43137"/>
                    </a:srgbClr>
                  </a:outerShdw>
                </a:effectLst>
                <a:latin typeface="KG Sorry Not Sorry Chub" panose="02000506000000020004" pitchFamily="2" charset="0"/>
              </a:rPr>
              <a:t>look like:</a:t>
            </a:r>
            <a:endParaRPr lang="en-US" sz="2000" dirty="0">
              <a:solidFill>
                <a:prstClr val="black"/>
              </a:solidFill>
              <a:effectLst>
                <a:outerShdw blurRad="38100" dist="38100" dir="2700000" algn="tl">
                  <a:srgbClr val="000000">
                    <a:alpha val="43137"/>
                  </a:srgbClr>
                </a:outerShdw>
              </a:effectLst>
              <a:latin typeface="KG Sorry Not Sorry Chub" panose="02000506000000020004" pitchFamily="2" charset="0"/>
            </a:endParaRPr>
          </a:p>
        </p:txBody>
      </p:sp>
    </p:spTree>
    <p:extLst>
      <p:ext uri="{BB962C8B-B14F-4D97-AF65-F5344CB8AC3E}">
        <p14:creationId xmlns:p14="http://schemas.microsoft.com/office/powerpoint/2010/main" val="3818054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34" y="2700111"/>
            <a:ext cx="8115501" cy="3548289"/>
          </a:xfrm>
          <a:prstGeom prst="rect">
            <a:avLst/>
          </a:prstGeom>
          <a:noFill/>
          <a:ln w="9525">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85544" y="4263570"/>
            <a:ext cx="1448214" cy="1477328"/>
          </a:xfrm>
          <a:prstGeom prst="rect">
            <a:avLst/>
          </a:prstGeom>
          <a:solidFill>
            <a:schemeClr val="bg1"/>
          </a:solidFill>
        </p:spPr>
        <p:txBody>
          <a:bodyPr wrap="square" rtlCol="0">
            <a:spAutoFit/>
          </a:bodyPr>
          <a:lstStyle/>
          <a:p>
            <a:pPr algn="ctr"/>
            <a:r>
              <a:rPr lang="en-US" b="1" dirty="0" smtClean="0">
                <a:solidFill>
                  <a:srgbClr val="C00000"/>
                </a:solidFill>
              </a:rPr>
              <a:t>HINT</a:t>
            </a:r>
            <a:r>
              <a:rPr lang="en-US" dirty="0" smtClean="0">
                <a:solidFill>
                  <a:srgbClr val="C00000"/>
                </a:solidFill>
              </a:rPr>
              <a:t>:</a:t>
            </a:r>
          </a:p>
          <a:p>
            <a:pPr algn="ctr"/>
            <a:r>
              <a:rPr lang="en-US" dirty="0">
                <a:solidFill>
                  <a:srgbClr val="C00000"/>
                </a:solidFill>
              </a:rPr>
              <a:t>L</a:t>
            </a:r>
            <a:r>
              <a:rPr lang="en-US" dirty="0" smtClean="0">
                <a:solidFill>
                  <a:srgbClr val="C00000"/>
                </a:solidFill>
              </a:rPr>
              <a:t>arge space to write your answer? </a:t>
            </a:r>
          </a:p>
          <a:p>
            <a:pPr algn="ctr"/>
            <a:r>
              <a:rPr lang="en-US" dirty="0" smtClean="0">
                <a:solidFill>
                  <a:srgbClr val="C00000"/>
                </a:solidFill>
              </a:rPr>
              <a:t>Use RACE!</a:t>
            </a:r>
            <a:endParaRPr lang="en-US" dirty="0">
              <a:solidFill>
                <a:srgbClr val="C00000"/>
              </a:solidFill>
            </a:endParaRPr>
          </a:p>
        </p:txBody>
      </p:sp>
      <p:sp>
        <p:nvSpPr>
          <p:cNvPr id="7" name="Right Brace 6"/>
          <p:cNvSpPr/>
          <p:nvPr/>
        </p:nvSpPr>
        <p:spPr>
          <a:xfrm flipH="1">
            <a:off x="1643742" y="4039053"/>
            <a:ext cx="381000"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447512" y="1944469"/>
            <a:ext cx="3933372" cy="646331"/>
          </a:xfrm>
          <a:prstGeom prst="rect">
            <a:avLst/>
          </a:prstGeom>
          <a:noFill/>
        </p:spPr>
        <p:txBody>
          <a:bodyPr wrap="square" rtlCol="0">
            <a:spAutoFit/>
          </a:bodyPr>
          <a:lstStyle/>
          <a:p>
            <a:pPr algn="ctr"/>
            <a:r>
              <a:rPr lang="en-US" b="1" dirty="0" smtClean="0">
                <a:solidFill>
                  <a:srgbClr val="C00000"/>
                </a:solidFill>
              </a:rPr>
              <a:t>HINT</a:t>
            </a:r>
            <a:r>
              <a:rPr lang="en-US" dirty="0" smtClean="0">
                <a:solidFill>
                  <a:srgbClr val="C00000"/>
                </a:solidFill>
              </a:rPr>
              <a:t>: Will citing evidence from the text support your answer? Use RACE!</a:t>
            </a:r>
            <a:endParaRPr lang="en-US" dirty="0">
              <a:solidFill>
                <a:srgbClr val="C00000"/>
              </a:solidFill>
            </a:endParaRPr>
          </a:p>
        </p:txBody>
      </p:sp>
      <p:cxnSp>
        <p:nvCxnSpPr>
          <p:cNvPr id="11" name="Straight Connector 10"/>
          <p:cNvCxnSpPr/>
          <p:nvPr/>
        </p:nvCxnSpPr>
        <p:spPr>
          <a:xfrm>
            <a:off x="7329845" y="3037579"/>
            <a:ext cx="1295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23171" flipH="1">
            <a:off x="7992671" y="2352595"/>
            <a:ext cx="640080" cy="364697"/>
          </a:xfrm>
          <a:prstGeom prst="rect">
            <a:avLst/>
          </a:prstGeom>
        </p:spPr>
      </p:pic>
      <p:cxnSp>
        <p:nvCxnSpPr>
          <p:cNvPr id="13" name="Straight Connector 12"/>
          <p:cNvCxnSpPr/>
          <p:nvPr/>
        </p:nvCxnSpPr>
        <p:spPr>
          <a:xfrm>
            <a:off x="685800" y="3305628"/>
            <a:ext cx="35052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594" y="522982"/>
            <a:ext cx="8727978" cy="1323439"/>
          </a:xfrm>
          <a:prstGeom prst="rect">
            <a:avLst/>
          </a:prstGeom>
          <a:noFill/>
        </p:spPr>
        <p:txBody>
          <a:bodyPr wrap="square" rtlCol="0">
            <a:spAutoFit/>
          </a:bodyPr>
          <a:lstStyle/>
          <a:p>
            <a:pPr algn="ctr"/>
            <a:r>
              <a:rPr lang="en-US" sz="4000" dirty="0" smtClean="0">
                <a:solidFill>
                  <a:prstClr val="black"/>
                </a:solidFill>
                <a:effectLst>
                  <a:outerShdw blurRad="38100" dist="38100" dir="2700000" algn="tl">
                    <a:srgbClr val="000000">
                      <a:alpha val="43137"/>
                    </a:srgbClr>
                  </a:outerShdw>
                </a:effectLst>
                <a:latin typeface="KG Sorry Not Sorry Chub" panose="02000506000000020004" pitchFamily="2" charset="0"/>
              </a:rPr>
              <a:t>This is what  “open-ended” questions </a:t>
            </a:r>
          </a:p>
          <a:p>
            <a:pPr algn="ctr"/>
            <a:r>
              <a:rPr lang="en-US" sz="4000" dirty="0" smtClean="0">
                <a:solidFill>
                  <a:prstClr val="black"/>
                </a:solidFill>
                <a:effectLst>
                  <a:outerShdw blurRad="38100" dist="38100" dir="2700000" algn="tl">
                    <a:srgbClr val="000000">
                      <a:alpha val="43137"/>
                    </a:srgbClr>
                  </a:outerShdw>
                </a:effectLst>
                <a:latin typeface="KG Sorry Not Sorry Chub" panose="02000506000000020004" pitchFamily="2" charset="0"/>
              </a:rPr>
              <a:t>look like:</a:t>
            </a:r>
            <a:endParaRPr lang="en-US" sz="2000" dirty="0">
              <a:solidFill>
                <a:prstClr val="black"/>
              </a:solidFill>
              <a:effectLst>
                <a:outerShdw blurRad="38100" dist="38100" dir="2700000" algn="tl">
                  <a:srgbClr val="000000">
                    <a:alpha val="43137"/>
                  </a:srgbClr>
                </a:outerShdw>
              </a:effectLst>
              <a:latin typeface="KG Sorry Not Sorry Chub" panose="02000506000000020004" pitchFamily="2" charset="0"/>
            </a:endParaRPr>
          </a:p>
        </p:txBody>
      </p:sp>
    </p:spTree>
    <p:extLst>
      <p:ext uri="{BB962C8B-B14F-4D97-AF65-F5344CB8AC3E}">
        <p14:creationId xmlns:p14="http://schemas.microsoft.com/office/powerpoint/2010/main" val="206754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268147" cy="6219403"/>
          </a:xfrm>
          <a:prstGeom prst="rect">
            <a:avLst/>
          </a:prstGeom>
        </p:spPr>
      </p:pic>
    </p:spTree>
    <p:extLst>
      <p:ext uri="{BB962C8B-B14F-4D97-AF65-F5344CB8AC3E}">
        <p14:creationId xmlns:p14="http://schemas.microsoft.com/office/powerpoint/2010/main" val="1050889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2681288"/>
            <a:ext cx="5810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292" y="4050785"/>
            <a:ext cx="2261652" cy="2807215"/>
          </a:xfrm>
          <a:prstGeom prst="rect">
            <a:avLst/>
          </a:prstGeom>
        </p:spPr>
      </p:pic>
      <p:pic>
        <p:nvPicPr>
          <p:cNvPr id="7" name="Picture 2"/>
          <p:cNvPicPr>
            <a:picLocks noChangeAspect="1" noChangeArrowheads="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8205148" y="5424714"/>
            <a:ext cx="452624" cy="457200"/>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779051" y="5759108"/>
            <a:ext cx="5679931" cy="707886"/>
          </a:xfrm>
          <a:prstGeom prst="rect">
            <a:avLst/>
          </a:prstGeom>
          <a:noFill/>
        </p:spPr>
        <p:txBody>
          <a:bodyPr wrap="square" rtlCol="0">
            <a:spAutoFit/>
          </a:bodyPr>
          <a:lstStyle/>
          <a:p>
            <a:pPr algn="ctr"/>
            <a:r>
              <a:rPr lang="en-US" sz="2000" dirty="0" smtClean="0">
                <a:solidFill>
                  <a:srgbClr val="C00000"/>
                </a:solidFill>
                <a:latin typeface="KG Shake it Off Chunky" panose="02000000000000000000" pitchFamily="2" charset="0"/>
              </a:rPr>
              <a:t>Restate </a:t>
            </a:r>
            <a:r>
              <a:rPr lang="en-US" sz="2000" dirty="0" smtClean="0">
                <a:solidFill>
                  <a:srgbClr val="002060"/>
                </a:solidFill>
                <a:latin typeface="KG Shake it Off Chunky" panose="02000000000000000000" pitchFamily="2" charset="0"/>
              </a:rPr>
              <a:t>means:</a:t>
            </a:r>
          </a:p>
          <a:p>
            <a:pPr algn="ctr"/>
            <a:r>
              <a:rPr lang="en-US" sz="2000" dirty="0" smtClean="0">
                <a:solidFill>
                  <a:srgbClr val="002060"/>
                </a:solidFill>
                <a:latin typeface="KG Shake it Off Chunky" panose="02000000000000000000" pitchFamily="2" charset="0"/>
              </a:rPr>
              <a:t>“to </a:t>
            </a:r>
            <a:r>
              <a:rPr lang="en-US" sz="2000" dirty="0">
                <a:solidFill>
                  <a:srgbClr val="002060"/>
                </a:solidFill>
                <a:latin typeface="KG Shake it Off Chunky" panose="02000000000000000000" pitchFamily="2" charset="0"/>
              </a:rPr>
              <a:t>state </a:t>
            </a:r>
            <a:r>
              <a:rPr lang="en-US" sz="2000" dirty="0" smtClean="0">
                <a:solidFill>
                  <a:srgbClr val="002060"/>
                </a:solidFill>
                <a:latin typeface="KG Shake it Off Chunky" panose="02000000000000000000" pitchFamily="2" charset="0"/>
              </a:rPr>
              <a:t>again </a:t>
            </a:r>
            <a:r>
              <a:rPr lang="en-US" sz="2000" dirty="0">
                <a:solidFill>
                  <a:srgbClr val="002060"/>
                </a:solidFill>
                <a:latin typeface="KG Shake it Off Chunky" panose="02000000000000000000" pitchFamily="2" charset="0"/>
              </a:rPr>
              <a:t>in another </a:t>
            </a:r>
            <a:r>
              <a:rPr lang="en-US" sz="2000" dirty="0" smtClean="0">
                <a:solidFill>
                  <a:srgbClr val="002060"/>
                </a:solidFill>
                <a:latin typeface="KG Shake it Off Chunky" panose="02000000000000000000" pitchFamily="2" charset="0"/>
              </a:rPr>
              <a:t>way”</a:t>
            </a:r>
            <a:endParaRPr lang="en-US" sz="2000" dirty="0">
              <a:solidFill>
                <a:srgbClr val="002060"/>
              </a:solidFill>
              <a:latin typeface="KG Shake it Off Chunky" panose="02000000000000000000" pitchFamily="2" charset="0"/>
            </a:endParaRPr>
          </a:p>
        </p:txBody>
      </p:sp>
    </p:spTree>
    <p:extLst>
      <p:ext uri="{BB962C8B-B14F-4D97-AF65-F5344CB8AC3E}">
        <p14:creationId xmlns:p14="http://schemas.microsoft.com/office/powerpoint/2010/main" val="174395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1" y="1162235"/>
            <a:ext cx="8458200" cy="453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47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23901" y="1012954"/>
            <a:ext cx="7696200" cy="5201424"/>
          </a:xfrm>
          <a:prstGeom prst="rect">
            <a:avLst/>
          </a:prstGeom>
          <a:noFill/>
        </p:spPr>
        <p:txBody>
          <a:bodyPr wrap="square" rtlCol="0">
            <a:spAutoFit/>
          </a:bodyPr>
          <a:lstStyle/>
          <a:p>
            <a:r>
              <a:rPr lang="en-US" sz="2800" b="1" dirty="0" smtClean="0">
                <a:solidFill>
                  <a:prstClr val="black"/>
                </a:solidFill>
                <a:latin typeface="Book Antiqua" panose="02040602050305030304" pitchFamily="18" charset="0"/>
              </a:rPr>
              <a:t>QUESTION:</a:t>
            </a:r>
          </a:p>
          <a:p>
            <a:r>
              <a:rPr lang="en-US" sz="2800" dirty="0" smtClean="0">
                <a:solidFill>
                  <a:prstClr val="black"/>
                </a:solidFill>
                <a:latin typeface="Book Antiqua" panose="02040602050305030304" pitchFamily="18" charset="0"/>
              </a:rPr>
              <a:t>According </a:t>
            </a:r>
            <a:r>
              <a:rPr lang="en-US" sz="2800" dirty="0">
                <a:solidFill>
                  <a:prstClr val="black"/>
                </a:solidFill>
                <a:latin typeface="Book Antiqua" panose="02040602050305030304" pitchFamily="18" charset="0"/>
              </a:rPr>
              <a:t>to the article, </a:t>
            </a:r>
            <a:r>
              <a:rPr lang="en-US" sz="2800" dirty="0" smtClean="0">
                <a:solidFill>
                  <a:prstClr val="black"/>
                </a:solidFill>
                <a:latin typeface="Book Antiqua" panose="02040602050305030304" pitchFamily="18" charset="0"/>
              </a:rPr>
              <a:t>what is the easiest </a:t>
            </a:r>
          </a:p>
          <a:p>
            <a:r>
              <a:rPr lang="en-US" sz="2800" dirty="0" smtClean="0">
                <a:solidFill>
                  <a:prstClr val="black"/>
                </a:solidFill>
                <a:latin typeface="Book Antiqua" panose="02040602050305030304" pitchFamily="18" charset="0"/>
              </a:rPr>
              <a:t>way to change a tire?</a:t>
            </a:r>
          </a:p>
          <a:p>
            <a:endParaRPr lang="en-US" sz="2800" b="1" dirty="0" smtClean="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endParaRPr lang="en-US" sz="2400" b="1" dirty="0">
              <a:solidFill>
                <a:prstClr val="black"/>
              </a:solidFill>
              <a:latin typeface="Book Antiqua" panose="02040602050305030304" pitchFamily="18" charset="0"/>
            </a:endParaRPr>
          </a:p>
          <a:p>
            <a:endParaRPr lang="en-US" sz="2800" b="1" dirty="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r>
              <a:rPr lang="en-US" sz="4000" dirty="0" smtClean="0">
                <a:solidFill>
                  <a:prstClr val="black"/>
                </a:solidFill>
                <a:latin typeface="HelloPlainJane" panose="02000603000000000000" pitchFamily="2" charset="0"/>
                <a:ea typeface="HelloPlainJane" panose="02000603000000000000" pitchFamily="2" charset="0"/>
              </a:rPr>
              <a:t>According to the article, the easiest way to change a tire is </a:t>
            </a:r>
            <a:r>
              <a:rPr lang="en-US" sz="2800" b="1" dirty="0" smtClean="0">
                <a:solidFill>
                  <a:prstClr val="black"/>
                </a:solidFill>
                <a:latin typeface="Book Antiqua" panose="02040602050305030304" pitchFamily="18" charset="0"/>
              </a:rPr>
              <a:t>________________.</a:t>
            </a:r>
            <a:endParaRPr lang="en-US" sz="2800" b="1" dirty="0">
              <a:solidFill>
                <a:prstClr val="black"/>
              </a:solidFill>
              <a:latin typeface="Book Antiqua" panose="02040602050305030304" pitchFamily="18" charset="0"/>
            </a:endParaRPr>
          </a:p>
          <a:p>
            <a:endParaRPr lang="en-US" sz="2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2901" y="3657600"/>
            <a:ext cx="8458200" cy="6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2901" y="3657600"/>
            <a:ext cx="8458200" cy="21874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3580">
            <a:off x="7690232" y="2025391"/>
            <a:ext cx="2261652" cy="28072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6996895" y="2022804"/>
            <a:ext cx="859476" cy="4897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996894" y="3184148"/>
            <a:ext cx="859476" cy="489701"/>
          </a:xfrm>
          <a:prstGeom prst="rect">
            <a:avLst/>
          </a:prstGeom>
        </p:spPr>
      </p:pic>
      <p:sp>
        <p:nvSpPr>
          <p:cNvPr id="11" name="TextBox 10"/>
          <p:cNvSpPr txBox="1"/>
          <p:nvPr/>
        </p:nvSpPr>
        <p:spPr>
          <a:xfrm>
            <a:off x="5844640" y="2662404"/>
            <a:ext cx="1939636" cy="400110"/>
          </a:xfrm>
          <a:prstGeom prst="rect">
            <a:avLst/>
          </a:prstGeom>
          <a:noFill/>
        </p:spPr>
        <p:txBody>
          <a:bodyPr wrap="square" rtlCol="0">
            <a:spAutoFit/>
          </a:bodyPr>
          <a:lstStyle/>
          <a:p>
            <a:pPr algn="ctr">
              <a:lnSpc>
                <a:spcPts val="1200"/>
              </a:lnSpc>
            </a:pPr>
            <a:r>
              <a:rPr lang="en-US" sz="1400" b="1" dirty="0" smtClean="0">
                <a:solidFill>
                  <a:srgbClr val="002060"/>
                </a:solidFill>
              </a:rPr>
              <a:t>Use the same words to create a statement.</a:t>
            </a:r>
            <a:endParaRPr lang="en-US" sz="1400" b="1" dirty="0">
              <a:solidFill>
                <a:srgbClr val="002060"/>
              </a:solidFill>
            </a:endParaRPr>
          </a:p>
        </p:txBody>
      </p:sp>
    </p:spTree>
    <p:extLst>
      <p:ext uri="{BB962C8B-B14F-4D97-AF65-F5344CB8AC3E}">
        <p14:creationId xmlns:p14="http://schemas.microsoft.com/office/powerpoint/2010/main" val="227459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23901" y="1012954"/>
            <a:ext cx="7696200" cy="5078313"/>
          </a:xfrm>
          <a:prstGeom prst="rect">
            <a:avLst/>
          </a:prstGeom>
          <a:noFill/>
        </p:spPr>
        <p:txBody>
          <a:bodyPr wrap="square" rtlCol="0">
            <a:spAutoFit/>
          </a:bodyPr>
          <a:lstStyle/>
          <a:p>
            <a:r>
              <a:rPr lang="en-US" sz="2800" b="1" dirty="0" smtClean="0">
                <a:solidFill>
                  <a:prstClr val="black"/>
                </a:solidFill>
                <a:latin typeface="Book Antiqua" panose="02040602050305030304" pitchFamily="18" charset="0"/>
              </a:rPr>
              <a:t>QUESTION:</a:t>
            </a:r>
          </a:p>
          <a:p>
            <a:r>
              <a:rPr lang="en-US" sz="2800" dirty="0" smtClean="0">
                <a:solidFill>
                  <a:prstClr val="black"/>
                </a:solidFill>
                <a:latin typeface="Book Antiqua" panose="02040602050305030304" pitchFamily="18" charset="0"/>
              </a:rPr>
              <a:t>Why is it important for lions to live in a </a:t>
            </a:r>
          </a:p>
          <a:p>
            <a:r>
              <a:rPr lang="en-US" sz="2800" dirty="0" smtClean="0">
                <a:solidFill>
                  <a:prstClr val="black"/>
                </a:solidFill>
                <a:latin typeface="Book Antiqua" panose="02040602050305030304" pitchFamily="18" charset="0"/>
              </a:rPr>
              <a:t>pride?</a:t>
            </a:r>
          </a:p>
          <a:p>
            <a:endParaRPr lang="en-US" sz="2800" b="1" dirty="0" smtClean="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endParaRPr lang="en-US" sz="2000" b="1" dirty="0">
              <a:solidFill>
                <a:prstClr val="black"/>
              </a:solidFill>
              <a:latin typeface="Book Antiqua" panose="02040602050305030304" pitchFamily="18" charset="0"/>
            </a:endParaRPr>
          </a:p>
          <a:p>
            <a:endParaRPr lang="en-US" sz="2800" b="1" dirty="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r>
              <a:rPr lang="en-US" sz="4000" dirty="0" smtClean="0">
                <a:solidFill>
                  <a:prstClr val="black"/>
                </a:solidFill>
                <a:latin typeface="HelloPlainJane" panose="02000603000000000000" pitchFamily="2" charset="0"/>
                <a:ea typeface="HelloPlainJane" panose="02000603000000000000" pitchFamily="2" charset="0"/>
              </a:rPr>
              <a:t>It is important for lions to live in a pride because </a:t>
            </a:r>
            <a:r>
              <a:rPr lang="en-US" sz="2800" b="1" dirty="0" smtClean="0">
                <a:solidFill>
                  <a:prstClr val="black"/>
                </a:solidFill>
                <a:latin typeface="Book Antiqua" panose="02040602050305030304" pitchFamily="18" charset="0"/>
              </a:rPr>
              <a:t>________________.</a:t>
            </a:r>
            <a:endParaRPr lang="en-US" sz="2800" b="1" dirty="0">
              <a:solidFill>
                <a:prstClr val="black"/>
              </a:solidFill>
              <a:latin typeface="Book Antiqua" panose="02040602050305030304" pitchFamily="18" charset="0"/>
            </a:endParaRPr>
          </a:p>
          <a:p>
            <a:endParaRPr lang="en-US" sz="2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2901" y="3657600"/>
            <a:ext cx="8458200" cy="6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2901" y="3657600"/>
            <a:ext cx="8458200" cy="21874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3580">
            <a:off x="7690232" y="2025391"/>
            <a:ext cx="2261652" cy="28072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6996895" y="2022804"/>
            <a:ext cx="859476" cy="489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996894" y="3184148"/>
            <a:ext cx="859476" cy="489701"/>
          </a:xfrm>
          <a:prstGeom prst="rect">
            <a:avLst/>
          </a:prstGeom>
        </p:spPr>
      </p:pic>
      <p:sp>
        <p:nvSpPr>
          <p:cNvPr id="10" name="TextBox 9"/>
          <p:cNvSpPr txBox="1"/>
          <p:nvPr/>
        </p:nvSpPr>
        <p:spPr>
          <a:xfrm>
            <a:off x="5844640" y="2662404"/>
            <a:ext cx="1939636" cy="400110"/>
          </a:xfrm>
          <a:prstGeom prst="rect">
            <a:avLst/>
          </a:prstGeom>
          <a:noFill/>
        </p:spPr>
        <p:txBody>
          <a:bodyPr wrap="square" rtlCol="0">
            <a:spAutoFit/>
          </a:bodyPr>
          <a:lstStyle/>
          <a:p>
            <a:pPr algn="ctr">
              <a:lnSpc>
                <a:spcPts val="1200"/>
              </a:lnSpc>
            </a:pPr>
            <a:r>
              <a:rPr lang="en-US" sz="1400" b="1" dirty="0" smtClean="0">
                <a:solidFill>
                  <a:srgbClr val="002060"/>
                </a:solidFill>
              </a:rPr>
              <a:t>Use the same words to create a statement.</a:t>
            </a:r>
            <a:endParaRPr lang="en-US" sz="1400" b="1" dirty="0">
              <a:solidFill>
                <a:srgbClr val="002060"/>
              </a:solidFill>
            </a:endParaRPr>
          </a:p>
        </p:txBody>
      </p:sp>
    </p:spTree>
    <p:extLst>
      <p:ext uri="{BB962C8B-B14F-4D97-AF65-F5344CB8AC3E}">
        <p14:creationId xmlns:p14="http://schemas.microsoft.com/office/powerpoint/2010/main" val="3112446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23901" y="1012954"/>
            <a:ext cx="8077200" cy="5109091"/>
          </a:xfrm>
          <a:prstGeom prst="rect">
            <a:avLst/>
          </a:prstGeom>
          <a:noFill/>
        </p:spPr>
        <p:txBody>
          <a:bodyPr wrap="square" rtlCol="0">
            <a:spAutoFit/>
          </a:bodyPr>
          <a:lstStyle/>
          <a:p>
            <a:r>
              <a:rPr lang="en-US" sz="2800" b="1" dirty="0" smtClean="0">
                <a:solidFill>
                  <a:prstClr val="black"/>
                </a:solidFill>
                <a:latin typeface="Book Antiqua" panose="02040602050305030304" pitchFamily="18" charset="0"/>
              </a:rPr>
              <a:t>QUESTION:</a:t>
            </a:r>
          </a:p>
          <a:p>
            <a:r>
              <a:rPr lang="en-US" sz="2800" dirty="0" smtClean="0">
                <a:solidFill>
                  <a:prstClr val="black"/>
                </a:solidFill>
                <a:latin typeface="Book Antiqua" panose="02040602050305030304" pitchFamily="18" charset="0"/>
              </a:rPr>
              <a:t>What did Mary and Laura collect at the </a:t>
            </a:r>
          </a:p>
          <a:p>
            <a:r>
              <a:rPr lang="en-US" sz="2800" dirty="0" smtClean="0">
                <a:solidFill>
                  <a:prstClr val="black"/>
                </a:solidFill>
                <a:latin typeface="Book Antiqua" panose="02040602050305030304" pitchFamily="18" charset="0"/>
              </a:rPr>
              <a:t>deserted Indian camp?</a:t>
            </a:r>
          </a:p>
          <a:p>
            <a:endParaRPr lang="en-US" sz="2800" b="1" dirty="0" smtClean="0">
              <a:solidFill>
                <a:prstClr val="black"/>
              </a:solidFill>
              <a:latin typeface="Book Antiqua" panose="02040602050305030304" pitchFamily="18" charset="0"/>
            </a:endParaRPr>
          </a:p>
          <a:p>
            <a:endParaRPr lang="en-US" sz="5000" b="1" dirty="0">
              <a:solidFill>
                <a:prstClr val="black"/>
              </a:solidFill>
              <a:latin typeface="Book Antiqua" panose="02040602050305030304" pitchFamily="18" charset="0"/>
            </a:endParaRPr>
          </a:p>
          <a:p>
            <a:endParaRPr lang="en-US" sz="2800" b="1" dirty="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r>
              <a:rPr lang="en-US" sz="4000" dirty="0" smtClean="0">
                <a:solidFill>
                  <a:prstClr val="black"/>
                </a:solidFill>
                <a:latin typeface="HelloPlainJane" panose="02000603000000000000" pitchFamily="2" charset="0"/>
                <a:ea typeface="HelloPlainJane" panose="02000603000000000000" pitchFamily="2" charset="0"/>
              </a:rPr>
              <a:t>At the deserted Indian camp, Mary and Laura collected </a:t>
            </a:r>
            <a:r>
              <a:rPr lang="en-US" sz="2800" b="1" dirty="0" smtClean="0">
                <a:solidFill>
                  <a:prstClr val="black"/>
                </a:solidFill>
                <a:latin typeface="Book Antiqua" panose="02040602050305030304" pitchFamily="18" charset="0"/>
              </a:rPr>
              <a:t>________________.</a:t>
            </a:r>
            <a:endParaRPr lang="en-US" sz="2800" b="1" dirty="0">
              <a:solidFill>
                <a:prstClr val="black"/>
              </a:solidFill>
              <a:latin typeface="Book Antiqua" panose="02040602050305030304" pitchFamily="18" charset="0"/>
            </a:endParaRPr>
          </a:p>
          <a:p>
            <a:endParaRPr lang="en-US" sz="2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2901" y="3657600"/>
            <a:ext cx="8458200" cy="6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2901" y="3657600"/>
            <a:ext cx="8458200" cy="21874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3580">
            <a:off x="7690232" y="2025391"/>
            <a:ext cx="2261652" cy="28072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6996895" y="2022804"/>
            <a:ext cx="859476" cy="489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996894" y="3184148"/>
            <a:ext cx="859476" cy="489701"/>
          </a:xfrm>
          <a:prstGeom prst="rect">
            <a:avLst/>
          </a:prstGeom>
        </p:spPr>
      </p:pic>
      <p:sp>
        <p:nvSpPr>
          <p:cNvPr id="10" name="TextBox 9"/>
          <p:cNvSpPr txBox="1"/>
          <p:nvPr/>
        </p:nvSpPr>
        <p:spPr>
          <a:xfrm>
            <a:off x="5844640" y="2662404"/>
            <a:ext cx="1939636" cy="400110"/>
          </a:xfrm>
          <a:prstGeom prst="rect">
            <a:avLst/>
          </a:prstGeom>
          <a:noFill/>
        </p:spPr>
        <p:txBody>
          <a:bodyPr wrap="square" rtlCol="0">
            <a:spAutoFit/>
          </a:bodyPr>
          <a:lstStyle/>
          <a:p>
            <a:pPr algn="ctr">
              <a:lnSpc>
                <a:spcPts val="1200"/>
              </a:lnSpc>
            </a:pPr>
            <a:r>
              <a:rPr lang="en-US" sz="1400" b="1" dirty="0" smtClean="0">
                <a:solidFill>
                  <a:srgbClr val="002060"/>
                </a:solidFill>
              </a:rPr>
              <a:t>Use the same words to create a statement.</a:t>
            </a:r>
            <a:endParaRPr lang="en-US" sz="1400" b="1" dirty="0">
              <a:solidFill>
                <a:srgbClr val="002060"/>
              </a:solidFill>
            </a:endParaRPr>
          </a:p>
        </p:txBody>
      </p:sp>
    </p:spTree>
    <p:extLst>
      <p:ext uri="{BB962C8B-B14F-4D97-AF65-F5344CB8AC3E}">
        <p14:creationId xmlns:p14="http://schemas.microsoft.com/office/powerpoint/2010/main" val="156867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044" y="2985248"/>
            <a:ext cx="6157913" cy="1586752"/>
          </a:xfrm>
          <a:prstGeom prst="rect">
            <a:avLst/>
          </a:prstGeom>
        </p:spPr>
      </p:pic>
      <p:sp>
        <p:nvSpPr>
          <p:cNvPr id="3" name="Rectangle 2"/>
          <p:cNvSpPr/>
          <p:nvPr/>
        </p:nvSpPr>
        <p:spPr>
          <a:xfrm>
            <a:off x="7086600" y="38100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882"/>
          <a:stretch/>
        </p:blipFill>
        <p:spPr>
          <a:xfrm flipH="1">
            <a:off x="4080166" y="-7038"/>
            <a:ext cx="1371601" cy="2640227"/>
          </a:xfrm>
          <a:prstGeom prst="rect">
            <a:avLst/>
          </a:prstGeom>
        </p:spPr>
      </p:pic>
      <p:pic>
        <p:nvPicPr>
          <p:cNvPr id="7" name="Picture 2" descr="Image result for pe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55946" flipV="1">
            <a:off x="3777417" y="1470766"/>
            <a:ext cx="605499" cy="60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13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724400" y="574655"/>
            <a:ext cx="4076700" cy="8586966"/>
          </a:xfrm>
          <a:prstGeom prst="rect">
            <a:avLst/>
          </a:prstGeom>
        </p:spPr>
        <p:txBody>
          <a:bodyPr wrap="square">
            <a:spAutoFit/>
          </a:bodyPr>
          <a:lstStyle/>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SLASH</a:t>
            </a:r>
          </a:p>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Notebook</a:t>
            </a:r>
            <a:endParaRPr lang="en-US" sz="4400" dirty="0">
              <a:latin typeface="KG Sorry Not Sorry Chub" panose="02000506000000020004" pitchFamily="2" charset="0"/>
              <a:ea typeface="HelloChalkTalk" pitchFamily="2" charset="0"/>
            </a:endParaRPr>
          </a:p>
          <a:p>
            <a:pPr algn="ctr">
              <a:buClr>
                <a:schemeClr val="accent6">
                  <a:lumMod val="60000"/>
                  <a:lumOff val="40000"/>
                </a:schemeClr>
              </a:buClr>
              <a:defRPr/>
            </a:pPr>
            <a:endParaRPr lang="en-US" sz="2800" dirty="0" smtClean="0">
              <a:latin typeface="CoopForged" pitchFamily="50" charset="0"/>
              <a:ea typeface="HelloChalkTalk"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 Bring </a:t>
            </a:r>
            <a:r>
              <a:rPr lang="en-US" sz="2800" dirty="0">
                <a:latin typeface="HelloPlainJane" panose="02000603000000000000" pitchFamily="2" charset="0"/>
                <a:ea typeface="HelloPlainJane" panose="02000603000000000000" pitchFamily="2" charset="0"/>
              </a:rPr>
              <a:t>your spiral to class </a:t>
            </a: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each </a:t>
            </a:r>
            <a:r>
              <a:rPr lang="en-US" sz="2800" dirty="0">
                <a:latin typeface="HelloPlainJane" panose="02000603000000000000" pitchFamily="2" charset="0"/>
                <a:ea typeface="HelloPlainJane" panose="02000603000000000000" pitchFamily="2" charset="0"/>
              </a:rPr>
              <a:t>week. </a:t>
            </a: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Everything </a:t>
            </a:r>
            <a:r>
              <a:rPr lang="en-US" sz="2800" dirty="0">
                <a:latin typeface="HelloPlainJane" panose="02000603000000000000" pitchFamily="2" charset="0"/>
                <a:ea typeface="HelloPlainJane" panose="02000603000000000000" pitchFamily="2" charset="0"/>
              </a:rPr>
              <a:t>we do will go into your notebook!</a:t>
            </a: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sp>
        <p:nvSpPr>
          <p:cNvPr id="5126" name="TextBox 3"/>
          <p:cNvSpPr txBox="1">
            <a:spLocks noChangeArrowheads="1"/>
          </p:cNvSpPr>
          <p:nvPr/>
        </p:nvSpPr>
        <p:spPr bwMode="auto">
          <a:xfrm>
            <a:off x="5410200" y="5030420"/>
            <a:ext cx="200025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altLang="en-US" sz="2000" dirty="0">
                <a:latin typeface="KG Always A Good Time" panose="02000505000000020003" pitchFamily="2" charset="0"/>
              </a:rPr>
              <a:t>Always bring a pencil too!</a:t>
            </a:r>
          </a:p>
        </p:txBody>
      </p:sp>
      <p:pic>
        <p:nvPicPr>
          <p:cNvPr id="5125"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118">
            <a:off x="6798908" y="5437517"/>
            <a:ext cx="23606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VAteacher\Pictures\Pictures\Clip Art\SUBJECTS\ELA\ELA Not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1261">
            <a:off x="763873" y="1087638"/>
            <a:ext cx="4017200" cy="46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03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8" y="1066800"/>
            <a:ext cx="8213965" cy="498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228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6250" y="4046942"/>
            <a:ext cx="8213965" cy="59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3015" y="533400"/>
            <a:ext cx="8077200" cy="5632311"/>
          </a:xfrm>
          <a:prstGeom prst="rect">
            <a:avLst/>
          </a:prstGeom>
          <a:noFill/>
        </p:spPr>
        <p:txBody>
          <a:bodyPr wrap="square" rtlCol="0">
            <a:spAutoFit/>
          </a:bodyPr>
          <a:lstStyle/>
          <a:p>
            <a:r>
              <a:rPr lang="en-US" sz="4000" dirty="0" smtClean="0">
                <a:solidFill>
                  <a:prstClr val="black"/>
                </a:solidFill>
                <a:latin typeface="HelloPlainJane" panose="02000603000000000000" pitchFamily="2" charset="0"/>
                <a:ea typeface="HelloPlainJane" panose="02000603000000000000" pitchFamily="2" charset="0"/>
              </a:rPr>
              <a:t>Based on the information given, </a:t>
            </a:r>
          </a:p>
          <a:p>
            <a:r>
              <a:rPr lang="en-US" sz="4000" dirty="0" smtClean="0">
                <a:solidFill>
                  <a:prstClr val="black"/>
                </a:solidFill>
                <a:latin typeface="HelloPlainJane" panose="02000603000000000000" pitchFamily="2" charset="0"/>
                <a:ea typeface="HelloPlainJane" panose="02000603000000000000" pitchFamily="2" charset="0"/>
              </a:rPr>
              <a:t>what’s your claim? </a:t>
            </a:r>
          </a:p>
          <a:p>
            <a:endParaRPr lang="en-US" sz="2000" dirty="0">
              <a:solidFill>
                <a:prstClr val="black"/>
              </a:solidFill>
              <a:latin typeface="HelloPlainJane" panose="02000603000000000000" pitchFamily="2" charset="0"/>
              <a:ea typeface="HelloPlainJane" panose="02000603000000000000" pitchFamily="2" charset="0"/>
            </a:endParaRPr>
          </a:p>
          <a:p>
            <a:r>
              <a:rPr lang="en-US" sz="4000" dirty="0" smtClean="0">
                <a:solidFill>
                  <a:prstClr val="black"/>
                </a:solidFill>
                <a:latin typeface="HelloPlainJane" panose="02000603000000000000" pitchFamily="2" charset="0"/>
                <a:ea typeface="HelloPlainJane" panose="02000603000000000000" pitchFamily="2" charset="0"/>
              </a:rPr>
              <a:t>You have to have evidence from </a:t>
            </a:r>
          </a:p>
          <a:p>
            <a:r>
              <a:rPr lang="en-US" sz="4000" dirty="0" smtClean="0">
                <a:solidFill>
                  <a:prstClr val="black"/>
                </a:solidFill>
                <a:latin typeface="HelloPlainJane" panose="02000603000000000000" pitchFamily="2" charset="0"/>
                <a:ea typeface="HelloPlainJane" panose="02000603000000000000" pitchFamily="2" charset="0"/>
              </a:rPr>
              <a:t>the text to back it up!</a:t>
            </a:r>
          </a:p>
          <a:p>
            <a:endParaRPr lang="en-US" sz="7200" dirty="0" smtClean="0">
              <a:solidFill>
                <a:prstClr val="black"/>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a:p>
            <a:r>
              <a:rPr lang="en-US" sz="4000" dirty="0" smtClean="0">
                <a:solidFill>
                  <a:prstClr val="black"/>
                </a:solidFill>
                <a:latin typeface="HelloPlainJane" panose="02000603000000000000" pitchFamily="2" charset="0"/>
                <a:ea typeface="HelloPlainJane" panose="02000603000000000000" pitchFamily="2" charset="0"/>
              </a:rPr>
              <a:t>At the deserted Indian camp, Mary and Laura </a:t>
            </a:r>
            <a:r>
              <a:rPr lang="en-US" sz="4000" dirty="0" smtClean="0">
                <a:uFill>
                  <a:solidFill>
                    <a:schemeClr val="tx1"/>
                  </a:solidFill>
                </a:uFill>
                <a:latin typeface="HelloPlainJane" panose="02000603000000000000" pitchFamily="2" charset="0"/>
                <a:ea typeface="HelloPlainJane" panose="02000603000000000000" pitchFamily="2" charset="0"/>
              </a:rPr>
              <a:t>collected </a:t>
            </a:r>
            <a:r>
              <a:rPr lang="en-US" sz="4000" u="sng" dirty="0" smtClean="0">
                <a:solidFill>
                  <a:srgbClr val="FF0000"/>
                </a:solidFill>
                <a:uFill>
                  <a:solidFill>
                    <a:schemeClr val="tx1"/>
                  </a:solidFill>
                </a:uFill>
                <a:latin typeface="HelloPlainJane" panose="02000603000000000000" pitchFamily="2" charset="0"/>
                <a:ea typeface="HelloPlainJane" panose="02000603000000000000" pitchFamily="2" charset="0"/>
              </a:rPr>
              <a:t>colorful beads</a:t>
            </a:r>
            <a:r>
              <a:rPr lang="en-US" sz="4000" dirty="0" smtClean="0">
                <a:solidFill>
                  <a:srgbClr val="FF0000"/>
                </a:solidFill>
                <a:latin typeface="HelloPlainJane" panose="02000603000000000000" pitchFamily="2" charset="0"/>
                <a:ea typeface="HelloPlainJane" panose="02000603000000000000" pitchFamily="2" charset="0"/>
              </a:rPr>
              <a:t>.</a:t>
            </a:r>
            <a:endParaRPr lang="en-US" sz="2800" dirty="0">
              <a:solidFill>
                <a:srgbClr val="FF0000"/>
              </a:solidFill>
            </a:endParaRPr>
          </a:p>
        </p:txBody>
      </p:sp>
      <p:sp>
        <p:nvSpPr>
          <p:cNvPr id="5" name="Rectangle 4"/>
          <p:cNvSpPr/>
          <p:nvPr/>
        </p:nvSpPr>
        <p:spPr>
          <a:xfrm>
            <a:off x="576249" y="4082142"/>
            <a:ext cx="8213965" cy="21874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876"/>
          <a:stretch/>
        </p:blipFill>
        <p:spPr>
          <a:xfrm rot="9368097" flipH="1">
            <a:off x="8007534" y="1121069"/>
            <a:ext cx="1372969" cy="2227177"/>
          </a:xfrm>
          <a:prstGeom prst="rect">
            <a:avLst/>
          </a:prstGeom>
        </p:spPr>
      </p:pic>
      <p:sp>
        <p:nvSpPr>
          <p:cNvPr id="9" name="TextBox 8"/>
          <p:cNvSpPr txBox="1"/>
          <p:nvPr/>
        </p:nvSpPr>
        <p:spPr>
          <a:xfrm>
            <a:off x="6061364" y="1447800"/>
            <a:ext cx="1939636" cy="562911"/>
          </a:xfrm>
          <a:prstGeom prst="rect">
            <a:avLst/>
          </a:prstGeom>
          <a:noFill/>
        </p:spPr>
        <p:txBody>
          <a:bodyPr wrap="square" rtlCol="0">
            <a:spAutoFit/>
          </a:bodyPr>
          <a:lstStyle/>
          <a:p>
            <a:pPr algn="ctr">
              <a:lnSpc>
                <a:spcPts val="1200"/>
              </a:lnSpc>
            </a:pPr>
            <a:r>
              <a:rPr lang="en-US" sz="1400" b="1" dirty="0" smtClean="0">
                <a:solidFill>
                  <a:srgbClr val="002060"/>
                </a:solidFill>
              </a:rPr>
              <a:t>Your “</a:t>
            </a:r>
            <a:r>
              <a:rPr lang="en-US" sz="1400" b="1" dirty="0" smtClean="0">
                <a:solidFill>
                  <a:srgbClr val="FF0000"/>
                </a:solidFill>
              </a:rPr>
              <a:t>claim</a:t>
            </a:r>
            <a:r>
              <a:rPr lang="en-US" sz="1400" b="1" dirty="0" smtClean="0">
                <a:solidFill>
                  <a:srgbClr val="002060"/>
                </a:solidFill>
              </a:rPr>
              <a:t>” is what you think the answer is… based on the text.</a:t>
            </a:r>
            <a:endParaRPr lang="en-US" sz="1400" b="1" dirty="0">
              <a:solidFill>
                <a:srgbClr val="002060"/>
              </a:solidFill>
            </a:endParaRPr>
          </a:p>
        </p:txBody>
      </p:sp>
    </p:spTree>
    <p:extLst>
      <p:ext uri="{BB962C8B-B14F-4D97-AF65-F5344CB8AC3E}">
        <p14:creationId xmlns:p14="http://schemas.microsoft.com/office/powerpoint/2010/main" val="58370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5018" y="457200"/>
            <a:ext cx="8213965" cy="59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524000"/>
            <a:ext cx="4757751" cy="4616648"/>
          </a:xfrm>
          <a:prstGeom prst="rect">
            <a:avLst/>
          </a:prstGeom>
          <a:noFill/>
        </p:spPr>
        <p:txBody>
          <a:bodyPr wrap="square" rtlCol="0">
            <a:spAutoFit/>
          </a:bodyPr>
          <a:lstStyle/>
          <a:p>
            <a:r>
              <a:rPr lang="en-US" sz="3600" dirty="0" smtClean="0">
                <a:solidFill>
                  <a:prstClr val="black"/>
                </a:solidFill>
                <a:latin typeface="HelloPlainJane" panose="02000603000000000000" pitchFamily="2" charset="0"/>
                <a:ea typeface="HelloPlainJane" panose="02000603000000000000" pitchFamily="2" charset="0"/>
              </a:rPr>
              <a:t>Based on the information given, what’s your claim?</a:t>
            </a:r>
          </a:p>
          <a:p>
            <a:r>
              <a:rPr lang="en-US" sz="3600" dirty="0" smtClean="0">
                <a:solidFill>
                  <a:srgbClr val="000099"/>
                </a:solidFill>
                <a:latin typeface="HelloPlainJane" panose="02000603000000000000" pitchFamily="2" charset="0"/>
                <a:ea typeface="HelloPlainJane" panose="02000603000000000000" pitchFamily="2" charset="0"/>
              </a:rPr>
              <a:t>they collected colorful beads </a:t>
            </a:r>
          </a:p>
          <a:p>
            <a:endParaRPr lang="en-US" sz="5400" dirty="0">
              <a:solidFill>
                <a:prstClr val="black"/>
              </a:solidFill>
              <a:latin typeface="HelloPlainJane" panose="02000603000000000000" pitchFamily="2" charset="0"/>
              <a:ea typeface="HelloPlainJane" panose="02000603000000000000" pitchFamily="2" charset="0"/>
            </a:endParaRPr>
          </a:p>
          <a:p>
            <a:r>
              <a:rPr lang="en-US" sz="3600" dirty="0" smtClean="0">
                <a:solidFill>
                  <a:prstClr val="black"/>
                </a:solidFill>
                <a:latin typeface="HelloPlainJane" panose="02000603000000000000" pitchFamily="2" charset="0"/>
                <a:ea typeface="HelloPlainJane" panose="02000603000000000000" pitchFamily="2" charset="0"/>
              </a:rPr>
              <a:t>Do you have evidence from the text to back it up?</a:t>
            </a:r>
          </a:p>
          <a:p>
            <a:r>
              <a:rPr lang="en-US" sz="3600" dirty="0" smtClean="0">
                <a:solidFill>
                  <a:srgbClr val="000099"/>
                </a:solidFill>
                <a:latin typeface="HelloPlainJane" panose="02000603000000000000" pitchFamily="2" charset="0"/>
                <a:ea typeface="HelloPlainJane" panose="02000603000000000000" pitchFamily="2" charset="0"/>
              </a:rPr>
              <a:t>                        YES!</a:t>
            </a:r>
            <a:endParaRPr lang="en-US" sz="6600" dirty="0" smtClean="0">
              <a:solidFill>
                <a:srgbClr val="000099"/>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p:txBody>
      </p:sp>
      <p:pic>
        <p:nvPicPr>
          <p:cNvPr id="4098" name="Picture 2" descr="5aa7f427-806f-4bf5-ae4d-78065a7b7971@namprd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4511861" y="2220426"/>
            <a:ext cx="4818484" cy="357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Brace 1"/>
          <p:cNvSpPr/>
          <p:nvPr/>
        </p:nvSpPr>
        <p:spPr>
          <a:xfrm>
            <a:off x="4419600" y="2835851"/>
            <a:ext cx="1116313" cy="3335575"/>
          </a:xfrm>
          <a:prstGeom prst="leftBrace">
            <a:avLst>
              <a:gd name="adj1" fmla="val 33037"/>
              <a:gd name="adj2" fmla="val 7711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78866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2671763"/>
            <a:ext cx="7475537"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24600" y="21336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1373" y="616147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143000" y="5690505"/>
            <a:ext cx="514657" cy="483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7657" y="5881235"/>
            <a:ext cx="5047344" cy="584775"/>
          </a:xfrm>
          <a:prstGeom prst="rect">
            <a:avLst/>
          </a:prstGeom>
          <a:noFill/>
        </p:spPr>
        <p:txBody>
          <a:bodyPr wrap="square" rtlCol="0">
            <a:spAutoFit/>
          </a:bodyPr>
          <a:lstStyle/>
          <a:p>
            <a:pPr algn="ctr"/>
            <a:r>
              <a:rPr lang="en-US" sz="1600" dirty="0" smtClean="0">
                <a:solidFill>
                  <a:srgbClr val="006600"/>
                </a:solidFill>
                <a:latin typeface="KG Shake it Off Chunky" panose="02000000000000000000" pitchFamily="2" charset="0"/>
              </a:rPr>
              <a:t>Since you are citing from a </a:t>
            </a:r>
            <a:r>
              <a:rPr lang="en-US" sz="1600" dirty="0" smtClean="0">
                <a:solidFill>
                  <a:srgbClr val="FF0066"/>
                </a:solidFill>
                <a:latin typeface="KG Shake it Off Chunky" panose="02000000000000000000" pitchFamily="2" charset="0"/>
              </a:rPr>
              <a:t>text</a:t>
            </a:r>
            <a:r>
              <a:rPr lang="en-US" sz="1600" dirty="0" smtClean="0">
                <a:solidFill>
                  <a:srgbClr val="006600"/>
                </a:solidFill>
                <a:latin typeface="KG Shake it Off Chunky" panose="02000000000000000000" pitchFamily="2" charset="0"/>
              </a:rPr>
              <a:t>, you need a </a:t>
            </a:r>
            <a:r>
              <a:rPr lang="en-US" sz="1600" dirty="0" smtClean="0">
                <a:solidFill>
                  <a:srgbClr val="FF0066"/>
                </a:solidFill>
                <a:latin typeface="KG Shake it Off Chunky" panose="02000000000000000000" pitchFamily="2" charset="0"/>
              </a:rPr>
              <a:t>direct</a:t>
            </a:r>
            <a:r>
              <a:rPr lang="en-US" sz="1600" dirty="0" smtClean="0">
                <a:solidFill>
                  <a:srgbClr val="006600"/>
                </a:solidFill>
                <a:latin typeface="KG Shake it Off Chunky" panose="02000000000000000000" pitchFamily="2" charset="0"/>
              </a:rPr>
              <a:t> </a:t>
            </a:r>
            <a:r>
              <a:rPr lang="en-US" sz="1600" dirty="0" smtClean="0">
                <a:solidFill>
                  <a:srgbClr val="FF0066"/>
                </a:solidFill>
                <a:latin typeface="KG Shake it Off Chunky" panose="02000000000000000000" pitchFamily="2" charset="0"/>
              </a:rPr>
              <a:t>quote</a:t>
            </a:r>
            <a:r>
              <a:rPr lang="en-US" sz="1600" dirty="0" smtClean="0">
                <a:solidFill>
                  <a:srgbClr val="006600"/>
                </a:solidFill>
                <a:latin typeface="KG Shake it Off Chunky" panose="02000000000000000000" pitchFamily="2" charset="0"/>
              </a:rPr>
              <a:t> in your answer.</a:t>
            </a:r>
            <a:endParaRPr lang="en-US" sz="1400" dirty="0">
              <a:solidFill>
                <a:srgbClr val="006600"/>
              </a:solidFill>
              <a:latin typeface="KG Shake it Off Chunky"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5341987"/>
            <a:ext cx="1571773" cy="2371158"/>
          </a:xfrm>
          <a:prstGeom prst="rect">
            <a:avLst/>
          </a:prstGeom>
        </p:spPr>
      </p:pic>
    </p:spTree>
    <p:extLst>
      <p:ext uri="{BB962C8B-B14F-4D97-AF65-F5344CB8AC3E}">
        <p14:creationId xmlns:p14="http://schemas.microsoft.com/office/powerpoint/2010/main" val="377270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57265" y="689519"/>
            <a:ext cx="8273013" cy="547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818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81000" y="533400"/>
            <a:ext cx="8273013" cy="6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861" y="5105400"/>
            <a:ext cx="1469083" cy="2216241"/>
          </a:xfrm>
          <a:prstGeom prst="rect">
            <a:avLst/>
          </a:prstGeom>
        </p:spPr>
      </p:pic>
      <p:sp>
        <p:nvSpPr>
          <p:cNvPr id="8" name="TextBox 7"/>
          <p:cNvSpPr txBox="1"/>
          <p:nvPr/>
        </p:nvSpPr>
        <p:spPr>
          <a:xfrm>
            <a:off x="1972622" y="2981504"/>
            <a:ext cx="6294359" cy="3724096"/>
          </a:xfrm>
          <a:prstGeom prst="rect">
            <a:avLst/>
          </a:prstGeom>
          <a:noFill/>
        </p:spPr>
        <p:txBody>
          <a:bodyPr wrap="square" rtlCol="0">
            <a:spAutoFit/>
          </a:bodyPr>
          <a:lstStyle/>
          <a:p>
            <a:r>
              <a:rPr lang="en-US" sz="2400" dirty="0" smtClean="0">
                <a:solidFill>
                  <a:srgbClr val="FF0066"/>
                </a:solidFill>
                <a:latin typeface="KG Shake it Off Chunky" panose="02000000000000000000" pitchFamily="2" charset="0"/>
              </a:rPr>
              <a:t>Tell </a:t>
            </a:r>
            <a:r>
              <a:rPr lang="en-US" sz="2400" dirty="0" smtClean="0">
                <a:solidFill>
                  <a:srgbClr val="006600"/>
                </a:solidFill>
                <a:latin typeface="KG Shake it Off Chunky" panose="02000000000000000000" pitchFamily="2" charset="0"/>
              </a:rPr>
              <a:t>where</a:t>
            </a:r>
            <a:r>
              <a:rPr lang="en-US" sz="2400" dirty="0" smtClean="0">
                <a:solidFill>
                  <a:srgbClr val="FF0066"/>
                </a:solidFill>
                <a:latin typeface="KG Shake it Off Chunky" panose="02000000000000000000" pitchFamily="2" charset="0"/>
              </a:rPr>
              <a:t> you found the evidence</a:t>
            </a:r>
            <a:r>
              <a:rPr lang="en-US" sz="2400" dirty="0" smtClean="0">
                <a:solidFill>
                  <a:srgbClr val="006600"/>
                </a:solidFill>
                <a:latin typeface="KG Shake it Off Chunky" panose="02000000000000000000" pitchFamily="2" charset="0"/>
              </a:rPr>
              <a:t>.</a:t>
            </a:r>
          </a:p>
          <a:p>
            <a:endParaRPr lang="en-US" sz="1400" dirty="0">
              <a:solidFill>
                <a:srgbClr val="0066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r>
              <a:rPr lang="en-US" sz="2400" dirty="0">
                <a:solidFill>
                  <a:srgbClr val="FF0066"/>
                </a:solidFill>
                <a:latin typeface="KG Shake it Off Chunky" panose="02000000000000000000" pitchFamily="2" charset="0"/>
              </a:rPr>
              <a:t>Since you are citing from a </a:t>
            </a:r>
            <a:r>
              <a:rPr lang="en-US" sz="2400" dirty="0">
                <a:solidFill>
                  <a:srgbClr val="006600"/>
                </a:solidFill>
                <a:latin typeface="KG Shake it Off Chunky" panose="02000000000000000000" pitchFamily="2" charset="0"/>
              </a:rPr>
              <a:t>text</a:t>
            </a:r>
            <a:r>
              <a:rPr lang="en-US" sz="2400" dirty="0">
                <a:solidFill>
                  <a:srgbClr val="FF0066"/>
                </a:solidFill>
                <a:latin typeface="KG Shake it Off Chunky" panose="02000000000000000000" pitchFamily="2" charset="0"/>
              </a:rPr>
              <a:t>, </a:t>
            </a:r>
            <a:r>
              <a:rPr lang="en-US" sz="2400" dirty="0" smtClean="0">
                <a:solidFill>
                  <a:srgbClr val="FF0066"/>
                </a:solidFill>
                <a:latin typeface="KG Shake it Off Chunky" panose="02000000000000000000" pitchFamily="2" charset="0"/>
              </a:rPr>
              <a:t>you </a:t>
            </a:r>
            <a:r>
              <a:rPr lang="en-US" sz="2400" dirty="0">
                <a:solidFill>
                  <a:srgbClr val="FF0066"/>
                </a:solidFill>
                <a:latin typeface="KG Shake it Off Chunky" panose="02000000000000000000" pitchFamily="2" charset="0"/>
              </a:rPr>
              <a:t>need a </a:t>
            </a:r>
            <a:r>
              <a:rPr lang="en-US" sz="2400" dirty="0">
                <a:solidFill>
                  <a:srgbClr val="006600"/>
                </a:solidFill>
                <a:latin typeface="KG Shake it Off Chunky" panose="02000000000000000000" pitchFamily="2" charset="0"/>
              </a:rPr>
              <a:t>direct </a:t>
            </a:r>
            <a:r>
              <a:rPr lang="en-US" sz="2400" dirty="0" smtClean="0">
                <a:solidFill>
                  <a:srgbClr val="006600"/>
                </a:solidFill>
                <a:latin typeface="KG Shake it Off Chunky" panose="02000000000000000000" pitchFamily="2" charset="0"/>
              </a:rPr>
              <a:t>quote </a:t>
            </a:r>
            <a:r>
              <a:rPr lang="en-US" sz="2400" dirty="0">
                <a:solidFill>
                  <a:srgbClr val="FF0066"/>
                </a:solidFill>
                <a:latin typeface="KG Shake it Off Chunky" panose="02000000000000000000" pitchFamily="2" charset="0"/>
              </a:rPr>
              <a:t>in your answer.</a:t>
            </a:r>
            <a:endParaRPr lang="en-US" sz="2000" dirty="0">
              <a:solidFill>
                <a:srgbClr val="FF0066"/>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sz="2000" dirty="0">
              <a:solidFill>
                <a:srgbClr val="0066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dirty="0">
              <a:solidFill>
                <a:prstClr val="black"/>
              </a:solidFill>
              <a:latin typeface="KG Shake it Off Chunky" panose="02000000000000000000"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981" y="2201680"/>
            <a:ext cx="438798" cy="22854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3878080"/>
            <a:ext cx="723181" cy="2008837"/>
          </a:xfrm>
          <a:prstGeom prst="rect">
            <a:avLst/>
          </a:prstGeom>
        </p:spPr>
      </p:pic>
      <p:sp>
        <p:nvSpPr>
          <p:cNvPr id="11" name="TextBox 10"/>
          <p:cNvSpPr txBox="1"/>
          <p:nvPr/>
        </p:nvSpPr>
        <p:spPr>
          <a:xfrm>
            <a:off x="381000" y="1146460"/>
            <a:ext cx="8077200" cy="1384995"/>
          </a:xfrm>
          <a:prstGeom prst="rect">
            <a:avLst/>
          </a:prstGeom>
          <a:noFill/>
        </p:spPr>
        <p:txBody>
          <a:bodyPr wrap="square" rtlCol="0">
            <a:spAutoFit/>
          </a:bodyPr>
          <a:lstStyle/>
          <a:p>
            <a:pPr algn="ctr"/>
            <a:r>
              <a:rPr lang="en-US" sz="2800" dirty="0" smtClean="0">
                <a:solidFill>
                  <a:prstClr val="black"/>
                </a:solidFill>
                <a:latin typeface="HelloPlainJane" panose="02000603000000000000" pitchFamily="2" charset="0"/>
                <a:ea typeface="HelloPlainJane" panose="02000603000000000000" pitchFamily="2" charset="0"/>
              </a:rPr>
              <a:t>When proving your claim, find evidence!</a:t>
            </a:r>
          </a:p>
          <a:p>
            <a:pPr algn="ctr"/>
            <a:r>
              <a:rPr lang="en-US" sz="2800" dirty="0" smtClean="0">
                <a:solidFill>
                  <a:prstClr val="black"/>
                </a:solidFill>
                <a:latin typeface="HelloPlainJane" panose="02000603000000000000" pitchFamily="2" charset="0"/>
                <a:ea typeface="HelloPlainJane" panose="02000603000000000000" pitchFamily="2" charset="0"/>
              </a:rPr>
              <a:t>There are 2 steps you always take when adding</a:t>
            </a:r>
          </a:p>
          <a:p>
            <a:pPr algn="ctr"/>
            <a:r>
              <a:rPr lang="en-US" sz="2800" dirty="0" smtClean="0">
                <a:solidFill>
                  <a:prstClr val="black"/>
                </a:solidFill>
                <a:latin typeface="HelloPlainJane" panose="02000603000000000000" pitchFamily="2" charset="0"/>
                <a:ea typeface="HelloPlainJane" panose="02000603000000000000" pitchFamily="2" charset="0"/>
              </a:rPr>
              <a:t>text evidence to your answer… </a:t>
            </a:r>
            <a:endParaRPr lang="en-US" dirty="0">
              <a:solidFill>
                <a:prstClr val="black"/>
              </a:solidFill>
              <a:latin typeface="HelloPlainJane" panose="02000603000000000000" pitchFamily="2" charset="0"/>
              <a:ea typeface="HelloPlainJane" panose="02000603000000000000" pitchFamily="2" charset="0"/>
            </a:endParaRPr>
          </a:p>
        </p:txBody>
      </p:sp>
      <p:sp>
        <p:nvSpPr>
          <p:cNvPr id="2" name="TextBox 1"/>
          <p:cNvSpPr txBox="1"/>
          <p:nvPr/>
        </p:nvSpPr>
        <p:spPr>
          <a:xfrm>
            <a:off x="4419601" y="5791200"/>
            <a:ext cx="3237062" cy="892552"/>
          </a:xfrm>
          <a:prstGeom prst="rect">
            <a:avLst/>
          </a:prstGeom>
          <a:noFill/>
        </p:spPr>
        <p:txBody>
          <a:bodyPr wrap="square" rtlCol="0">
            <a:spAutoFit/>
          </a:bodyPr>
          <a:lstStyle/>
          <a:p>
            <a:pPr algn="ctr"/>
            <a:r>
              <a:rPr lang="en-US" sz="1600" b="1" dirty="0" smtClean="0">
                <a:solidFill>
                  <a:srgbClr val="006600"/>
                </a:solidFill>
              </a:rPr>
              <a:t>HULK UP </a:t>
            </a:r>
            <a:r>
              <a:rPr lang="en-US" sz="1200" b="1" dirty="0" smtClean="0">
                <a:solidFill>
                  <a:prstClr val="black"/>
                </a:solidFill>
              </a:rPr>
              <a:t>your answer with a </a:t>
            </a:r>
            <a:r>
              <a:rPr lang="en-US" sz="1600" b="1" dirty="0" smtClean="0">
                <a:solidFill>
                  <a:srgbClr val="9933FF"/>
                </a:solidFill>
              </a:rPr>
              <a:t>QUOTE</a:t>
            </a:r>
            <a:r>
              <a:rPr lang="en-US" sz="1200" b="1" dirty="0" smtClean="0">
                <a:solidFill>
                  <a:prstClr val="black"/>
                </a:solidFill>
              </a:rPr>
              <a:t>!</a:t>
            </a:r>
          </a:p>
          <a:p>
            <a:pPr algn="ctr"/>
            <a:r>
              <a:rPr lang="en-US" sz="1200" b="1" dirty="0" smtClean="0">
                <a:solidFill>
                  <a:prstClr val="black"/>
                </a:solidFill>
              </a:rPr>
              <a:t>A direct quote is written </a:t>
            </a:r>
            <a:r>
              <a:rPr lang="en-US" sz="1200" b="1" u="sng" dirty="0" smtClean="0">
                <a:solidFill>
                  <a:prstClr val="black"/>
                </a:solidFill>
              </a:rPr>
              <a:t>word for word</a:t>
            </a:r>
            <a:r>
              <a:rPr lang="en-US" sz="1200" b="1" dirty="0" smtClean="0">
                <a:solidFill>
                  <a:prstClr val="black"/>
                </a:solidFill>
              </a:rPr>
              <a:t>, </a:t>
            </a:r>
          </a:p>
          <a:p>
            <a:pPr algn="ctr"/>
            <a:r>
              <a:rPr lang="en-US" sz="1200" b="1" dirty="0" smtClean="0">
                <a:solidFill>
                  <a:prstClr val="black"/>
                </a:solidFill>
              </a:rPr>
              <a:t>directly from the text…  </a:t>
            </a:r>
          </a:p>
          <a:p>
            <a:pPr algn="ctr"/>
            <a:r>
              <a:rPr lang="en-US" sz="1200" b="1" dirty="0" smtClean="0">
                <a:solidFill>
                  <a:prstClr val="black"/>
                </a:solidFill>
              </a:rPr>
              <a:t>with </a:t>
            </a:r>
            <a:r>
              <a:rPr lang="en-US" sz="1200" b="1" u="sng" dirty="0" smtClean="0">
                <a:solidFill>
                  <a:prstClr val="black"/>
                </a:solidFill>
              </a:rPr>
              <a:t>QUOTATION MARKS</a:t>
            </a:r>
            <a:r>
              <a:rPr lang="en-US" sz="1200" b="1" dirty="0" smtClean="0">
                <a:solidFill>
                  <a:prstClr val="black"/>
                </a:solidFill>
              </a:rPr>
              <a:t>!</a:t>
            </a:r>
            <a:endParaRPr lang="en-US" sz="1200" b="1" dirty="0">
              <a:solidFill>
                <a:prstClr val="black"/>
              </a:solidFill>
            </a:endParaRPr>
          </a:p>
        </p:txBody>
      </p:sp>
      <p:pic>
        <p:nvPicPr>
          <p:cNvPr id="13" name="Picture 2" descr="C:\Users\VAteacher\AppData\Local\Microsoft\Windows\Temporary Internet Files\Content.IE5\806B5WQB\ShapiroBerezin-quotation-mark-rotated[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0207" y="6227928"/>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Ateacher\AppData\Local\Microsoft\Windows\Temporary Internet Files\Content.IE5\806B5WQB\ShapiroBerezin-quotation-mark-rotated[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91000" y="5638800"/>
            <a:ext cx="514657" cy="4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87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81001" y="1524000"/>
            <a:ext cx="4419600" cy="5386090"/>
          </a:xfrm>
          <a:prstGeom prst="rect">
            <a:avLst/>
          </a:prstGeom>
          <a:noFill/>
        </p:spPr>
        <p:txBody>
          <a:bodyPr wrap="square" rtlCol="0">
            <a:spAutoFit/>
          </a:bodyPr>
          <a:lstStyle/>
          <a:p>
            <a:r>
              <a:rPr lang="en-US" sz="32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3200" dirty="0" smtClean="0">
                <a:solidFill>
                  <a:prstClr val="black"/>
                </a:solidFill>
                <a:latin typeface="HelloPlainJane" panose="02000603000000000000" pitchFamily="2" charset="0"/>
                <a:ea typeface="HelloPlainJane" panose="02000603000000000000" pitchFamily="2" charset="0"/>
              </a:rPr>
              <a:t>. As it states on page 179 of </a:t>
            </a:r>
            <a:r>
              <a:rPr lang="en-US" sz="3200" i="1" dirty="0" smtClean="0">
                <a:solidFill>
                  <a:prstClr val="black"/>
                </a:solidFill>
                <a:latin typeface="HelloPlainJane" panose="02000603000000000000" pitchFamily="2" charset="0"/>
                <a:ea typeface="HelloPlainJane" panose="02000603000000000000" pitchFamily="2" charset="0"/>
              </a:rPr>
              <a:t>Little House on the Prairie</a:t>
            </a:r>
            <a:r>
              <a:rPr lang="en-US" sz="3200" dirty="0" smtClean="0">
                <a:solidFill>
                  <a:prstClr val="black"/>
                </a:solidFill>
                <a:latin typeface="HelloPlainJane" panose="02000603000000000000" pitchFamily="2" charset="0"/>
                <a:ea typeface="HelloPlainJane" panose="02000603000000000000" pitchFamily="2" charset="0"/>
              </a:rPr>
              <a:t>, “They found white beads and brown beads, and more and more red and blue beads. All that afternoon they hunted for beads in the dust of the Indian camp.”</a:t>
            </a:r>
            <a:endParaRPr lang="en-US" sz="3200" dirty="0">
              <a:solidFill>
                <a:prstClr val="black"/>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p:txBody>
      </p:sp>
      <p:pic>
        <p:nvPicPr>
          <p:cNvPr id="4098" name="Picture 2" descr="5aa7f427-806f-4bf5-ae4d-78065a7b7971@namprd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4511861" y="2220426"/>
            <a:ext cx="4818484" cy="357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Brace 1"/>
          <p:cNvSpPr/>
          <p:nvPr/>
        </p:nvSpPr>
        <p:spPr>
          <a:xfrm>
            <a:off x="4572000" y="4217045"/>
            <a:ext cx="457199" cy="1116955"/>
          </a:xfrm>
          <a:prstGeom prst="leftBrace">
            <a:avLst>
              <a:gd name="adj1" fmla="val 33037"/>
              <a:gd name="adj2" fmla="val 4982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81000" y="533400"/>
            <a:ext cx="8273013" cy="6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2688">
            <a:off x="8187121" y="494936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059713" y="4009441"/>
            <a:ext cx="514657" cy="4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291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Callout 14"/>
          <p:cNvSpPr/>
          <p:nvPr/>
        </p:nvSpPr>
        <p:spPr>
          <a:xfrm flipV="1">
            <a:off x="457201" y="5894157"/>
            <a:ext cx="4495200" cy="1219200"/>
          </a:xfrm>
          <a:prstGeom prst="cloudCallout">
            <a:avLst>
              <a:gd name="adj1" fmla="val 4167"/>
              <a:gd name="adj2" fmla="val 125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loud Callout 2"/>
          <p:cNvSpPr/>
          <p:nvPr/>
        </p:nvSpPr>
        <p:spPr>
          <a:xfrm>
            <a:off x="7620000" y="2362200"/>
            <a:ext cx="1371601" cy="1219200"/>
          </a:xfrm>
          <a:prstGeom prst="cloudCallout">
            <a:avLst>
              <a:gd name="adj1" fmla="val 4167"/>
              <a:gd name="adj2" fmla="val 125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257" y="1680150"/>
            <a:ext cx="6876743" cy="4339650"/>
          </a:xfrm>
          <a:prstGeom prst="rect">
            <a:avLst/>
          </a:prstGeom>
          <a:noFill/>
        </p:spPr>
        <p:txBody>
          <a:bodyPr wrap="square" rtlCol="0">
            <a:spAutoFit/>
          </a:bodyPr>
          <a:lstStyle/>
          <a:p>
            <a:r>
              <a:rPr lang="en-US" sz="36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3600" dirty="0" smtClean="0">
                <a:solidFill>
                  <a:prstClr val="black"/>
                </a:solidFill>
                <a:latin typeface="HelloPlainJane" panose="02000603000000000000" pitchFamily="2" charset="0"/>
                <a:ea typeface="HelloPlainJane" panose="02000603000000000000" pitchFamily="2" charset="0"/>
              </a:rPr>
              <a:t>. </a:t>
            </a:r>
            <a:r>
              <a:rPr lang="en-US" sz="3600" u="heavy" dirty="0" smtClean="0">
                <a:solidFill>
                  <a:prstClr val="black"/>
                </a:solidFill>
                <a:uFill>
                  <a:solidFill>
                    <a:srgbClr val="FF0066"/>
                  </a:solidFill>
                </a:uFill>
                <a:latin typeface="HelloPlainJane" panose="02000603000000000000" pitchFamily="2" charset="0"/>
                <a:ea typeface="HelloPlainJane" panose="02000603000000000000" pitchFamily="2" charset="0"/>
              </a:rPr>
              <a:t>As it states on page 179 of </a:t>
            </a:r>
            <a:r>
              <a:rPr lang="en-US" sz="3600" i="1" u="heavy" dirty="0" smtClean="0">
                <a:solidFill>
                  <a:prstClr val="black"/>
                </a:solidFill>
                <a:uFill>
                  <a:solidFill>
                    <a:srgbClr val="FF0066"/>
                  </a:solidFill>
                </a:uFill>
                <a:latin typeface="HelloPlainJane" panose="02000603000000000000" pitchFamily="2" charset="0"/>
                <a:ea typeface="HelloPlainJane" panose="02000603000000000000" pitchFamily="2" charset="0"/>
              </a:rPr>
              <a:t>Little House on the Prairie</a:t>
            </a:r>
            <a:r>
              <a:rPr lang="en-US" sz="3600" dirty="0" smtClean="0">
                <a:solidFill>
                  <a:prstClr val="black"/>
                </a:solidFill>
                <a:latin typeface="HelloPlainJane" panose="02000603000000000000" pitchFamily="2" charset="0"/>
                <a:ea typeface="HelloPlainJane" panose="02000603000000000000" pitchFamily="2" charset="0"/>
              </a:rPr>
              <a:t>, “</a:t>
            </a:r>
            <a:r>
              <a:rPr lang="en-US" sz="3600" u="heavy" dirty="0" smtClean="0">
                <a:solidFill>
                  <a:prstClr val="black"/>
                </a:solidFill>
                <a:uFill>
                  <a:solidFill>
                    <a:srgbClr val="006600"/>
                  </a:solidFill>
                </a:uFill>
                <a:latin typeface="HelloPlainJane" panose="02000603000000000000" pitchFamily="2" charset="0"/>
                <a:ea typeface="HelloPlainJane" panose="02000603000000000000" pitchFamily="2" charset="0"/>
              </a:rPr>
              <a:t>They found white beads and brown beads, and more and more red and blue beads. All that afternoon they hunted for beads in the dust of the Indian camp</a:t>
            </a:r>
            <a:r>
              <a:rPr lang="en-US" sz="3600" dirty="0" smtClean="0">
                <a:solidFill>
                  <a:prstClr val="black"/>
                </a:solidFill>
                <a:latin typeface="HelloPlainJane" panose="02000603000000000000" pitchFamily="2" charset="0"/>
                <a:ea typeface="HelloPlainJane" panose="02000603000000000000" pitchFamily="2" charset="0"/>
              </a:rPr>
              <a:t>.”</a:t>
            </a:r>
            <a:endParaRPr lang="en-US" sz="3600" dirty="0">
              <a:solidFill>
                <a:prstClr val="black"/>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p:txBody>
      </p:sp>
      <p:pic>
        <p:nvPicPr>
          <p:cNvPr id="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81000" y="533400"/>
            <a:ext cx="8273013" cy="6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2688">
            <a:off x="5705206" y="5065729"/>
            <a:ext cx="661551" cy="621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Ateacher\AppData\Local\Microsoft\Windows\Temporary Internet Files\Content.IE5\806B5WQB\ShapiroBerezin-quotation-mark-rotated[1].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73471" flipH="1">
            <a:off x="609597" y="3415275"/>
            <a:ext cx="661551" cy="6213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6223597"/>
            <a:ext cx="4495201" cy="461665"/>
          </a:xfrm>
          <a:prstGeom prst="rect">
            <a:avLst/>
          </a:prstGeom>
          <a:noFill/>
        </p:spPr>
        <p:txBody>
          <a:bodyPr wrap="square" rtlCol="0">
            <a:spAutoFit/>
          </a:bodyPr>
          <a:lstStyle/>
          <a:p>
            <a:pPr algn="ctr"/>
            <a:r>
              <a:rPr lang="en-US" sz="1200" dirty="0" smtClean="0">
                <a:solidFill>
                  <a:srgbClr val="006600"/>
                </a:solidFill>
                <a:latin typeface="KG Shake it Off Chunky" panose="02000000000000000000" pitchFamily="2" charset="0"/>
              </a:rPr>
              <a:t>Since you are citing from a </a:t>
            </a:r>
            <a:r>
              <a:rPr lang="en-US" sz="1200" dirty="0" smtClean="0">
                <a:solidFill>
                  <a:srgbClr val="FF0066"/>
                </a:solidFill>
                <a:latin typeface="KG Shake it Off Chunky" panose="02000000000000000000" pitchFamily="2" charset="0"/>
              </a:rPr>
              <a:t>text</a:t>
            </a:r>
            <a:r>
              <a:rPr lang="en-US" sz="1200" dirty="0" smtClean="0">
                <a:solidFill>
                  <a:srgbClr val="006600"/>
                </a:solidFill>
                <a:latin typeface="KG Shake it Off Chunky" panose="02000000000000000000" pitchFamily="2" charset="0"/>
              </a:rPr>
              <a:t>, </a:t>
            </a:r>
          </a:p>
          <a:p>
            <a:pPr algn="ctr"/>
            <a:r>
              <a:rPr lang="en-US" sz="1200" dirty="0" smtClean="0">
                <a:solidFill>
                  <a:srgbClr val="006600"/>
                </a:solidFill>
                <a:latin typeface="KG Shake it Off Chunky" panose="02000000000000000000" pitchFamily="2" charset="0"/>
              </a:rPr>
              <a:t>you need a </a:t>
            </a:r>
            <a:r>
              <a:rPr lang="en-US" sz="1200" dirty="0" smtClean="0">
                <a:solidFill>
                  <a:srgbClr val="FF0066"/>
                </a:solidFill>
                <a:latin typeface="KG Shake it Off Chunky" panose="02000000000000000000" pitchFamily="2" charset="0"/>
              </a:rPr>
              <a:t>direct</a:t>
            </a:r>
            <a:r>
              <a:rPr lang="en-US" sz="1200" dirty="0" smtClean="0">
                <a:solidFill>
                  <a:srgbClr val="006600"/>
                </a:solidFill>
                <a:latin typeface="KG Shake it Off Chunky" panose="02000000000000000000" pitchFamily="2" charset="0"/>
              </a:rPr>
              <a:t> </a:t>
            </a:r>
            <a:r>
              <a:rPr lang="en-US" sz="1200" dirty="0" smtClean="0">
                <a:solidFill>
                  <a:srgbClr val="FF0066"/>
                </a:solidFill>
                <a:latin typeface="KG Shake it Off Chunky" panose="02000000000000000000" pitchFamily="2" charset="0"/>
              </a:rPr>
              <a:t>quote</a:t>
            </a:r>
            <a:r>
              <a:rPr lang="en-US" sz="1200" dirty="0" smtClean="0">
                <a:solidFill>
                  <a:srgbClr val="006600"/>
                </a:solidFill>
                <a:latin typeface="KG Shake it Off Chunky" panose="02000000000000000000" pitchFamily="2" charset="0"/>
              </a:rPr>
              <a:t> in your answer</a:t>
            </a:r>
            <a:r>
              <a:rPr lang="en-US" sz="1200" dirty="0" smtClean="0">
                <a:latin typeface="KG Shake it Off Chunky" panose="02000000000000000000" pitchFamily="2" charset="0"/>
              </a:rPr>
              <a:t>.</a:t>
            </a:r>
            <a:endParaRPr lang="en-US" sz="1100" dirty="0">
              <a:latin typeface="KG Shake it Off Chunky" panose="02000000000000000000"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5642782"/>
            <a:ext cx="1351308" cy="2024390"/>
          </a:xfrm>
          <a:prstGeom prst="rect">
            <a:avLst/>
          </a:prstGeom>
        </p:spPr>
      </p:pic>
      <p:sp>
        <p:nvSpPr>
          <p:cNvPr id="14" name="TextBox 13"/>
          <p:cNvSpPr txBox="1"/>
          <p:nvPr/>
        </p:nvSpPr>
        <p:spPr>
          <a:xfrm>
            <a:off x="7620000" y="2598003"/>
            <a:ext cx="1461388" cy="830997"/>
          </a:xfrm>
          <a:prstGeom prst="rect">
            <a:avLst/>
          </a:prstGeom>
          <a:noFill/>
        </p:spPr>
        <p:txBody>
          <a:bodyPr wrap="square" rtlCol="0">
            <a:spAutoFit/>
          </a:bodyPr>
          <a:lstStyle/>
          <a:p>
            <a:pPr algn="ctr"/>
            <a:r>
              <a:rPr lang="en-US" sz="1200" dirty="0" smtClean="0">
                <a:solidFill>
                  <a:srgbClr val="FF0066"/>
                </a:solidFill>
                <a:latin typeface="KG Shake it Off Chunky" panose="02000000000000000000" pitchFamily="2" charset="0"/>
              </a:rPr>
              <a:t>Tell </a:t>
            </a:r>
            <a:r>
              <a:rPr lang="en-US" sz="1200" dirty="0" smtClean="0">
                <a:solidFill>
                  <a:srgbClr val="006600"/>
                </a:solidFill>
                <a:latin typeface="KG Shake it Off Chunky" panose="02000000000000000000" pitchFamily="2" charset="0"/>
              </a:rPr>
              <a:t>where</a:t>
            </a:r>
            <a:r>
              <a:rPr lang="en-US" sz="1200" dirty="0" smtClean="0">
                <a:solidFill>
                  <a:srgbClr val="FF0066"/>
                </a:solidFill>
                <a:latin typeface="KG Shake it Off Chunky" panose="02000000000000000000" pitchFamily="2" charset="0"/>
              </a:rPr>
              <a:t> you found the evidence</a:t>
            </a:r>
            <a:r>
              <a:rPr lang="en-US" sz="1200" dirty="0" smtClean="0">
                <a:solidFill>
                  <a:srgbClr val="006600"/>
                </a:solidFill>
                <a:latin typeface="KG Shake it Off Chunky" panose="02000000000000000000" pitchFamily="2" charset="0"/>
              </a:rPr>
              <a:t>.</a:t>
            </a:r>
            <a:endParaRPr lang="en-US" sz="1100" dirty="0">
              <a:latin typeface="KG Shake it Off Chunky" panose="02000000000000000000" pitchFamily="2"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914993"/>
            <a:ext cx="438798" cy="228540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1" y="5450010"/>
            <a:ext cx="723181" cy="2008837"/>
          </a:xfrm>
          <a:prstGeom prst="rect">
            <a:avLst/>
          </a:prstGeom>
        </p:spPr>
      </p:pic>
    </p:spTree>
    <p:extLst>
      <p:ext uri="{BB962C8B-B14F-4D97-AF65-F5344CB8AC3E}">
        <p14:creationId xmlns:p14="http://schemas.microsoft.com/office/powerpoint/2010/main" val="141725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695575"/>
            <a:ext cx="7523163"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445" y="5257800"/>
            <a:ext cx="1477318" cy="2265662"/>
          </a:xfrm>
          <a:prstGeom prst="rect">
            <a:avLst/>
          </a:prstGeom>
        </p:spPr>
      </p:pic>
      <p:sp>
        <p:nvSpPr>
          <p:cNvPr id="7" name="TextBox 6"/>
          <p:cNvSpPr txBox="1"/>
          <p:nvPr/>
        </p:nvSpPr>
        <p:spPr>
          <a:xfrm>
            <a:off x="1600200" y="5523386"/>
            <a:ext cx="5961744" cy="830997"/>
          </a:xfrm>
          <a:prstGeom prst="rect">
            <a:avLst/>
          </a:prstGeom>
          <a:noFill/>
        </p:spPr>
        <p:txBody>
          <a:bodyPr wrap="square" rtlCol="0">
            <a:spAutoFit/>
          </a:bodyPr>
          <a:lstStyle/>
          <a:p>
            <a:pPr algn="ctr"/>
            <a:r>
              <a:rPr lang="en-US" sz="1600" dirty="0" smtClean="0">
                <a:solidFill>
                  <a:srgbClr val="C00000"/>
                </a:solidFill>
                <a:latin typeface="KG Shake it Off Chunky" panose="02000000000000000000" pitchFamily="2" charset="0"/>
              </a:rPr>
              <a:t>Now is your chance to </a:t>
            </a:r>
          </a:p>
          <a:p>
            <a:pPr algn="ctr"/>
            <a:r>
              <a:rPr lang="en-US" sz="1600" dirty="0" smtClean="0">
                <a:solidFill>
                  <a:srgbClr val="C00000"/>
                </a:solidFill>
                <a:latin typeface="KG Shake it Off Chunky" panose="02000000000000000000" pitchFamily="2" charset="0"/>
              </a:rPr>
              <a:t>clarify and enlighten your audience! Explain your evidence and add your thoughts!</a:t>
            </a:r>
            <a:endParaRPr lang="en-US" sz="1400" dirty="0">
              <a:solidFill>
                <a:srgbClr val="C00000"/>
              </a:solidFill>
              <a:latin typeface="KG Shake it Off Chunky" panose="02000000000000000000" pitchFamily="2" charset="0"/>
            </a:endParaRPr>
          </a:p>
        </p:txBody>
      </p:sp>
    </p:spTree>
    <p:extLst>
      <p:ext uri="{BB962C8B-B14F-4D97-AF65-F5344CB8AC3E}">
        <p14:creationId xmlns:p14="http://schemas.microsoft.com/office/powerpoint/2010/main" val="2015633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12" y="761999"/>
            <a:ext cx="8101488" cy="56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8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400" y="2819400"/>
            <a:ext cx="8115300" cy="954107"/>
          </a:xfrm>
          <a:prstGeom prst="rect">
            <a:avLst/>
          </a:prstGeom>
        </p:spPr>
        <p:txBody>
          <a:bodyPr wrap="square">
            <a:spAutoFit/>
          </a:bodyPr>
          <a:lstStyle/>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CHOOSE A NOVEL UNIT</a:t>
            </a: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sp>
        <p:nvSpPr>
          <p:cNvPr id="5126" name="TextBox 3"/>
          <p:cNvSpPr txBox="1">
            <a:spLocks noChangeArrowheads="1"/>
          </p:cNvSpPr>
          <p:nvPr/>
        </p:nvSpPr>
        <p:spPr bwMode="auto">
          <a:xfrm>
            <a:off x="1495425" y="3296454"/>
            <a:ext cx="619125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altLang="en-US" sz="2000" dirty="0" smtClean="0">
                <a:latin typeface="KG Always A Good Time" panose="02000505000000020003" pitchFamily="2" charset="0"/>
              </a:rPr>
              <a:t>Which book are you reading for Unit  15?</a:t>
            </a:r>
            <a:endParaRPr lang="en-US" altLang="en-US" sz="2000" dirty="0">
              <a:latin typeface="KG Always A Good Time" panose="02000505000000020003" pitchFamily="2" charset="0"/>
            </a:endParaRPr>
          </a:p>
        </p:txBody>
      </p:sp>
    </p:spTree>
    <p:extLst>
      <p:ext uri="{BB962C8B-B14F-4D97-AF65-F5344CB8AC3E}">
        <p14:creationId xmlns:p14="http://schemas.microsoft.com/office/powerpoint/2010/main" val="132474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1257" y="609600"/>
            <a:ext cx="8101488" cy="5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799" y="2514600"/>
            <a:ext cx="7924801" cy="4985980"/>
          </a:xfrm>
          <a:prstGeom prst="rect">
            <a:avLst/>
          </a:prstGeom>
          <a:noFill/>
        </p:spPr>
        <p:txBody>
          <a:bodyPr wrap="square" rtlCol="0">
            <a:spAutoFit/>
          </a:bodyPr>
          <a:lstStyle/>
          <a:p>
            <a:pPr algn="ctr"/>
            <a:r>
              <a:rPr lang="en-US" sz="2400" dirty="0" smtClean="0">
                <a:solidFill>
                  <a:srgbClr val="C00000"/>
                </a:solidFill>
                <a:latin typeface="KG Shake it Off Chunky" panose="02000000000000000000" pitchFamily="2" charset="0"/>
              </a:rPr>
              <a:t>Explain how the quote proves your claim.</a:t>
            </a:r>
          </a:p>
          <a:p>
            <a:pPr algn="ctr"/>
            <a:endParaRPr lang="en-US" sz="2400" dirty="0" smtClean="0">
              <a:solidFill>
                <a:srgbClr val="C00000"/>
              </a:solidFill>
              <a:latin typeface="KG Shake it Off Chunky" panose="02000000000000000000" pitchFamily="2" charset="0"/>
            </a:endParaRPr>
          </a:p>
          <a:p>
            <a:pPr algn="ctr"/>
            <a:r>
              <a:rPr lang="en-US" sz="2400" dirty="0" smtClean="0">
                <a:solidFill>
                  <a:srgbClr val="002060"/>
                </a:solidFill>
                <a:latin typeface="KG Shake it Off Chunky" panose="02000000000000000000" pitchFamily="2" charset="0"/>
              </a:rPr>
              <a:t>Share your own commentary.</a:t>
            </a:r>
            <a:endParaRPr lang="en-US" sz="2400" dirty="0">
              <a:solidFill>
                <a:srgbClr val="002060"/>
              </a:solidFill>
              <a:latin typeface="KG Shake it Off Chunky" panose="02000000000000000000" pitchFamily="2" charset="0"/>
            </a:endParaRPr>
          </a:p>
          <a:p>
            <a:pPr algn="ctr"/>
            <a:endParaRPr lang="en-US" sz="2400" dirty="0" smtClean="0">
              <a:solidFill>
                <a:srgbClr val="C00000"/>
              </a:solidFill>
              <a:latin typeface="KG Shake it Off Chunky" panose="02000000000000000000" pitchFamily="2" charset="0"/>
            </a:endParaRPr>
          </a:p>
          <a:p>
            <a:pPr algn="ctr"/>
            <a:r>
              <a:rPr lang="en-US" sz="2400" dirty="0" smtClean="0">
                <a:solidFill>
                  <a:srgbClr val="C00000"/>
                </a:solidFill>
                <a:latin typeface="KG Shake it Off Chunky" panose="02000000000000000000" pitchFamily="2" charset="0"/>
              </a:rPr>
              <a:t>Speak from </a:t>
            </a:r>
            <a:r>
              <a:rPr lang="en-US" sz="2400" dirty="0" err="1" smtClean="0">
                <a:solidFill>
                  <a:srgbClr val="C00000"/>
                </a:solidFill>
                <a:latin typeface="KG Shake it Off Chunky" panose="02000000000000000000" pitchFamily="2" charset="0"/>
              </a:rPr>
              <a:t>personaL</a:t>
            </a:r>
            <a:r>
              <a:rPr lang="en-US" sz="2400" dirty="0" smtClean="0">
                <a:solidFill>
                  <a:srgbClr val="C00000"/>
                </a:solidFill>
                <a:latin typeface="KG Shake it Off Chunky" panose="02000000000000000000" pitchFamily="2" charset="0"/>
              </a:rPr>
              <a:t> experience.</a:t>
            </a:r>
          </a:p>
          <a:p>
            <a:pPr algn="ctr"/>
            <a:endParaRPr lang="en-US" sz="2400" dirty="0">
              <a:solidFill>
                <a:srgbClr val="C00000"/>
              </a:solidFill>
              <a:latin typeface="KG Shake it Off Chunky" panose="02000000000000000000" pitchFamily="2" charset="0"/>
            </a:endParaRPr>
          </a:p>
          <a:p>
            <a:pPr algn="ctr"/>
            <a:r>
              <a:rPr lang="en-US" sz="2400" dirty="0" smtClean="0">
                <a:solidFill>
                  <a:srgbClr val="002060"/>
                </a:solidFill>
                <a:latin typeface="KG Shake it Off Chunky" panose="02000000000000000000" pitchFamily="2" charset="0"/>
              </a:rPr>
              <a:t>Add details to clarify why your </a:t>
            </a:r>
          </a:p>
          <a:p>
            <a:pPr algn="ctr"/>
            <a:r>
              <a:rPr lang="en-US" sz="2400" dirty="0" smtClean="0">
                <a:solidFill>
                  <a:srgbClr val="002060"/>
                </a:solidFill>
                <a:latin typeface="KG Shake it Off Chunky" panose="02000000000000000000" pitchFamily="2" charset="0"/>
              </a:rPr>
              <a:t>claim is evidence-based. </a:t>
            </a:r>
          </a:p>
          <a:p>
            <a:pPr algn="ctr"/>
            <a:endParaRPr lang="en-US" sz="2400" dirty="0">
              <a:solidFill>
                <a:srgbClr val="C00000"/>
              </a:solidFill>
              <a:latin typeface="KG Shake it Off Chunky" panose="02000000000000000000" pitchFamily="2" charset="0"/>
            </a:endParaRPr>
          </a:p>
          <a:p>
            <a:pPr algn="ctr"/>
            <a:r>
              <a:rPr lang="en-US" sz="2400" dirty="0" smtClean="0">
                <a:solidFill>
                  <a:srgbClr val="C00000"/>
                </a:solidFill>
                <a:latin typeface="KG Shake it Off Chunky" panose="02000000000000000000" pitchFamily="2" charset="0"/>
              </a:rPr>
              <a:t>Convince your audience!</a:t>
            </a:r>
            <a:endParaRPr lang="en-US" sz="2000" dirty="0">
              <a:solidFill>
                <a:srgbClr val="C000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sz="2000" dirty="0">
              <a:solidFill>
                <a:srgbClr val="0066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dirty="0">
              <a:latin typeface="KG Shake it Off Chunky" panose="02000000000000000000" pitchFamily="2" charset="0"/>
            </a:endParaRPr>
          </a:p>
        </p:txBody>
      </p:sp>
      <p:sp>
        <p:nvSpPr>
          <p:cNvPr id="8" name="TextBox 7"/>
          <p:cNvSpPr txBox="1"/>
          <p:nvPr/>
        </p:nvSpPr>
        <p:spPr>
          <a:xfrm>
            <a:off x="381000" y="1146460"/>
            <a:ext cx="8077200" cy="954107"/>
          </a:xfrm>
          <a:prstGeom prst="rect">
            <a:avLst/>
          </a:prstGeom>
          <a:noFill/>
        </p:spPr>
        <p:txBody>
          <a:bodyPr wrap="square" rtlCol="0">
            <a:spAutoFit/>
          </a:bodyPr>
          <a:lstStyle/>
          <a:p>
            <a:pPr algn="ctr"/>
            <a:r>
              <a:rPr lang="en-US" sz="2800" dirty="0" smtClean="0">
                <a:solidFill>
                  <a:prstClr val="black"/>
                </a:solidFill>
                <a:latin typeface="HelloPlainJane" panose="02000603000000000000" pitchFamily="2" charset="0"/>
                <a:ea typeface="HelloPlainJane" panose="02000603000000000000" pitchFamily="2" charset="0"/>
              </a:rPr>
              <a:t>This part of your answer can be one sentence </a:t>
            </a:r>
          </a:p>
          <a:p>
            <a:pPr algn="ctr"/>
            <a:r>
              <a:rPr lang="en-US" sz="2800" dirty="0" smtClean="0">
                <a:solidFill>
                  <a:prstClr val="black"/>
                </a:solidFill>
                <a:latin typeface="HelloPlainJane" panose="02000603000000000000" pitchFamily="2" charset="0"/>
                <a:ea typeface="HelloPlainJane" panose="02000603000000000000" pitchFamily="2" charset="0"/>
              </a:rPr>
              <a:t>or multiple sentences.</a:t>
            </a:r>
            <a:endParaRPr lang="en-US" dirty="0">
              <a:solidFill>
                <a:prstClr val="black"/>
              </a:solidFill>
              <a:latin typeface="HelloPlainJane" panose="02000603000000000000" pitchFamily="2" charset="0"/>
              <a:ea typeface="HelloPlainJane" panose="02000603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390571"/>
            <a:ext cx="1477318" cy="2265662"/>
          </a:xfrm>
          <a:prstGeom prst="rect">
            <a:avLst/>
          </a:prstGeom>
        </p:spPr>
      </p:pic>
    </p:spTree>
    <p:extLst>
      <p:ext uri="{BB962C8B-B14F-4D97-AF65-F5344CB8AC3E}">
        <p14:creationId xmlns:p14="http://schemas.microsoft.com/office/powerpoint/2010/main" val="3363023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1" y="1595259"/>
            <a:ext cx="8196812" cy="3662541"/>
          </a:xfrm>
          <a:prstGeom prst="rect">
            <a:avLst/>
          </a:prstGeom>
          <a:noFill/>
        </p:spPr>
        <p:txBody>
          <a:bodyPr wrap="square" rtlCol="0">
            <a:spAutoFit/>
          </a:bodyPr>
          <a:lstStyle/>
          <a:p>
            <a:r>
              <a:rPr lang="en-US" sz="29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FF0066"/>
                  </a:solidFill>
                </a:uFill>
                <a:latin typeface="HelloPlainJane" panose="02000603000000000000" pitchFamily="2" charset="0"/>
                <a:ea typeface="HelloPlainJane" panose="02000603000000000000" pitchFamily="2" charset="0"/>
              </a:rPr>
              <a:t>As it states on page 179 of </a:t>
            </a:r>
            <a:r>
              <a:rPr lang="en-US" sz="2900" i="1" dirty="0" smtClean="0">
                <a:solidFill>
                  <a:prstClr val="black"/>
                </a:solidFill>
                <a:uFill>
                  <a:solidFill>
                    <a:srgbClr val="FF0066"/>
                  </a:solidFill>
                </a:uFill>
                <a:latin typeface="HelloPlainJane" panose="02000603000000000000" pitchFamily="2" charset="0"/>
                <a:ea typeface="HelloPlainJane" panose="02000603000000000000" pitchFamily="2" charset="0"/>
              </a:rPr>
              <a:t>Little House on the Prairie</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006600"/>
                  </a:solidFill>
                </a:uFill>
                <a:latin typeface="HelloPlainJane" panose="02000603000000000000" pitchFamily="2" charset="0"/>
                <a:ea typeface="HelloPlainJane" panose="02000603000000000000" pitchFamily="2" charset="0"/>
              </a:rPr>
              <a:t>They found white beads and brown beads, and more and more red and blue beads. All that afternoon they hunted for beads in the dust of the Indian camp</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u="sng" dirty="0" smtClean="0">
                <a:solidFill>
                  <a:prstClr val="black"/>
                </a:solidFill>
                <a:uFill>
                  <a:solidFill>
                    <a:srgbClr val="FFC000"/>
                  </a:solidFill>
                </a:uFill>
                <a:latin typeface="HelloPlainJane" panose="02000603000000000000" pitchFamily="2" charset="0"/>
                <a:ea typeface="HelloPlainJane" panose="02000603000000000000" pitchFamily="2" charset="0"/>
              </a:rPr>
              <a:t>The novel also explains that when the girls got back home they showed a handkerchief full of beads to Ma. This leads me to believe that Mary and Laura had quite a collection of colorful beads! </a:t>
            </a:r>
            <a:endParaRPr lang="en-US" sz="2900" u="sng" dirty="0">
              <a:solidFill>
                <a:prstClr val="black"/>
              </a:solidFill>
              <a:uFill>
                <a:solidFill>
                  <a:srgbClr val="FFC000"/>
                </a:solidFill>
              </a:uFill>
              <a:latin typeface="HelloPlainJane" panose="02000603000000000000" pitchFamily="2" charset="0"/>
              <a:ea typeface="HelloPlainJane" panose="02000603000000000000" pitchFamily="2" charset="0"/>
            </a:endParaRPr>
          </a:p>
        </p:txBody>
      </p:sp>
      <p:pic>
        <p:nvPicPr>
          <p:cNvPr id="18" name="Picture 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1257" y="609600"/>
            <a:ext cx="8101488" cy="5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955581"/>
            <a:ext cx="1253025" cy="187715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155" y="5257800"/>
            <a:ext cx="993720" cy="1524000"/>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5882"/>
          <a:stretch/>
        </p:blipFill>
        <p:spPr>
          <a:xfrm>
            <a:off x="381000" y="-685800"/>
            <a:ext cx="1144523" cy="2203120"/>
          </a:xfrm>
          <a:prstGeom prst="rect">
            <a:avLst/>
          </a:prstGeom>
        </p:spPr>
      </p:pic>
      <p:pic>
        <p:nvPicPr>
          <p:cNvPr id="22" name="Picture 2" descr="Image result for penc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29216" flipV="1">
            <a:off x="1272895" y="548094"/>
            <a:ext cx="505255" cy="5052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2775" y="5105400"/>
            <a:ext cx="1436654" cy="1783209"/>
          </a:xfrm>
          <a:prstGeom prst="rect">
            <a:avLst/>
          </a:prstGeom>
        </p:spPr>
      </p:pic>
      <p:pic>
        <p:nvPicPr>
          <p:cNvPr id="24" name="Picture 2"/>
          <p:cNvPicPr>
            <a:picLocks noChangeAspect="1" noChangeArrowheads="1"/>
          </p:cNvPicPr>
          <p:nvPr/>
        </p:nvPicPr>
        <p:blipFill rotWithShape="1">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6471502" y="5992529"/>
            <a:ext cx="255594" cy="258178"/>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3886200" y="5432810"/>
            <a:ext cx="1068322" cy="307777"/>
          </a:xfrm>
          <a:prstGeom prst="rect">
            <a:avLst/>
          </a:prstGeom>
          <a:noFill/>
        </p:spPr>
        <p:txBody>
          <a:bodyPr wrap="square" rtlCol="0">
            <a:spAutoFit/>
          </a:bodyPr>
          <a:lstStyle/>
          <a:p>
            <a:pPr algn="ctr"/>
            <a:r>
              <a:rPr lang="en-US" sz="1400" b="1" dirty="0" smtClean="0">
                <a:solidFill>
                  <a:srgbClr val="C00000"/>
                </a:solidFill>
                <a:latin typeface="Century Gothic" panose="020B0502020202020204" pitchFamily="34" charset="0"/>
              </a:rPr>
              <a:t>SUPER!</a:t>
            </a:r>
            <a:endParaRPr lang="en-US" sz="1200" b="1" dirty="0">
              <a:solidFill>
                <a:srgbClr val="C00000"/>
              </a:solidFill>
              <a:latin typeface="Century Gothic" panose="020B0502020202020204" pitchFamily="34" charset="0"/>
            </a:endParaRPr>
          </a:p>
        </p:txBody>
      </p:sp>
      <p:sp>
        <p:nvSpPr>
          <p:cNvPr id="29" name="TextBox 28"/>
          <p:cNvSpPr txBox="1"/>
          <p:nvPr/>
        </p:nvSpPr>
        <p:spPr>
          <a:xfrm>
            <a:off x="7543800" y="5209401"/>
            <a:ext cx="1068322" cy="307777"/>
          </a:xfrm>
          <a:prstGeom prst="rect">
            <a:avLst/>
          </a:prstGeom>
          <a:noFill/>
        </p:spPr>
        <p:txBody>
          <a:bodyPr wrap="square" rtlCol="0">
            <a:spAutoFit/>
          </a:bodyPr>
          <a:lstStyle/>
          <a:p>
            <a:pPr algn="ctr"/>
            <a:r>
              <a:rPr lang="en-US" sz="1400" b="1" dirty="0" smtClean="0">
                <a:solidFill>
                  <a:srgbClr val="006600"/>
                </a:solidFill>
                <a:latin typeface="Century Gothic" panose="020B0502020202020204" pitchFamily="34" charset="0"/>
              </a:rPr>
              <a:t>SUPER!</a:t>
            </a:r>
            <a:endParaRPr lang="en-US" sz="1200" b="1" dirty="0">
              <a:solidFill>
                <a:srgbClr val="006600"/>
              </a:solidFill>
              <a:latin typeface="Century Gothic" panose="020B0502020202020204" pitchFamily="34" charset="0"/>
            </a:endParaRPr>
          </a:p>
        </p:txBody>
      </p:sp>
      <p:sp>
        <p:nvSpPr>
          <p:cNvPr id="30" name="TextBox 29"/>
          <p:cNvSpPr txBox="1"/>
          <p:nvPr/>
        </p:nvSpPr>
        <p:spPr>
          <a:xfrm>
            <a:off x="5130123" y="4932402"/>
            <a:ext cx="1068322" cy="307777"/>
          </a:xfrm>
          <a:prstGeom prst="rect">
            <a:avLst/>
          </a:prstGeom>
          <a:noFill/>
        </p:spPr>
        <p:txBody>
          <a:bodyPr wrap="square" rtlCol="0">
            <a:spAutoFit/>
          </a:bodyPr>
          <a:lstStyle/>
          <a:p>
            <a:pPr algn="ctr"/>
            <a:r>
              <a:rPr lang="en-US" sz="1400" b="1" dirty="0" smtClean="0">
                <a:solidFill>
                  <a:srgbClr val="000099"/>
                </a:solidFill>
                <a:latin typeface="Century Gothic" panose="020B0502020202020204" pitchFamily="34" charset="0"/>
              </a:rPr>
              <a:t>SUPER!</a:t>
            </a:r>
            <a:endParaRPr lang="en-US" sz="1200" b="1" dirty="0">
              <a:solidFill>
                <a:srgbClr val="000099"/>
              </a:solidFill>
              <a:latin typeface="Century Gothic" panose="020B0502020202020204" pitchFamily="34" charset="0"/>
            </a:endParaRPr>
          </a:p>
        </p:txBody>
      </p:sp>
      <p:sp>
        <p:nvSpPr>
          <p:cNvPr id="31" name="TextBox 30"/>
          <p:cNvSpPr txBox="1"/>
          <p:nvPr/>
        </p:nvSpPr>
        <p:spPr>
          <a:xfrm rot="10800000">
            <a:off x="1293878" y="1155412"/>
            <a:ext cx="1068322" cy="307777"/>
          </a:xfrm>
          <a:prstGeom prst="rect">
            <a:avLst/>
          </a:prstGeom>
          <a:noFill/>
        </p:spPr>
        <p:txBody>
          <a:bodyPr wrap="square" rtlCol="0">
            <a:spAutoFit/>
          </a:bodyPr>
          <a:lstStyle/>
          <a:p>
            <a:pPr algn="ctr"/>
            <a:r>
              <a:rPr lang="en-US" sz="1400" b="1" dirty="0" smtClean="0">
                <a:solidFill>
                  <a:srgbClr val="FF0000"/>
                </a:solidFill>
                <a:latin typeface="Century Gothic" panose="020B0502020202020204" pitchFamily="34" charset="0"/>
              </a:rPr>
              <a:t>SPIDER!</a:t>
            </a:r>
            <a:endParaRPr lang="en-US"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413505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1" y="1595259"/>
            <a:ext cx="8196812" cy="3662541"/>
          </a:xfrm>
          <a:prstGeom prst="rect">
            <a:avLst/>
          </a:prstGeom>
          <a:noFill/>
        </p:spPr>
        <p:txBody>
          <a:bodyPr wrap="square" rtlCol="0">
            <a:spAutoFit/>
          </a:bodyPr>
          <a:lstStyle/>
          <a:p>
            <a:r>
              <a:rPr lang="en-US" sz="29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FF0066"/>
                  </a:solidFill>
                </a:uFill>
                <a:latin typeface="HelloPlainJane" panose="02000603000000000000" pitchFamily="2" charset="0"/>
                <a:ea typeface="HelloPlainJane" panose="02000603000000000000" pitchFamily="2" charset="0"/>
              </a:rPr>
              <a:t>As it states on page 179 of </a:t>
            </a:r>
            <a:r>
              <a:rPr lang="en-US" sz="2900" i="1" dirty="0" smtClean="0">
                <a:solidFill>
                  <a:prstClr val="black"/>
                </a:solidFill>
                <a:uFill>
                  <a:solidFill>
                    <a:srgbClr val="FF0066"/>
                  </a:solidFill>
                </a:uFill>
                <a:latin typeface="HelloPlainJane" panose="02000603000000000000" pitchFamily="2" charset="0"/>
                <a:ea typeface="HelloPlainJane" panose="02000603000000000000" pitchFamily="2" charset="0"/>
              </a:rPr>
              <a:t>Little House on the Prairie</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006600"/>
                  </a:solidFill>
                </a:uFill>
                <a:latin typeface="HelloPlainJane" panose="02000603000000000000" pitchFamily="2" charset="0"/>
                <a:ea typeface="HelloPlainJane" panose="02000603000000000000" pitchFamily="2" charset="0"/>
              </a:rPr>
              <a:t>They found white beads and brown beads, and more and more red and blue beads. All that afternoon they hunted for beads in the dust of the Indian camp</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FFC000"/>
                  </a:solidFill>
                </a:uFill>
                <a:latin typeface="HelloPlainJane" panose="02000603000000000000" pitchFamily="2" charset="0"/>
                <a:ea typeface="HelloPlainJane" panose="02000603000000000000" pitchFamily="2" charset="0"/>
              </a:rPr>
              <a:t>The novel also explains that when the girls got back home they showed a handkerchief full of beads to Ma. This leads me to believe that Mary and Laura had quite a collection of colorful beads! </a:t>
            </a:r>
            <a:endParaRPr lang="en-US" sz="2900" dirty="0">
              <a:solidFill>
                <a:prstClr val="black"/>
              </a:solidFill>
              <a:uFill>
                <a:solidFill>
                  <a:srgbClr val="FFC000"/>
                </a:solidFill>
              </a:uFill>
              <a:latin typeface="HelloPlainJane" panose="02000603000000000000" pitchFamily="2" charset="0"/>
              <a:ea typeface="HelloPlainJane" panose="02000603000000000000" pitchFamily="2" charset="0"/>
            </a:endParaRPr>
          </a:p>
        </p:txBody>
      </p:sp>
      <p:sp>
        <p:nvSpPr>
          <p:cNvPr id="12" name="TextBox 11"/>
          <p:cNvSpPr txBox="1"/>
          <p:nvPr/>
        </p:nvSpPr>
        <p:spPr>
          <a:xfrm>
            <a:off x="3886200" y="5432810"/>
            <a:ext cx="1068322" cy="307777"/>
          </a:xfrm>
          <a:prstGeom prst="rect">
            <a:avLst/>
          </a:prstGeom>
          <a:noFill/>
        </p:spPr>
        <p:txBody>
          <a:bodyPr wrap="square" rtlCol="0">
            <a:spAutoFit/>
          </a:bodyPr>
          <a:lstStyle/>
          <a:p>
            <a:pPr algn="ctr"/>
            <a:r>
              <a:rPr lang="en-US" sz="1400" b="1" dirty="0" smtClean="0">
                <a:solidFill>
                  <a:srgbClr val="C00000"/>
                </a:solidFill>
                <a:latin typeface="Century Gothic" panose="020B0502020202020204" pitchFamily="34" charset="0"/>
              </a:rPr>
              <a:t>SUPER!</a:t>
            </a:r>
            <a:endParaRPr lang="en-US" sz="1200" b="1" dirty="0">
              <a:solidFill>
                <a:srgbClr val="C00000"/>
              </a:solidFill>
              <a:latin typeface="Century Gothic" panose="020B0502020202020204" pitchFamily="34" charset="0"/>
            </a:endParaRPr>
          </a:p>
        </p:txBody>
      </p:sp>
      <p:pic>
        <p:nvPicPr>
          <p:cNvPr id="18" name="Picture 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1257" y="609600"/>
            <a:ext cx="8101488" cy="5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955581"/>
            <a:ext cx="1253025" cy="187715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155" y="5257800"/>
            <a:ext cx="993720" cy="1524000"/>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5882"/>
          <a:stretch/>
        </p:blipFill>
        <p:spPr>
          <a:xfrm>
            <a:off x="381000" y="-685800"/>
            <a:ext cx="1144523" cy="2203120"/>
          </a:xfrm>
          <a:prstGeom prst="rect">
            <a:avLst/>
          </a:prstGeom>
        </p:spPr>
      </p:pic>
      <p:pic>
        <p:nvPicPr>
          <p:cNvPr id="22" name="Picture 2" descr="Image result for penc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29216" flipV="1">
            <a:off x="1272895" y="548094"/>
            <a:ext cx="505255" cy="5052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2775" y="5105400"/>
            <a:ext cx="1436654" cy="1783209"/>
          </a:xfrm>
          <a:prstGeom prst="rect">
            <a:avLst/>
          </a:prstGeom>
        </p:spPr>
      </p:pic>
      <p:pic>
        <p:nvPicPr>
          <p:cNvPr id="24" name="Picture 2"/>
          <p:cNvPicPr>
            <a:picLocks noChangeAspect="1" noChangeArrowheads="1"/>
          </p:cNvPicPr>
          <p:nvPr/>
        </p:nvPicPr>
        <p:blipFill rotWithShape="1">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6471502" y="5992529"/>
            <a:ext cx="255594" cy="258178"/>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Box 24"/>
          <p:cNvSpPr txBox="1"/>
          <p:nvPr/>
        </p:nvSpPr>
        <p:spPr>
          <a:xfrm>
            <a:off x="7543800" y="5209401"/>
            <a:ext cx="1068322" cy="307777"/>
          </a:xfrm>
          <a:prstGeom prst="rect">
            <a:avLst/>
          </a:prstGeom>
          <a:noFill/>
        </p:spPr>
        <p:txBody>
          <a:bodyPr wrap="square" rtlCol="0">
            <a:spAutoFit/>
          </a:bodyPr>
          <a:lstStyle/>
          <a:p>
            <a:pPr algn="ctr"/>
            <a:r>
              <a:rPr lang="en-US" sz="1400" b="1" dirty="0" smtClean="0">
                <a:solidFill>
                  <a:srgbClr val="006600"/>
                </a:solidFill>
                <a:latin typeface="Century Gothic" panose="020B0502020202020204" pitchFamily="34" charset="0"/>
              </a:rPr>
              <a:t>SUPER!</a:t>
            </a:r>
            <a:endParaRPr lang="en-US" sz="1200" b="1" dirty="0">
              <a:solidFill>
                <a:srgbClr val="006600"/>
              </a:solidFill>
              <a:latin typeface="Century Gothic" panose="020B0502020202020204" pitchFamily="34" charset="0"/>
            </a:endParaRPr>
          </a:p>
        </p:txBody>
      </p:sp>
      <p:sp>
        <p:nvSpPr>
          <p:cNvPr id="26" name="TextBox 25"/>
          <p:cNvSpPr txBox="1"/>
          <p:nvPr/>
        </p:nvSpPr>
        <p:spPr>
          <a:xfrm>
            <a:off x="5130123" y="4932402"/>
            <a:ext cx="1068322" cy="307777"/>
          </a:xfrm>
          <a:prstGeom prst="rect">
            <a:avLst/>
          </a:prstGeom>
          <a:noFill/>
        </p:spPr>
        <p:txBody>
          <a:bodyPr wrap="square" rtlCol="0">
            <a:spAutoFit/>
          </a:bodyPr>
          <a:lstStyle/>
          <a:p>
            <a:pPr algn="ctr"/>
            <a:r>
              <a:rPr lang="en-US" sz="1400" b="1" dirty="0" smtClean="0">
                <a:solidFill>
                  <a:srgbClr val="000099"/>
                </a:solidFill>
                <a:latin typeface="Century Gothic" panose="020B0502020202020204" pitchFamily="34" charset="0"/>
              </a:rPr>
              <a:t>SUPER!</a:t>
            </a:r>
            <a:endParaRPr lang="en-US" sz="1200" b="1" dirty="0">
              <a:solidFill>
                <a:srgbClr val="000099"/>
              </a:solidFill>
              <a:latin typeface="Century Gothic" panose="020B0502020202020204" pitchFamily="34" charset="0"/>
            </a:endParaRPr>
          </a:p>
        </p:txBody>
      </p:sp>
      <p:sp>
        <p:nvSpPr>
          <p:cNvPr id="27" name="TextBox 26"/>
          <p:cNvSpPr txBox="1"/>
          <p:nvPr/>
        </p:nvSpPr>
        <p:spPr>
          <a:xfrm rot="10800000">
            <a:off x="1293878" y="1155412"/>
            <a:ext cx="1068322" cy="307777"/>
          </a:xfrm>
          <a:prstGeom prst="rect">
            <a:avLst/>
          </a:prstGeom>
          <a:noFill/>
        </p:spPr>
        <p:txBody>
          <a:bodyPr wrap="square" rtlCol="0">
            <a:spAutoFit/>
          </a:bodyPr>
          <a:lstStyle/>
          <a:p>
            <a:pPr algn="ctr"/>
            <a:r>
              <a:rPr lang="en-US" sz="1400" b="1" dirty="0" smtClean="0">
                <a:solidFill>
                  <a:srgbClr val="FF0000"/>
                </a:solidFill>
                <a:latin typeface="Century Gothic" panose="020B0502020202020204" pitchFamily="34" charset="0"/>
              </a:rPr>
              <a:t>SPIDER!</a:t>
            </a:r>
            <a:endParaRPr lang="en-US" sz="1200" b="1" dirty="0">
              <a:solidFill>
                <a:srgbClr val="FF0000"/>
              </a:solidFill>
              <a:latin typeface="Century Gothic" panose="020B0502020202020204" pitchFamily="34" charset="0"/>
            </a:endParaRPr>
          </a:p>
        </p:txBody>
      </p:sp>
      <p:sp>
        <p:nvSpPr>
          <p:cNvPr id="15" name="Explosion 1 14"/>
          <p:cNvSpPr/>
          <p:nvPr/>
        </p:nvSpPr>
        <p:spPr>
          <a:xfrm>
            <a:off x="2667001" y="1447801"/>
            <a:ext cx="3531444" cy="3484601"/>
          </a:xfrm>
          <a:prstGeom prst="irregularSeal1">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
          <a:stretch/>
        </p:blipFill>
        <p:spPr>
          <a:xfrm rot="684477" flipH="1">
            <a:off x="3429738" y="2656014"/>
            <a:ext cx="1804481" cy="1068175"/>
          </a:xfrm>
          <a:prstGeom prst="rect">
            <a:avLst/>
          </a:prstGeom>
        </p:spPr>
      </p:pic>
      <p:sp>
        <p:nvSpPr>
          <p:cNvPr id="17" name="TextBox 16"/>
          <p:cNvSpPr txBox="1"/>
          <p:nvPr/>
        </p:nvSpPr>
        <p:spPr>
          <a:xfrm rot="686602">
            <a:off x="4326364" y="2329676"/>
            <a:ext cx="1267019" cy="584775"/>
          </a:xfrm>
          <a:prstGeom prst="rect">
            <a:avLst/>
          </a:prstGeom>
          <a:noFill/>
        </p:spPr>
        <p:txBody>
          <a:bodyPr wrap="square" rtlCol="0">
            <a:spAutoFit/>
          </a:bodyPr>
          <a:lstStyle/>
          <a:p>
            <a:pPr algn="ctr"/>
            <a:r>
              <a:rPr lang="en-US" sz="1600" b="1" dirty="0" smtClean="0">
                <a:solidFill>
                  <a:srgbClr val="FF0066"/>
                </a:solidFill>
                <a:latin typeface="Century Gothic" panose="020B0502020202020204" pitchFamily="34" charset="0"/>
                <a:ea typeface="HelloHappyDays" panose="02000603000000000000" pitchFamily="2" charset="0"/>
              </a:rPr>
              <a:t>SUPER RESPONSE!</a:t>
            </a:r>
            <a:endParaRPr lang="en-US" sz="1600" b="1" dirty="0">
              <a:solidFill>
                <a:srgbClr val="FF0066"/>
              </a:solidFill>
              <a:latin typeface="Century Gothic" panose="020B0502020202020204" pitchFamily="34" charset="0"/>
              <a:ea typeface="HelloHappyDays" panose="02000603000000000000" pitchFamily="2" charset="0"/>
            </a:endParaRPr>
          </a:p>
        </p:txBody>
      </p:sp>
      <p:pic>
        <p:nvPicPr>
          <p:cNvPr id="28" name="Picture 2" descr="Image result for penc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65735">
            <a:off x="3086626" y="2731708"/>
            <a:ext cx="605499" cy="6054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penc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973571" flipV="1">
            <a:off x="7479463" y="5871395"/>
            <a:ext cx="505255" cy="50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35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706641" y="3886200"/>
            <a:ext cx="6294359" cy="1015663"/>
          </a:xfrm>
          <a:prstGeom prst="rect">
            <a:avLst/>
          </a:prstGeom>
          <a:noFill/>
        </p:spPr>
        <p:txBody>
          <a:bodyPr wrap="square" rtlCol="0">
            <a:spAutoFit/>
          </a:bodyPr>
          <a:lstStyle/>
          <a:p>
            <a:r>
              <a:rPr lang="en-US" sz="6000" dirty="0" smtClean="0">
                <a:solidFill>
                  <a:srgbClr val="FF0066"/>
                </a:solidFill>
                <a:latin typeface="KG Shake it Off Chunky" panose="02000000000000000000" pitchFamily="2" charset="0"/>
              </a:rPr>
              <a:t>Let’s try it!</a:t>
            </a:r>
            <a:endParaRPr lang="en-US" sz="5400" dirty="0">
              <a:solidFill>
                <a:srgbClr val="FF0066"/>
              </a:solidFill>
              <a:latin typeface="KG Shake it Off Chunky" panose="02000000000000000000" pitchFamily="2" charset="0"/>
            </a:endParaRPr>
          </a:p>
        </p:txBody>
      </p:sp>
      <p:sp>
        <p:nvSpPr>
          <p:cNvPr id="8" name="TextBox 7"/>
          <p:cNvSpPr txBox="1"/>
          <p:nvPr/>
        </p:nvSpPr>
        <p:spPr>
          <a:xfrm>
            <a:off x="723901" y="962323"/>
            <a:ext cx="7696200" cy="2923877"/>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p:txBody>
      </p:sp>
    </p:spTree>
    <p:extLst>
      <p:ext uri="{BB962C8B-B14F-4D97-AF65-F5344CB8AC3E}">
        <p14:creationId xmlns:p14="http://schemas.microsoft.com/office/powerpoint/2010/main" val="185059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914401" y="5104502"/>
            <a:ext cx="7315200" cy="1138773"/>
          </a:xfrm>
          <a:prstGeom prst="rect">
            <a:avLst/>
          </a:prstGeom>
          <a:noFill/>
        </p:spPr>
        <p:txBody>
          <a:bodyPr wrap="square" rtlCol="0">
            <a:spAutoFit/>
          </a:bodyPr>
          <a:lstStyle/>
          <a:p>
            <a:r>
              <a:rPr lang="en-US" sz="2400"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endParaRPr lang="en-US" sz="2000"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9851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228600" y="4572000"/>
            <a:ext cx="8863782" cy="646331"/>
          </a:xfrm>
          <a:prstGeom prst="rect">
            <a:avLst/>
          </a:prstGeom>
          <a:noFill/>
        </p:spPr>
        <p:txBody>
          <a:bodyPr wrap="square" rtlCol="0">
            <a:spAutoFit/>
          </a:bodyPr>
          <a:lstStyle/>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pPr algn="ct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2205337" y="5324104"/>
            <a:ext cx="5567063" cy="830997"/>
          </a:xfrm>
          <a:prstGeom prst="rect">
            <a:avLst/>
          </a:prstGeom>
          <a:noFill/>
        </p:spPr>
        <p:txBody>
          <a:bodyPr wrap="square" rtlCol="0">
            <a:spAutoFit/>
          </a:bodyPr>
          <a:lstStyle/>
          <a:p>
            <a:pPr algn="ctr"/>
            <a:r>
              <a:rPr lang="en-US" sz="2400" dirty="0">
                <a:latin typeface="KG Shake it Off Chunky" panose="02000000000000000000" pitchFamily="2" charset="0"/>
              </a:rPr>
              <a:t>Can you </a:t>
            </a:r>
            <a:r>
              <a:rPr lang="en-US" sz="2400" dirty="0" smtClean="0">
                <a:latin typeface="KG Shake it Off Chunky" panose="02000000000000000000" pitchFamily="2" charset="0"/>
              </a:rPr>
              <a:t>find evidence </a:t>
            </a:r>
            <a:r>
              <a:rPr lang="en-US" sz="2400" dirty="0">
                <a:latin typeface="KG Shake it Off Chunky" panose="02000000000000000000" pitchFamily="2" charset="0"/>
              </a:rPr>
              <a:t>in the text?</a:t>
            </a:r>
            <a:endParaRPr lang="en-US" sz="2000" dirty="0">
              <a:latin typeface="KG Shake it Off Chunky"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297" y="5014668"/>
            <a:ext cx="674080" cy="1286413"/>
          </a:xfrm>
          <a:prstGeom prst="rect">
            <a:avLst/>
          </a:prstGeom>
        </p:spPr>
      </p:pic>
    </p:spTree>
    <p:extLst>
      <p:ext uri="{BB962C8B-B14F-4D97-AF65-F5344CB8AC3E}">
        <p14:creationId xmlns:p14="http://schemas.microsoft.com/office/powerpoint/2010/main" val="170692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228600" y="4572000"/>
            <a:ext cx="8863782" cy="646331"/>
          </a:xfrm>
          <a:prstGeom prst="rect">
            <a:avLst/>
          </a:prstGeom>
          <a:noFill/>
        </p:spPr>
        <p:txBody>
          <a:bodyPr wrap="square" rtlCol="0">
            <a:spAutoFit/>
          </a:bodyPr>
          <a:lstStyle/>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pPr algn="ctr"/>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299267" y="4998184"/>
            <a:ext cx="8622890" cy="369332"/>
          </a:xfrm>
          <a:prstGeom prst="rect">
            <a:avLst/>
          </a:prstGeom>
          <a:noFill/>
        </p:spPr>
        <p:txBody>
          <a:bodyPr wrap="square" rtlCol="0">
            <a:spAutoFit/>
          </a:bodyPr>
          <a:lstStyle/>
          <a:p>
            <a:r>
              <a:rPr lang="en-US" dirty="0">
                <a:effectLst>
                  <a:glow rad="63500">
                    <a:schemeClr val="accent4">
                      <a:satMod val="175000"/>
                      <a:alpha val="40000"/>
                    </a:schemeClr>
                  </a:glow>
                </a:effectLst>
                <a:latin typeface="Century Gothic" panose="020B0502020202020204" pitchFamily="34" charset="0"/>
              </a:rPr>
              <a:t>According to the article, Eskimo life changed in the 1800s when</a:t>
            </a:r>
            <a:endParaRPr lang="en-US" dirty="0">
              <a:latin typeface="Century Gothic" panose="020B0502020202020204"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0" y="4852228"/>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320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228600" y="4572000"/>
            <a:ext cx="8863782" cy="646331"/>
          </a:xfrm>
          <a:prstGeom prst="rect">
            <a:avLst/>
          </a:prstGeom>
          <a:noFill/>
        </p:spPr>
        <p:txBody>
          <a:bodyPr wrap="square" rtlCol="0">
            <a:spAutoFit/>
          </a:bodyPr>
          <a:lstStyle/>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pPr algn="ctr"/>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299267" y="4998184"/>
            <a:ext cx="8622890" cy="646331"/>
          </a:xfrm>
          <a:prstGeom prst="rect">
            <a:avLst/>
          </a:prstGeom>
          <a:noFill/>
        </p:spPr>
        <p:txBody>
          <a:bodyPr wrap="square" rtlCol="0">
            <a:spAutoFit/>
          </a:bodyPr>
          <a:lstStyle/>
          <a:p>
            <a:r>
              <a:rPr lang="en-US" dirty="0">
                <a:effectLst>
                  <a:glow rad="63500">
                    <a:schemeClr val="accent4">
                      <a:satMod val="175000"/>
                      <a:alpha val="40000"/>
                    </a:schemeClr>
                  </a:glow>
                </a:effectLst>
                <a:latin typeface="Century Gothic" panose="020B0502020202020204" pitchFamily="34" charset="0"/>
              </a:rPr>
              <a:t>According to the article, Eskimo life changed in the 1800s when </a:t>
            </a:r>
            <a:r>
              <a:rPr lang="en-US" dirty="0">
                <a:effectLst>
                  <a:glow rad="63500">
                    <a:schemeClr val="accent3">
                      <a:satMod val="175000"/>
                      <a:alpha val="40000"/>
                    </a:schemeClr>
                  </a:glow>
                </a:effectLst>
                <a:latin typeface="Century Gothic" panose="020B0502020202020204" pitchFamily="34" charset="0"/>
              </a:rPr>
              <a:t>Europeans began hunting in the Arctic. </a:t>
            </a:r>
            <a:endParaRPr lang="en-US" dirty="0">
              <a:effectLst/>
              <a:latin typeface="Century Gothic" panose="020B0502020202020204"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0" y="4852228"/>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4129" y="4856974"/>
            <a:ext cx="347472" cy="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679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228600" y="4572000"/>
            <a:ext cx="8863782" cy="646331"/>
          </a:xfrm>
          <a:prstGeom prst="rect">
            <a:avLst/>
          </a:prstGeom>
          <a:noFill/>
        </p:spPr>
        <p:txBody>
          <a:bodyPr wrap="square" rtlCol="0">
            <a:spAutoFit/>
          </a:bodyPr>
          <a:lstStyle/>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299267" y="4998184"/>
            <a:ext cx="8622890" cy="1200329"/>
          </a:xfrm>
          <a:prstGeom prst="rect">
            <a:avLst/>
          </a:prstGeom>
          <a:noFill/>
        </p:spPr>
        <p:txBody>
          <a:bodyPr wrap="square" rtlCol="0">
            <a:spAutoFit/>
          </a:bodyPr>
          <a:lstStyle/>
          <a:p>
            <a:r>
              <a:rPr lang="en-US" dirty="0">
                <a:effectLst>
                  <a:glow rad="63500">
                    <a:schemeClr val="accent4">
                      <a:satMod val="175000"/>
                      <a:alpha val="40000"/>
                    </a:schemeClr>
                  </a:glow>
                </a:effectLst>
                <a:latin typeface="Century Gothic" panose="020B0502020202020204" pitchFamily="34" charset="0"/>
              </a:rPr>
              <a:t>According to the article, Eskimo life changed in the 1800s when </a:t>
            </a:r>
            <a:r>
              <a:rPr lang="en-US" dirty="0">
                <a:effectLst>
                  <a:glow rad="63500">
                    <a:schemeClr val="accent3">
                      <a:satMod val="175000"/>
                      <a:alpha val="40000"/>
                    </a:schemeClr>
                  </a:glow>
                </a:effectLst>
                <a:latin typeface="Century Gothic" panose="020B0502020202020204" pitchFamily="34" charset="0"/>
              </a:rPr>
              <a:t>Europeans began hunting in the Arctic. </a:t>
            </a:r>
            <a:r>
              <a:rPr lang="en-US" dirty="0">
                <a:effectLst>
                  <a:glow rad="63500">
                    <a:schemeClr val="accent5">
                      <a:satMod val="175000"/>
                      <a:alpha val="40000"/>
                    </a:schemeClr>
                  </a:glow>
                </a:effectLst>
                <a:latin typeface="Century Gothic" panose="020B0502020202020204" pitchFamily="34" charset="0"/>
              </a:rPr>
              <a:t>In the third paragraph the author says that “People from Europe started hunting for whales where the Eskimos lived. Fur traders arrived. The Eskimos worked with the whalers and fur traders.”</a:t>
            </a:r>
            <a:endParaRPr lang="en-US" dirty="0">
              <a:effectLst/>
              <a:latin typeface="Century Gothic" panose="020B0502020202020204" pitchFamily="34" charset="0"/>
            </a:endParaRPr>
          </a:p>
        </p:txBody>
      </p:sp>
      <p:pic>
        <p:nvPicPr>
          <p:cNvPr id="1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0" y="4852228"/>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4685" y="5279886"/>
            <a:ext cx="347472" cy="3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4129" y="4856974"/>
            <a:ext cx="347472" cy="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923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0218" y="314632"/>
            <a:ext cx="8558982" cy="4257368"/>
          </a:xfrm>
          <a:prstGeom prst="rect">
            <a:avLst/>
          </a:prstGeom>
          <a:solidFill>
            <a:schemeClr val="bg1"/>
          </a:solid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p:cNvSpPr txBox="1"/>
          <p:nvPr/>
        </p:nvSpPr>
        <p:spPr>
          <a:xfrm>
            <a:off x="280217" y="361167"/>
            <a:ext cx="8558983" cy="4210833"/>
          </a:xfrm>
          <a:prstGeom prst="rect">
            <a:avLst/>
          </a:prstGeom>
          <a:noFill/>
        </p:spPr>
        <p:txBody>
          <a:bodyPr wrap="square" rtlCol="0">
            <a:spAutoFit/>
          </a:bodyPr>
          <a:lstStyle/>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are a people who live near the Arctic. It is very cold there. For thousands of years, the Eskimos found ways to live in the cold. Most of them lived near the sea. The sea gave them food. They hunted seals and whales. They caught fish. On land, they hunted a kind of deer called the caribou.</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The Eskimos made clothing from the skins of animals they hunted. In summer most Eskimos made tents of animal skins. They sailed in boats made of animal skins. In winter, most Eskimos lived in houses made of snow or sod. In the coldest places, some Eskimos lived in houses made of snow all year long.</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Eskimo life began to change in the 1800s. People from Europe started hunting for whales where the Eskimos lived. Fur traders arrived. The Eskimos worked with the whalers and fur traders. Soon many of the animals that the Eskimos needed were almost gone.</a:t>
            </a:r>
          </a:p>
          <a:p>
            <a:pPr>
              <a:lnSpc>
                <a:spcPts val="2300"/>
              </a:lnSpc>
              <a:tabLst>
                <a:tab pos="339725" algn="l"/>
              </a:tabLst>
            </a:pPr>
            <a:r>
              <a:rPr lang="en-US" dirty="0">
                <a:solidFill>
                  <a:prstClr val="black"/>
                </a:solidFill>
                <a:latin typeface="Book Antiqua" panose="02040602050305030304" pitchFamily="18" charset="0"/>
                <a:cs typeface="Times New Roman" panose="02020603050405020304" pitchFamily="18" charset="0"/>
              </a:rPr>
              <a:t> 	Today most Eskimos live in towns. They live in modern houses. They buy food at stores. But they always remember the old ways. </a:t>
            </a:r>
          </a:p>
        </p:txBody>
      </p:sp>
      <p:sp>
        <p:nvSpPr>
          <p:cNvPr id="3" name="TextBox 2"/>
          <p:cNvSpPr txBox="1"/>
          <p:nvPr/>
        </p:nvSpPr>
        <p:spPr>
          <a:xfrm>
            <a:off x="228600" y="4572000"/>
            <a:ext cx="8863782" cy="646331"/>
          </a:xfrm>
          <a:prstGeom prst="rect">
            <a:avLst/>
          </a:prstGeom>
          <a:noFill/>
        </p:spPr>
        <p:txBody>
          <a:bodyPr wrap="square" rtlCol="0">
            <a:spAutoFit/>
          </a:bodyPr>
          <a:lstStyle/>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According to the article, why did life change for the Eskimos in the 1800s?</a:t>
            </a:r>
          </a:p>
          <a:p>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299267" y="4998184"/>
            <a:ext cx="8622890" cy="1754326"/>
          </a:xfrm>
          <a:prstGeom prst="rect">
            <a:avLst/>
          </a:prstGeom>
          <a:noFill/>
        </p:spPr>
        <p:txBody>
          <a:bodyPr wrap="square" rtlCol="0">
            <a:spAutoFit/>
          </a:bodyPr>
          <a:lstStyle/>
          <a:p>
            <a:r>
              <a:rPr lang="en-US" dirty="0">
                <a:effectLst>
                  <a:glow rad="63500">
                    <a:schemeClr val="accent4">
                      <a:satMod val="175000"/>
                      <a:alpha val="40000"/>
                    </a:schemeClr>
                  </a:glow>
                </a:effectLst>
                <a:latin typeface="Century Gothic" panose="020B0502020202020204" pitchFamily="34" charset="0"/>
              </a:rPr>
              <a:t>Eskimo life changed in the 1800s when </a:t>
            </a:r>
            <a:r>
              <a:rPr lang="en-US" dirty="0">
                <a:effectLst>
                  <a:glow rad="63500">
                    <a:schemeClr val="accent3">
                      <a:satMod val="175000"/>
                      <a:alpha val="40000"/>
                    </a:schemeClr>
                  </a:glow>
                </a:effectLst>
                <a:latin typeface="Century Gothic" panose="020B0502020202020204" pitchFamily="34" charset="0"/>
              </a:rPr>
              <a:t>Europeans began hunting in the Arctic. </a:t>
            </a:r>
            <a:r>
              <a:rPr lang="en-US" dirty="0">
                <a:effectLst>
                  <a:glow rad="63500">
                    <a:schemeClr val="accent5">
                      <a:satMod val="175000"/>
                      <a:alpha val="40000"/>
                    </a:schemeClr>
                  </a:glow>
                </a:effectLst>
                <a:latin typeface="Century Gothic" panose="020B0502020202020204" pitchFamily="34" charset="0"/>
              </a:rPr>
              <a:t>In the third paragraph the author says that “People from Europe started hunting for whales where the Eskimos lived. Fur traders arrived. The Eskimos worked with the whalers and fur traders.” </a:t>
            </a:r>
            <a:r>
              <a:rPr lang="en-US" dirty="0">
                <a:effectLst>
                  <a:glow rad="101600">
                    <a:srgbClr val="FFFF00">
                      <a:alpha val="60000"/>
                    </a:srgbClr>
                  </a:glow>
                </a:effectLst>
                <a:latin typeface="Century Gothic" panose="020B0502020202020204" pitchFamily="34" charset="0"/>
              </a:rPr>
              <a:t>Eskimos began sharing their resources and many of the animals were disappearing. I believe the arrival of European hunters forever changed the way Eskimos live their lives. </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0" y="4852228"/>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756810"/>
            <a:ext cx="347472" cy="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4685" y="5279886"/>
            <a:ext cx="347472" cy="3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59" y="6096000"/>
            <a:ext cx="347472" cy="35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20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6217"/>
            <a:ext cx="54673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8729" y="381000"/>
            <a:ext cx="8806543" cy="2369880"/>
          </a:xfrm>
          <a:prstGeom prst="rect">
            <a:avLst/>
          </a:prstGeom>
        </p:spPr>
        <p:txBody>
          <a:bodyPr wrap="square">
            <a:spAutoFit/>
          </a:bodyPr>
          <a:lstStyle/>
          <a:p>
            <a:pPr algn="ctr" fontAlgn="auto">
              <a:spcBef>
                <a:spcPts val="0"/>
              </a:spcBef>
              <a:spcAft>
                <a:spcPts val="0"/>
              </a:spcAft>
              <a:defRPr/>
            </a:pPr>
            <a:r>
              <a:rPr lang="en-US" sz="3600" dirty="0">
                <a:solidFill>
                  <a:prstClr val="black"/>
                </a:solidFill>
                <a:latin typeface="CoopForged" pitchFamily="50" charset="0"/>
                <a:ea typeface="HelloChalkTalk" pitchFamily="2" charset="0"/>
              </a:rPr>
              <a:t>Assemble the R.A.C.E. flip book and </a:t>
            </a:r>
          </a:p>
          <a:p>
            <a:pPr algn="ctr" fontAlgn="auto">
              <a:spcBef>
                <a:spcPts val="0"/>
              </a:spcBef>
              <a:spcAft>
                <a:spcPts val="0"/>
              </a:spcAft>
              <a:defRPr/>
            </a:pPr>
            <a:r>
              <a:rPr lang="en-US" sz="3600" dirty="0">
                <a:solidFill>
                  <a:prstClr val="black"/>
                </a:solidFill>
                <a:latin typeface="CoopForged" pitchFamily="50" charset="0"/>
                <a:ea typeface="HelloChalkTalk" pitchFamily="2" charset="0"/>
              </a:rPr>
              <a:t>keep it into your ELA notebook.</a:t>
            </a:r>
            <a:endParaRPr lang="en-US" sz="4000" dirty="0">
              <a:solidFill>
                <a:prstClr val="black"/>
              </a:solidFill>
              <a:latin typeface="Calisto MT" panose="02040603050505030304" pitchFamily="18" charset="0"/>
              <a:ea typeface="HelloChalkTalk" pitchFamily="2" charset="0"/>
            </a:endParaRPr>
          </a:p>
          <a:p>
            <a:pPr marL="457200" indent="-457200" algn="ctr" fontAlgn="auto">
              <a:spcBef>
                <a:spcPts val="0"/>
              </a:spcBef>
              <a:spcAft>
                <a:spcPts val="0"/>
              </a:spcAft>
              <a:buClr>
                <a:srgbClr val="F79646">
                  <a:lumMod val="60000"/>
                  <a:lumOff val="40000"/>
                </a:srgbClr>
              </a:buClr>
              <a:buFont typeface="Wingdings" panose="05000000000000000000" pitchFamily="2" charset="2"/>
              <a:buChar char=""/>
              <a:defRPr/>
            </a:pPr>
            <a:endParaRPr lang="en-US" sz="4400" dirty="0">
              <a:solidFill>
                <a:prstClr val="black"/>
              </a:solidFill>
              <a:latin typeface="Calisto MT" panose="02040603050505030304" pitchFamily="18" charset="0"/>
              <a:ea typeface="HelloChalkTalk" pitchFamily="2" charset="0"/>
            </a:endParaRPr>
          </a:p>
          <a:p>
            <a:pPr marL="457200" indent="-457200" algn="ctr" fontAlgn="auto">
              <a:spcBef>
                <a:spcPts val="0"/>
              </a:spcBef>
              <a:spcAft>
                <a:spcPts val="0"/>
              </a:spcAft>
              <a:buClr>
                <a:srgbClr val="F79646">
                  <a:lumMod val="60000"/>
                  <a:lumOff val="40000"/>
                </a:srgbClr>
              </a:buClr>
              <a:buFont typeface="Wingdings" panose="05000000000000000000" pitchFamily="2" charset="2"/>
              <a:buChar char=""/>
              <a:defRPr/>
            </a:pPr>
            <a:endParaRPr lang="en-US" sz="3200" dirty="0">
              <a:solidFill>
                <a:prstClr val="black"/>
              </a:solidFill>
              <a:latin typeface="appleberry" pitchFamily="2" charset="0"/>
              <a:ea typeface="HelloChalkTalk" pitchFamily="2" charset="0"/>
            </a:endParaRPr>
          </a:p>
        </p:txBody>
      </p:sp>
    </p:spTree>
    <p:extLst>
      <p:ext uri="{BB962C8B-B14F-4D97-AF65-F5344CB8AC3E}">
        <p14:creationId xmlns:p14="http://schemas.microsoft.com/office/powerpoint/2010/main" val="172025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26786"/>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7600" y="445316"/>
            <a:ext cx="5029200" cy="4985980"/>
          </a:xfrm>
          <a:prstGeom prst="rect">
            <a:avLst/>
          </a:prstGeom>
          <a:noFill/>
        </p:spPr>
        <p:txBody>
          <a:bodyPr wrap="square" rtlCol="0">
            <a:spAutoFit/>
          </a:bodyPr>
          <a:lstStyle/>
          <a:p>
            <a:r>
              <a:rPr lang="en-US" sz="2000" b="1" dirty="0">
                <a:effectLst/>
                <a:latin typeface="Arial" panose="020B0604020202020204" pitchFamily="34" charset="0"/>
                <a:cs typeface="Arial" panose="020B0604020202020204" pitchFamily="34" charset="0"/>
              </a:rPr>
              <a:t>According to the article, why did life change for the Eskimos in the 1800s?</a:t>
            </a:r>
          </a:p>
          <a:p>
            <a:endParaRPr lang="en-US" dirty="0" smtClean="0">
              <a:effectLst/>
            </a:endParaRPr>
          </a:p>
          <a:p>
            <a:r>
              <a:rPr lang="en-US" sz="2000" dirty="0">
                <a:latin typeface="Century Gothic" panose="020B0502020202020204" pitchFamily="34" charset="0"/>
              </a:rPr>
              <a:t>According to the article, Eskimo </a:t>
            </a:r>
            <a:r>
              <a:rPr lang="en-US" sz="2000" dirty="0">
                <a:effectLst/>
                <a:latin typeface="Century Gothic" panose="020B0502020202020204" pitchFamily="34" charset="0"/>
              </a:rPr>
              <a:t>life changed in the 1800s when Europeans began hunting in the Arctic. In the third paragraph the author says that “People from Europe started hunting for whales where the Eskimos lived. Fur traders arrived. The Eskimos worked with the whalers and fur traders.” Eskimos began sharing their resources and many of the animals were disappearing. I believe the arrival of European hunters forever changed the way Eskimos live their lives. </a:t>
            </a:r>
          </a:p>
        </p:txBody>
      </p:sp>
      <p:sp>
        <p:nvSpPr>
          <p:cNvPr id="5" name="TextBox 4"/>
          <p:cNvSpPr txBox="1"/>
          <p:nvPr/>
        </p:nvSpPr>
        <p:spPr>
          <a:xfrm>
            <a:off x="2847975" y="1414789"/>
            <a:ext cx="1038225"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6" name="TextBox 5"/>
          <p:cNvSpPr txBox="1"/>
          <p:nvPr/>
        </p:nvSpPr>
        <p:spPr>
          <a:xfrm>
            <a:off x="2619375" y="2290464"/>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7" name="TextBox 6"/>
          <p:cNvSpPr txBox="1"/>
          <p:nvPr/>
        </p:nvSpPr>
        <p:spPr>
          <a:xfrm>
            <a:off x="2590800" y="32766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8" name="TextBox 7"/>
          <p:cNvSpPr txBox="1"/>
          <p:nvPr/>
        </p:nvSpPr>
        <p:spPr>
          <a:xfrm>
            <a:off x="2590800" y="43434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9" name="TextBox 8"/>
          <p:cNvSpPr txBox="1"/>
          <p:nvPr/>
        </p:nvSpPr>
        <p:spPr>
          <a:xfrm>
            <a:off x="2590800" y="56581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10" name="TextBox 9"/>
          <p:cNvSpPr txBox="1"/>
          <p:nvPr/>
        </p:nvSpPr>
        <p:spPr>
          <a:xfrm>
            <a:off x="6553200" y="5455918"/>
            <a:ext cx="1447800" cy="769441"/>
          </a:xfrm>
          <a:prstGeom prst="rect">
            <a:avLst/>
          </a:prstGeom>
          <a:noFill/>
        </p:spPr>
        <p:txBody>
          <a:bodyPr wrap="square" rtlCol="0">
            <a:spAutoFit/>
          </a:bodyPr>
          <a:lstStyle/>
          <a:p>
            <a:pPr algn="ctr"/>
            <a:r>
              <a:rPr lang="en-US" sz="4400" dirty="0" smtClean="0">
                <a:solidFill>
                  <a:srgbClr val="FF0000"/>
                </a:solidFill>
                <a:latin typeface="HelloHappyDays" panose="02000603000000000000" pitchFamily="2" charset="0"/>
                <a:ea typeface="HelloHappyDays" panose="02000603000000000000" pitchFamily="2" charset="0"/>
              </a:rPr>
              <a:t>+25</a:t>
            </a:r>
            <a:endParaRPr lang="en-US" sz="4400" dirty="0">
              <a:solidFill>
                <a:srgbClr val="FF0000"/>
              </a:solidFill>
              <a:latin typeface="HelloHappyDays" panose="02000603000000000000" pitchFamily="2" charset="0"/>
              <a:ea typeface="HelloHappyDays" panose="02000603000000000000" pitchFamily="2" charset="0"/>
            </a:endParaRPr>
          </a:p>
        </p:txBody>
      </p:sp>
    </p:spTree>
    <p:extLst>
      <p:ext uri="{BB962C8B-B14F-4D97-AF65-F5344CB8AC3E}">
        <p14:creationId xmlns:p14="http://schemas.microsoft.com/office/powerpoint/2010/main" val="78275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26786"/>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7600" y="445316"/>
            <a:ext cx="5029200" cy="4985980"/>
          </a:xfrm>
          <a:prstGeom prst="rect">
            <a:avLst/>
          </a:prstGeom>
          <a:noFill/>
        </p:spPr>
        <p:txBody>
          <a:bodyPr wrap="square" rtlCol="0">
            <a:spAutoFit/>
          </a:bodyPr>
          <a:lstStyle/>
          <a:p>
            <a:r>
              <a:rPr lang="en-US" sz="2000" b="1" dirty="0">
                <a:effectLst/>
                <a:latin typeface="Arial" panose="020B0604020202020204" pitchFamily="34" charset="0"/>
                <a:cs typeface="Arial" panose="020B0604020202020204" pitchFamily="34" charset="0"/>
              </a:rPr>
              <a:t>According to the article, why did life change for the Eskimos in the 1800s?</a:t>
            </a:r>
          </a:p>
          <a:p>
            <a:endParaRPr lang="en-US" dirty="0" smtClean="0">
              <a:effectLst/>
            </a:endParaRPr>
          </a:p>
          <a:p>
            <a:r>
              <a:rPr lang="en-US" sz="2000" dirty="0" smtClean="0">
                <a:effectLst/>
                <a:latin typeface="Century Gothic" panose="020B0502020202020204" pitchFamily="34" charset="0"/>
              </a:rPr>
              <a:t>According to the article, Eskimo </a:t>
            </a:r>
            <a:r>
              <a:rPr lang="en-US" sz="2000" dirty="0">
                <a:effectLst/>
                <a:latin typeface="Century Gothic" panose="020B0502020202020204" pitchFamily="34" charset="0"/>
              </a:rPr>
              <a:t>life changed in the 1800s when Europeans began hunting in the Arctic. In the third paragraph the author says that “People from Europe started hunting for whales where the Eskimos lived. Fur traders arrived. The Eskimos worked with the whalers and fur traders.” Eskimos began sharing their resources and many of the animals were disappearing. I believe the arrival of European hunters forever changed the way Eskimos live their lives. </a:t>
            </a:r>
          </a:p>
        </p:txBody>
      </p:sp>
      <p:sp>
        <p:nvSpPr>
          <p:cNvPr id="6" name="TextBox 5"/>
          <p:cNvSpPr txBox="1"/>
          <p:nvPr/>
        </p:nvSpPr>
        <p:spPr>
          <a:xfrm>
            <a:off x="2619375" y="2290464"/>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7" name="TextBox 6"/>
          <p:cNvSpPr txBox="1"/>
          <p:nvPr/>
        </p:nvSpPr>
        <p:spPr>
          <a:xfrm>
            <a:off x="2590800" y="32766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8" name="TextBox 7"/>
          <p:cNvSpPr txBox="1"/>
          <p:nvPr/>
        </p:nvSpPr>
        <p:spPr>
          <a:xfrm>
            <a:off x="2590800" y="43434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9" name="TextBox 8"/>
          <p:cNvSpPr txBox="1"/>
          <p:nvPr/>
        </p:nvSpPr>
        <p:spPr>
          <a:xfrm>
            <a:off x="2590800" y="5658100"/>
            <a:ext cx="1447800"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
        <p:nvSpPr>
          <p:cNvPr id="10" name="Explosion 1 9"/>
          <p:cNvSpPr/>
          <p:nvPr/>
        </p:nvSpPr>
        <p:spPr>
          <a:xfrm>
            <a:off x="6064228" y="3048000"/>
            <a:ext cx="3079772" cy="3306626"/>
          </a:xfrm>
          <a:prstGeom prst="irregularSeal1">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
          <a:stretch/>
        </p:blipFill>
        <p:spPr>
          <a:xfrm rot="684477" flipH="1">
            <a:off x="6738772" y="4181069"/>
            <a:ext cx="1804481" cy="1068175"/>
          </a:xfrm>
          <a:prstGeom prst="rect">
            <a:avLst/>
          </a:prstGeom>
        </p:spPr>
      </p:pic>
      <p:pic>
        <p:nvPicPr>
          <p:cNvPr id="12" name="Picture 2" descr="Image result for pe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71223">
            <a:off x="6340191" y="4408407"/>
            <a:ext cx="605499" cy="6054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05486" y="4000667"/>
            <a:ext cx="914400" cy="461665"/>
          </a:xfrm>
          <a:prstGeom prst="rect">
            <a:avLst/>
          </a:prstGeom>
          <a:noFill/>
        </p:spPr>
        <p:txBody>
          <a:bodyPr wrap="square" rtlCol="0">
            <a:spAutoFit/>
          </a:bodyPr>
          <a:lstStyle/>
          <a:p>
            <a:pPr algn="ctr"/>
            <a:r>
              <a:rPr lang="en-US" sz="1200" b="1" dirty="0" smtClean="0">
                <a:solidFill>
                  <a:srgbClr val="C00000"/>
                </a:solidFill>
                <a:latin typeface="+mj-lt"/>
                <a:ea typeface="HelloHappyDays" panose="02000603000000000000" pitchFamily="2" charset="0"/>
              </a:rPr>
              <a:t>SUPER RESPONSE!</a:t>
            </a:r>
            <a:endParaRPr lang="en-US" sz="1200" b="1" dirty="0">
              <a:solidFill>
                <a:srgbClr val="C00000"/>
              </a:solidFill>
              <a:latin typeface="+mj-lt"/>
              <a:ea typeface="HelloHappyDays" panose="02000603000000000000" pitchFamily="2" charset="0"/>
            </a:endParaRPr>
          </a:p>
        </p:txBody>
      </p:sp>
      <p:sp>
        <p:nvSpPr>
          <p:cNvPr id="15" name="TextBox 14"/>
          <p:cNvSpPr txBox="1"/>
          <p:nvPr/>
        </p:nvSpPr>
        <p:spPr>
          <a:xfrm>
            <a:off x="2847975" y="1414789"/>
            <a:ext cx="1038225" cy="523220"/>
          </a:xfrm>
          <a:prstGeom prst="rect">
            <a:avLst/>
          </a:prstGeom>
          <a:noFill/>
        </p:spPr>
        <p:txBody>
          <a:bodyPr wrap="square" rtlCol="0">
            <a:spAutoFit/>
          </a:bodyPr>
          <a:lstStyle/>
          <a:p>
            <a:pPr algn="ctr"/>
            <a:r>
              <a:rPr lang="en-US" sz="2800" dirty="0" smtClean="0">
                <a:solidFill>
                  <a:srgbClr val="FF0000"/>
                </a:solidFill>
                <a:latin typeface="HelloHappyDays" panose="02000603000000000000" pitchFamily="2" charset="0"/>
                <a:ea typeface="HelloHappyDays" panose="02000603000000000000" pitchFamily="2" charset="0"/>
              </a:rPr>
              <a:t>+5</a:t>
            </a:r>
            <a:endParaRPr lang="en-US" sz="2800" dirty="0">
              <a:solidFill>
                <a:srgbClr val="FF0000"/>
              </a:solidFill>
              <a:latin typeface="HelloHappyDays" panose="02000603000000000000" pitchFamily="2" charset="0"/>
              <a:ea typeface="HelloHappyDays" panose="02000603000000000000" pitchFamily="2" charset="0"/>
            </a:endParaRPr>
          </a:p>
        </p:txBody>
      </p:sp>
    </p:spTree>
    <p:extLst>
      <p:ext uri="{BB962C8B-B14F-4D97-AF65-F5344CB8AC3E}">
        <p14:creationId xmlns:p14="http://schemas.microsoft.com/office/powerpoint/2010/main" val="3890836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70" y="317891"/>
            <a:ext cx="4462462" cy="655622"/>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65806" y="1066800"/>
            <a:ext cx="7980953" cy="5466667"/>
          </a:xfrm>
          <a:prstGeom prst="rect">
            <a:avLst/>
          </a:prstGeom>
        </p:spPr>
      </p:pic>
    </p:spTree>
    <p:extLst>
      <p:ext uri="{BB962C8B-B14F-4D97-AF65-F5344CB8AC3E}">
        <p14:creationId xmlns:p14="http://schemas.microsoft.com/office/powerpoint/2010/main" val="2071999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4351" y="4572000"/>
            <a:ext cx="8115300" cy="138499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Do the three branches of government have to work together for the United States government to be successful? Why or why not?</a:t>
            </a:r>
          </a:p>
        </p:txBody>
      </p:sp>
      <p:pic>
        <p:nvPicPr>
          <p:cNvPr id="1026" name="Picture 2" descr="Captionless Imag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09800" y="838200"/>
            <a:ext cx="4990601" cy="31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94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29" y="228600"/>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04367" y="374106"/>
            <a:ext cx="3412351" cy="1454694"/>
          </a:xfrm>
          <a:prstGeom prst="rect">
            <a:avLst/>
          </a:prstGeom>
          <a:noFill/>
        </p:spPr>
        <p:txBody>
          <a:bodyPr wrap="square" rtlCol="0">
            <a:spAutoFit/>
          </a:bodyPr>
          <a:lstStyle/>
          <a:p>
            <a:pPr algn="ctr">
              <a:lnSpc>
                <a:spcPts val="5200"/>
              </a:lnSpc>
            </a:pPr>
            <a:r>
              <a:rPr lang="en-US" sz="5400" dirty="0" smtClean="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Super </a:t>
            </a:r>
          </a:p>
          <a:p>
            <a:pPr algn="ctr">
              <a:lnSpc>
                <a:spcPts val="5200"/>
              </a:lnSpc>
            </a:pPr>
            <a:r>
              <a:rPr lang="en-US" sz="5400" dirty="0" smtClean="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Response</a:t>
            </a:r>
            <a:r>
              <a:rPr lang="en-US" sz="6000" dirty="0" smtClean="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a:t>
            </a:r>
            <a:endParaRPr lang="en-US" sz="6000" dirty="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endParaRPr>
          </a:p>
        </p:txBody>
      </p:sp>
      <p:sp>
        <p:nvSpPr>
          <p:cNvPr id="5" name="Rectangle 4"/>
          <p:cNvSpPr/>
          <p:nvPr/>
        </p:nvSpPr>
        <p:spPr>
          <a:xfrm>
            <a:off x="7620000" y="1752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
          <a:stretch/>
        </p:blipFill>
        <p:spPr>
          <a:xfrm rot="684477" flipH="1">
            <a:off x="7175504" y="514532"/>
            <a:ext cx="1804481" cy="1068175"/>
          </a:xfrm>
          <a:prstGeom prst="rect">
            <a:avLst/>
          </a:prstGeom>
        </p:spPr>
      </p:pic>
      <p:pic>
        <p:nvPicPr>
          <p:cNvPr id="18" name="Picture 2" descr="Image result for pe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71223">
            <a:off x="6776923" y="741870"/>
            <a:ext cx="605499" cy="6054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077744" y="346626"/>
            <a:ext cx="914400" cy="338554"/>
          </a:xfrm>
          <a:prstGeom prst="rect">
            <a:avLst/>
          </a:prstGeom>
          <a:noFill/>
        </p:spPr>
        <p:txBody>
          <a:bodyPr wrap="square" rtlCol="0">
            <a:spAutoFit/>
          </a:bodyPr>
          <a:lstStyle/>
          <a:p>
            <a:pPr algn="ctr"/>
            <a:r>
              <a:rPr lang="en-US" sz="1600" b="1" dirty="0" smtClean="0">
                <a:solidFill>
                  <a:srgbClr val="C00000"/>
                </a:solidFill>
                <a:latin typeface="+mj-lt"/>
                <a:ea typeface="HelloHappyDays" panose="02000603000000000000" pitchFamily="2" charset="0"/>
              </a:rPr>
              <a:t>SUPER!</a:t>
            </a:r>
            <a:endParaRPr lang="en-US" sz="1600" b="1" dirty="0">
              <a:solidFill>
                <a:srgbClr val="C00000"/>
              </a:solidFill>
              <a:latin typeface="+mj-lt"/>
              <a:ea typeface="HelloHappyDays" panose="02000603000000000000" pitchFamily="2" charset="0"/>
            </a:endParaRPr>
          </a:p>
        </p:txBody>
      </p:sp>
      <p:pic>
        <p:nvPicPr>
          <p:cNvPr id="2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9524" y="1948794"/>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4008" y="3418223"/>
            <a:ext cx="347472" cy="3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8700" y="5257800"/>
            <a:ext cx="347472" cy="35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5300" y="2659081"/>
            <a:ext cx="347472" cy="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C:\Users\VAteacher\AppData\Local\Microsoft\Windows\Temporary Internet Files\Content.IE5\806B5WQB\ShapiroBerezin-quotation-mark-rotated[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4946" y="377189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VAteacher\AppData\Local\Microsoft\Windows\Temporary Internet Files\Content.IE5\806B5WQB\ShapiroBerezin-quotation-mark-rotated[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60489" y="2831306"/>
            <a:ext cx="514657" cy="483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9603" y="1752600"/>
            <a:ext cx="4874227" cy="4708981"/>
          </a:xfrm>
          <a:prstGeom prst="rect">
            <a:avLst/>
          </a:prstGeom>
          <a:noFill/>
        </p:spPr>
        <p:txBody>
          <a:bodyPr wrap="square" rtlCol="0">
            <a:spAutoFit/>
          </a:bodyPr>
          <a:lstStyle/>
          <a:p>
            <a:r>
              <a:rPr lang="en-US" sz="2000" dirty="0">
                <a:solidFill>
                  <a:prstClr val="black"/>
                </a:solidFill>
              </a:rPr>
              <a:t>The three branches of government do have to work together for the United States government to be successful because each branch must make sure that all branches have an equal amount of powers. In paragraph 2 of "The Three Branches of Government" article by Susan </a:t>
            </a:r>
            <a:r>
              <a:rPr lang="en-US" sz="2000" dirty="0" err="1">
                <a:solidFill>
                  <a:prstClr val="black"/>
                </a:solidFill>
              </a:rPr>
              <a:t>LaBella</a:t>
            </a:r>
            <a:r>
              <a:rPr lang="en-US" sz="2000" dirty="0">
                <a:solidFill>
                  <a:prstClr val="black"/>
                </a:solidFill>
              </a:rPr>
              <a:t> it clearly states "Each branch has its own responsibilities. The branches work together, but they also check each other to make sure no branch has too much power."</a:t>
            </a:r>
          </a:p>
          <a:p>
            <a:r>
              <a:rPr lang="en-US" sz="2000" dirty="0">
                <a:solidFill>
                  <a:prstClr val="black"/>
                </a:solidFill>
              </a:rPr>
              <a:t>I believe that the three branches of government must work together for the United States government to work.   </a:t>
            </a:r>
            <a:endParaRPr lang="en-US" sz="2000" dirty="0" smtClean="0">
              <a:solidFill>
                <a:prstClr val="black"/>
              </a:solidFill>
            </a:endParaRPr>
          </a:p>
          <a:p>
            <a:pPr algn="r"/>
            <a:r>
              <a:rPr lang="en-US" sz="2000" dirty="0" smtClean="0">
                <a:solidFill>
                  <a:prstClr val="black"/>
                </a:solidFill>
              </a:rPr>
              <a:t>-TYRUS</a:t>
            </a:r>
            <a:endPar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27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058" y="376011"/>
            <a:ext cx="4752975" cy="6162675"/>
          </a:xfrm>
          <a:prstGeom prst="rect">
            <a:avLst/>
          </a:prstGeom>
          <a:noFill/>
          <a:ln w="9525">
            <a:solidFill>
              <a:schemeClr val="accent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6" y="228600"/>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4513" y="377189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0056" y="2831306"/>
            <a:ext cx="514657" cy="483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3185" y="2340738"/>
            <a:ext cx="4803929" cy="2862322"/>
          </a:xfrm>
          <a:prstGeom prst="rect">
            <a:avLst/>
          </a:prstGeom>
          <a:solidFill>
            <a:schemeClr val="bg1"/>
          </a:solidFill>
          <a:ln w="38100">
            <a:solidFill>
              <a:srgbClr val="FF0066"/>
            </a:solidFill>
          </a:ln>
        </p:spPr>
        <p:txBody>
          <a:bodyPr wrap="square" rtlCol="0">
            <a:spAutoFit/>
          </a:bodyPr>
          <a:lstStyle/>
          <a:p>
            <a:pPr algn="ctr"/>
            <a:r>
              <a:rPr lang="en-US" sz="6000" dirty="0" smtClean="0">
                <a:latin typeface="KG Blank Space Solid" panose="02000000000000000000" pitchFamily="2" charset="0"/>
              </a:rPr>
              <a:t>Use these HELPFUL TOOLS!</a:t>
            </a:r>
            <a:endParaRPr lang="en-US" sz="6000" dirty="0">
              <a:latin typeface="KG Blank Space Solid" panose="02000000000000000000" pitchFamily="2" charset="0"/>
            </a:endParaRPr>
          </a:p>
        </p:txBody>
      </p:sp>
      <p:sp>
        <p:nvSpPr>
          <p:cNvPr id="4" name="5-Point Star 3"/>
          <p:cNvSpPr/>
          <p:nvPr/>
        </p:nvSpPr>
        <p:spPr>
          <a:xfrm>
            <a:off x="6271759" y="4724400"/>
            <a:ext cx="838200" cy="762000"/>
          </a:xfrm>
          <a:prstGeom prst="star5">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1634971" y="1959738"/>
            <a:ext cx="838200" cy="762000"/>
          </a:xfrm>
          <a:prstGeom prst="star5">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336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058" y="376011"/>
            <a:ext cx="4752975" cy="6162675"/>
          </a:xfrm>
          <a:prstGeom prst="rect">
            <a:avLst/>
          </a:prstGeom>
          <a:noFill/>
          <a:ln w="9525">
            <a:solidFill>
              <a:schemeClr val="accent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6" y="228600"/>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4513" y="377189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0056" y="2831306"/>
            <a:ext cx="514657" cy="4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1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8078" y="457200"/>
            <a:ext cx="8078722" cy="8371523"/>
          </a:xfrm>
          <a:prstGeom prst="rect">
            <a:avLst/>
          </a:prstGeom>
        </p:spPr>
        <p:txBody>
          <a:bodyPr wrap="square">
            <a:spAutoFit/>
          </a:bodyPr>
          <a:lstStyle/>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This week’s ASSIGNMENT</a:t>
            </a:r>
          </a:p>
          <a:p>
            <a:pPr algn="ctr">
              <a:buClr>
                <a:schemeClr val="accent6">
                  <a:lumMod val="60000"/>
                  <a:lumOff val="40000"/>
                </a:schemeClr>
              </a:buClr>
              <a:defRPr/>
            </a:pPr>
            <a:r>
              <a:rPr lang="en-US" sz="9600" dirty="0" smtClean="0">
                <a:solidFill>
                  <a:srgbClr val="7030A0"/>
                </a:solidFill>
                <a:latin typeface="KG Sorry Not Sorry Chub" panose="02000506000000020004" pitchFamily="2" charset="0"/>
                <a:ea typeface="HelloHappyDays" panose="02000603000000000000" pitchFamily="2" charset="0"/>
              </a:rPr>
              <a:t>R</a:t>
            </a:r>
            <a:r>
              <a:rPr lang="en-US" sz="9600" dirty="0" smtClean="0">
                <a:latin typeface="KG Sorry Not Sorry Chub" panose="02000506000000020004" pitchFamily="2" charset="0"/>
                <a:ea typeface="HelloHappyDays" panose="02000603000000000000" pitchFamily="2" charset="0"/>
              </a:rPr>
              <a:t>.</a:t>
            </a:r>
            <a:r>
              <a:rPr lang="en-US" sz="9600" dirty="0" smtClean="0">
                <a:solidFill>
                  <a:srgbClr val="006600"/>
                </a:solidFill>
                <a:latin typeface="KG Sorry Not Sorry Chub" panose="02000506000000020004" pitchFamily="2" charset="0"/>
                <a:ea typeface="HelloHappyDays" panose="02000603000000000000" pitchFamily="2" charset="0"/>
              </a:rPr>
              <a:t>A</a:t>
            </a:r>
            <a:r>
              <a:rPr lang="en-US" sz="9600" dirty="0" smtClean="0">
                <a:latin typeface="KG Sorry Not Sorry Chub" panose="02000506000000020004" pitchFamily="2" charset="0"/>
                <a:ea typeface="HelloHappyDays" panose="02000603000000000000" pitchFamily="2" charset="0"/>
              </a:rPr>
              <a:t>.</a:t>
            </a:r>
            <a:r>
              <a:rPr lang="en-US" sz="9600" dirty="0" smtClean="0">
                <a:solidFill>
                  <a:srgbClr val="0070C0"/>
                </a:solidFill>
                <a:latin typeface="KG Sorry Not Sorry Chub" panose="02000506000000020004" pitchFamily="2" charset="0"/>
                <a:ea typeface="HelloHappyDays" panose="02000603000000000000" pitchFamily="2" charset="0"/>
              </a:rPr>
              <a:t>C</a:t>
            </a:r>
            <a:r>
              <a:rPr lang="en-US" sz="9600" dirty="0" smtClean="0">
                <a:latin typeface="KG Sorry Not Sorry Chub" panose="02000506000000020004" pitchFamily="2" charset="0"/>
                <a:ea typeface="HelloHappyDays" panose="02000603000000000000" pitchFamily="2" charset="0"/>
              </a:rPr>
              <a:t>.</a:t>
            </a:r>
            <a:r>
              <a:rPr lang="en-US" sz="9600" dirty="0" smtClean="0">
                <a:solidFill>
                  <a:srgbClr val="FFC000"/>
                </a:solidFill>
                <a:latin typeface="KG Sorry Not Sorry Chub" panose="02000506000000020004" pitchFamily="2" charset="0"/>
                <a:ea typeface="HelloHappyDays" panose="02000603000000000000" pitchFamily="2" charset="0"/>
              </a:rPr>
              <a:t>E</a:t>
            </a:r>
            <a:endParaRPr lang="en-US" sz="4400" dirty="0">
              <a:latin typeface="KG Sorry Not Sorry Chub" panose="02000506000000020004" pitchFamily="2" charset="0"/>
              <a:ea typeface="HelloChalkTalk"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Work </a:t>
            </a:r>
            <a:r>
              <a:rPr lang="en-US" sz="2800" dirty="0" smtClean="0">
                <a:latin typeface="HelloPlainJane" panose="02000603000000000000" pitchFamily="2" charset="0"/>
                <a:ea typeface="HelloPlainJane" panose="02000603000000000000" pitchFamily="2" charset="0"/>
              </a:rPr>
              <a:t>together to answer the text-based question completely.</a:t>
            </a:r>
          </a:p>
          <a:p>
            <a:pPr algn="ctr">
              <a:buClr>
                <a:schemeClr val="accent6">
                  <a:lumMod val="60000"/>
                  <a:lumOff val="40000"/>
                </a:schemeClr>
              </a:buClr>
              <a:defRPr/>
            </a:pPr>
            <a:endParaRPr lang="en-US" sz="10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When you have a 25 point SUPER RESPONSE </a:t>
            </a: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you can log out of Class Connect.</a:t>
            </a:r>
            <a:endParaRPr lang="en-US" sz="2800" dirty="0">
              <a:latin typeface="HelloPlainJane" panose="02000603000000000000" pitchFamily="2" charset="0"/>
              <a:ea typeface="HelloPlainJane" panose="02000603000000000000"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sp>
        <p:nvSpPr>
          <p:cNvPr id="8" name="TextBox 7"/>
          <p:cNvSpPr txBox="1"/>
          <p:nvPr/>
        </p:nvSpPr>
        <p:spPr>
          <a:xfrm>
            <a:off x="3230583" y="5432810"/>
            <a:ext cx="1068322" cy="276999"/>
          </a:xfrm>
          <a:prstGeom prst="rect">
            <a:avLst/>
          </a:prstGeom>
          <a:noFill/>
        </p:spPr>
        <p:txBody>
          <a:bodyPr wrap="square" rtlCol="0">
            <a:spAutoFit/>
          </a:bodyPr>
          <a:lstStyle/>
          <a:p>
            <a:pPr algn="ctr"/>
            <a:r>
              <a:rPr lang="en-US" sz="1200" dirty="0" smtClean="0">
                <a:solidFill>
                  <a:srgbClr val="C00000"/>
                </a:solidFill>
                <a:latin typeface="KG Shake it Off Chunky" panose="02000000000000000000" pitchFamily="2" charset="0"/>
              </a:rPr>
              <a:t>Think!</a:t>
            </a:r>
            <a:endParaRPr lang="en-US" sz="1100" dirty="0">
              <a:solidFill>
                <a:srgbClr val="C00000"/>
              </a:solidFill>
              <a:latin typeface="KG Shake it Off Chunky"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783" y="4955581"/>
            <a:ext cx="1253025" cy="187715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538" y="5257800"/>
            <a:ext cx="993720" cy="15240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5882"/>
          <a:stretch/>
        </p:blipFill>
        <p:spPr>
          <a:xfrm>
            <a:off x="381000" y="-685800"/>
            <a:ext cx="1144523" cy="2203120"/>
          </a:xfrm>
          <a:prstGeom prst="rect">
            <a:avLst/>
          </a:prstGeom>
        </p:spPr>
      </p:pic>
      <p:pic>
        <p:nvPicPr>
          <p:cNvPr id="14" name="Picture 2" descr="Image result for penc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29216" flipV="1">
            <a:off x="1272895" y="548094"/>
            <a:ext cx="505255" cy="5052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7158" y="5105400"/>
            <a:ext cx="1436654" cy="1783209"/>
          </a:xfrm>
          <a:prstGeom prst="rect">
            <a:avLst/>
          </a:prstGeom>
        </p:spPr>
      </p:pic>
      <p:pic>
        <p:nvPicPr>
          <p:cNvPr id="16" name="Picture 2"/>
          <p:cNvPicPr>
            <a:picLocks noChangeAspect="1" noChangeArrowheads="1"/>
          </p:cNvPicPr>
          <p:nvPr/>
        </p:nvPicPr>
        <p:blipFill rotWithShape="1">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6471502" y="5992529"/>
            <a:ext cx="255594" cy="258178"/>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6888183" y="5209401"/>
            <a:ext cx="1068322" cy="276999"/>
          </a:xfrm>
          <a:prstGeom prst="rect">
            <a:avLst/>
          </a:prstGeom>
          <a:noFill/>
        </p:spPr>
        <p:txBody>
          <a:bodyPr wrap="square" rtlCol="0">
            <a:spAutoFit/>
          </a:bodyPr>
          <a:lstStyle/>
          <a:p>
            <a:pPr algn="ctr"/>
            <a:r>
              <a:rPr lang="en-US" sz="1200" dirty="0" smtClean="0">
                <a:solidFill>
                  <a:srgbClr val="006600"/>
                </a:solidFill>
                <a:latin typeface="KG Shake it Off Chunky" panose="02000000000000000000" pitchFamily="2" charset="0"/>
              </a:rPr>
              <a:t>Share!</a:t>
            </a:r>
            <a:endParaRPr lang="en-US" sz="1100" dirty="0">
              <a:solidFill>
                <a:srgbClr val="006600"/>
              </a:solidFill>
              <a:latin typeface="KG Shake it Off Chunky" panose="02000000000000000000" pitchFamily="2" charset="0"/>
            </a:endParaRPr>
          </a:p>
        </p:txBody>
      </p:sp>
      <p:sp>
        <p:nvSpPr>
          <p:cNvPr id="18" name="TextBox 17"/>
          <p:cNvSpPr txBox="1"/>
          <p:nvPr/>
        </p:nvSpPr>
        <p:spPr>
          <a:xfrm>
            <a:off x="4474506" y="4932402"/>
            <a:ext cx="1068322" cy="276999"/>
          </a:xfrm>
          <a:prstGeom prst="rect">
            <a:avLst/>
          </a:prstGeom>
          <a:noFill/>
        </p:spPr>
        <p:txBody>
          <a:bodyPr wrap="square" rtlCol="0">
            <a:spAutoFit/>
          </a:bodyPr>
          <a:lstStyle/>
          <a:p>
            <a:pPr algn="ctr"/>
            <a:r>
              <a:rPr lang="en-US" sz="1200" dirty="0" smtClean="0">
                <a:solidFill>
                  <a:srgbClr val="000099"/>
                </a:solidFill>
                <a:latin typeface="KG Shake it Off Chunky" panose="02000000000000000000" pitchFamily="2" charset="0"/>
              </a:rPr>
              <a:t>Group!</a:t>
            </a:r>
            <a:endParaRPr lang="en-US" sz="1100" dirty="0">
              <a:solidFill>
                <a:srgbClr val="000099"/>
              </a:solidFill>
              <a:latin typeface="KG Shake it Off Chunky" panose="02000000000000000000" pitchFamily="2" charset="0"/>
            </a:endParaRPr>
          </a:p>
        </p:txBody>
      </p:sp>
      <p:sp>
        <p:nvSpPr>
          <p:cNvPr id="19" name="TextBox 18"/>
          <p:cNvSpPr txBox="1"/>
          <p:nvPr/>
        </p:nvSpPr>
        <p:spPr>
          <a:xfrm rot="10800000">
            <a:off x="1293878" y="1170801"/>
            <a:ext cx="1068322" cy="276999"/>
          </a:xfrm>
          <a:prstGeom prst="rect">
            <a:avLst/>
          </a:prstGeom>
          <a:noFill/>
        </p:spPr>
        <p:txBody>
          <a:bodyPr wrap="square" rtlCol="0">
            <a:spAutoFit/>
          </a:bodyPr>
          <a:lstStyle/>
          <a:p>
            <a:pPr algn="ctr"/>
            <a:r>
              <a:rPr lang="en-US" sz="1200" dirty="0" smtClean="0">
                <a:solidFill>
                  <a:srgbClr val="FF0000"/>
                </a:solidFill>
                <a:latin typeface="KG Shake it Off Chunky" panose="02000000000000000000" pitchFamily="2" charset="0"/>
              </a:rPr>
              <a:t>SPIDER!</a:t>
            </a:r>
            <a:endParaRPr lang="en-US" sz="1100" dirty="0">
              <a:solidFill>
                <a:srgbClr val="FF0000"/>
              </a:solidFill>
              <a:latin typeface="KG Shake it Off Chunky" panose="02000000000000000000" pitchFamily="2"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2" y="4314372"/>
            <a:ext cx="1524000" cy="2286000"/>
          </a:xfrm>
          <a:prstGeom prst="rect">
            <a:avLst/>
          </a:prstGeom>
        </p:spPr>
      </p:pic>
      <p:sp>
        <p:nvSpPr>
          <p:cNvPr id="20" name="Left Brace 19"/>
          <p:cNvSpPr/>
          <p:nvPr/>
        </p:nvSpPr>
        <p:spPr>
          <a:xfrm flipH="1">
            <a:off x="2971801" y="4551810"/>
            <a:ext cx="457199" cy="1958462"/>
          </a:xfrm>
          <a:prstGeom prst="leftBrace">
            <a:avLst>
              <a:gd name="adj1" fmla="val 33037"/>
              <a:gd name="adj2" fmla="val 4982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77817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17714" y="443076"/>
            <a:ext cx="8697686" cy="3824124"/>
          </a:xfrm>
          <a:prstGeom prst="rect">
            <a:avLst/>
          </a:prstGeom>
          <a:noFill/>
        </p:spPr>
        <p:txBody>
          <a:bodyPr wrap="square" rtlCol="0">
            <a:spAutoFit/>
          </a:bodyPr>
          <a:lstStyle/>
          <a:p>
            <a:pPr algn="ctr">
              <a:tabLst>
                <a:tab pos="457200" algn="l"/>
              </a:tabLst>
            </a:pP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Perfectly Sticky Idea</a:t>
            </a:r>
          </a:p>
          <a:p>
            <a:pPr algn="ctr">
              <a:tabLst>
                <a:tab pos="457200" algn="l"/>
              </a:tabLst>
            </a:pPr>
            <a:r>
              <a:rPr lang="en-US" sz="1600" dirty="0">
                <a:latin typeface="Times New Roman" panose="02020603050405020304" pitchFamily="18" charset="0"/>
                <a:cs typeface="Times New Roman" panose="02020603050405020304" pitchFamily="18" charset="0"/>
              </a:rPr>
              <a:t>By Linda </a:t>
            </a:r>
            <a:r>
              <a:rPr lang="en-US" sz="1600" dirty="0" err="1" smtClean="0">
                <a:latin typeface="Times New Roman" panose="02020603050405020304" pitchFamily="18" charset="0"/>
                <a:cs typeface="Times New Roman" panose="02020603050405020304" pitchFamily="18" charset="0"/>
              </a:rPr>
              <a:t>Ruggieri</a:t>
            </a:r>
            <a:endParaRPr lang="en-US" sz="1600" dirty="0" smtClean="0">
              <a:latin typeface="Times New Roman" panose="02020603050405020304" pitchFamily="18" charset="0"/>
              <a:cs typeface="Times New Roman" panose="02020603050405020304" pitchFamily="18" charset="0"/>
            </a:endParaRPr>
          </a:p>
          <a:p>
            <a:pPr algn="ctr">
              <a:tabLst>
                <a:tab pos="457200" algn="l"/>
              </a:tabLst>
            </a:pPr>
            <a:endParaRPr lang="en-US" sz="1050" dirty="0" smtClean="0">
              <a:latin typeface="Times New Roman" panose="02020603050405020304" pitchFamily="18" charset="0"/>
              <a:cs typeface="Times New Roman" panose="02020603050405020304" pitchFamily="18" charset="0"/>
            </a:endParaRPr>
          </a:p>
          <a:p>
            <a:pPr>
              <a:tabLst>
                <a:tab pos="457200" algn="l"/>
              </a:tabLst>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Sometimes </a:t>
            </a:r>
            <a:r>
              <a:rPr lang="en-US" sz="1600" dirty="0">
                <a:latin typeface="Times New Roman" panose="02020603050405020304" pitchFamily="18" charset="0"/>
                <a:cs typeface="Times New Roman" panose="02020603050405020304" pitchFamily="18" charset="0"/>
              </a:rPr>
              <a:t>accidents turn into inventions. Post-it Notes are a good example. </a:t>
            </a:r>
            <a:r>
              <a:rPr lang="en-US" sz="1600" dirty="0" smtClean="0">
                <a:latin typeface="Times New Roman" panose="02020603050405020304" pitchFamily="18" charset="0"/>
                <a:cs typeface="Times New Roman" panose="02020603050405020304" pitchFamily="18" charset="0"/>
              </a:rPr>
              <a:t>Post-its</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are </a:t>
            </a:r>
            <a:r>
              <a:rPr lang="en-US" sz="1600" dirty="0">
                <a:latin typeface="Times New Roman" panose="02020603050405020304" pitchFamily="18" charset="0"/>
                <a:cs typeface="Times New Roman" panose="02020603050405020304" pitchFamily="18" charset="0"/>
              </a:rPr>
              <a:t>those little sticky papers perfect for marking your place on a book </a:t>
            </a:r>
            <a:r>
              <a:rPr lang="en-US" sz="1600" dirty="0" smtClean="0">
                <a:latin typeface="Times New Roman" panose="02020603050405020304" pitchFamily="18" charset="0"/>
                <a:cs typeface="Times New Roman" panose="02020603050405020304" pitchFamily="18" charset="0"/>
              </a:rPr>
              <a:t>page. </a:t>
            </a:r>
          </a:p>
          <a:p>
            <a:pPr>
              <a:tabLst>
                <a:tab pos="457200" algn="l"/>
              </a:tabLst>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Two </a:t>
            </a:r>
            <a:r>
              <a:rPr lang="en-US" sz="1600" dirty="0">
                <a:latin typeface="Times New Roman" panose="02020603050405020304" pitchFamily="18" charset="0"/>
                <a:cs typeface="Times New Roman" panose="02020603050405020304" pitchFamily="18" charset="0"/>
              </a:rPr>
              <a:t>researchers, Spencer Silver and Arthur Fry, accidentally invented </a:t>
            </a:r>
            <a:r>
              <a:rPr lang="en-US" sz="1600" dirty="0" smtClean="0">
                <a:latin typeface="Times New Roman" panose="02020603050405020304" pitchFamily="18" charset="0"/>
                <a:cs typeface="Times New Roman" panose="02020603050405020304" pitchFamily="18" charset="0"/>
              </a:rPr>
              <a:t>Post-it Notes</a:t>
            </a:r>
            <a:r>
              <a:rPr lang="en-US" sz="1600" dirty="0">
                <a:latin typeface="Times New Roman" panose="02020603050405020304" pitchFamily="18" charset="0"/>
                <a:cs typeface="Times New Roman" panose="02020603050405020304" pitchFamily="18" charset="0"/>
              </a:rPr>
              <a:t>. At the time, they were working for a company called 3M. Silver and </a:t>
            </a:r>
            <a:r>
              <a:rPr lang="en-US" sz="1600" dirty="0" smtClean="0">
                <a:latin typeface="Times New Roman" panose="02020603050405020304" pitchFamily="18" charset="0"/>
                <a:cs typeface="Times New Roman" panose="02020603050405020304" pitchFamily="18" charset="0"/>
              </a:rPr>
              <a:t>Fry were </a:t>
            </a:r>
            <a:r>
              <a:rPr lang="en-US" sz="1600" dirty="0">
                <a:latin typeface="Times New Roman" panose="02020603050405020304" pitchFamily="18" charset="0"/>
                <a:cs typeface="Times New Roman" panose="02020603050405020304" pitchFamily="18" charset="0"/>
              </a:rPr>
              <a:t>both trying to develop extra-strong glue. But the glue they produced </a:t>
            </a:r>
            <a:r>
              <a:rPr lang="en-US" sz="1600" dirty="0" smtClean="0">
                <a:latin typeface="Times New Roman" panose="02020603050405020304" pitchFamily="18" charset="0"/>
                <a:cs typeface="Times New Roman" panose="02020603050405020304" pitchFamily="18" charset="0"/>
              </a:rPr>
              <a:t>was weak</a:t>
            </a:r>
            <a:r>
              <a:rPr lang="en-US" sz="1600" dirty="0">
                <a:latin typeface="Times New Roman" panose="02020603050405020304" pitchFamily="18" charset="0"/>
                <a:cs typeface="Times New Roman" panose="02020603050405020304" pitchFamily="18" charset="0"/>
              </a:rPr>
              <a:t>. It did not seem useful at </a:t>
            </a:r>
            <a:r>
              <a:rPr lang="en-US" sz="1600" dirty="0" smtClean="0">
                <a:latin typeface="Times New Roman" panose="02020603050405020304" pitchFamily="18" charset="0"/>
                <a:cs typeface="Times New Roman" panose="02020603050405020304" pitchFamily="18" charset="0"/>
              </a:rPr>
              <a:t>all.</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One </a:t>
            </a:r>
            <a:r>
              <a:rPr lang="en-US" sz="1600" dirty="0">
                <a:latin typeface="Times New Roman" panose="02020603050405020304" pitchFamily="18" charset="0"/>
                <a:cs typeface="Times New Roman" panose="02020603050405020304" pitchFamily="18" charset="0"/>
              </a:rPr>
              <a:t>day, Fry had an idea. He put the glue on a piece of paper and used the </a:t>
            </a:r>
            <a:r>
              <a:rPr lang="en-US" sz="1600" dirty="0" smtClean="0">
                <a:latin typeface="Times New Roman" panose="02020603050405020304" pitchFamily="18" charset="0"/>
                <a:cs typeface="Times New Roman" panose="02020603050405020304" pitchFamily="18" charset="0"/>
              </a:rPr>
              <a:t>paper as </a:t>
            </a:r>
            <a:r>
              <a:rPr lang="en-US" sz="1600" dirty="0">
                <a:latin typeface="Times New Roman" panose="02020603050405020304" pitchFamily="18" charset="0"/>
                <a:cs typeface="Times New Roman" panose="02020603050405020304" pitchFamily="18" charset="0"/>
              </a:rPr>
              <a:t>a bookmark. Fry saw that this bookmark would stay on a page. He could </a:t>
            </a:r>
            <a:r>
              <a:rPr lang="en-US" sz="1600" dirty="0" smtClean="0">
                <a:latin typeface="Times New Roman" panose="02020603050405020304" pitchFamily="18" charset="0"/>
                <a:cs typeface="Times New Roman" panose="02020603050405020304" pitchFamily="18" charset="0"/>
              </a:rPr>
              <a:t>remove it </a:t>
            </a:r>
            <a:r>
              <a:rPr lang="en-US" sz="1600" dirty="0">
                <a:latin typeface="Times New Roman" panose="02020603050405020304" pitchFamily="18" charset="0"/>
                <a:cs typeface="Times New Roman" panose="02020603050405020304" pitchFamily="18" charset="0"/>
              </a:rPr>
              <a:t>and stick it onto another page. The paper did not fall </a:t>
            </a:r>
            <a:r>
              <a:rPr lang="en-US" sz="1600" dirty="0" smtClean="0">
                <a:latin typeface="Times New Roman" panose="02020603050405020304" pitchFamily="18" charset="0"/>
                <a:cs typeface="Times New Roman" panose="02020603050405020304" pitchFamily="18" charset="0"/>
              </a:rPr>
              <a:t>off. Researchers </a:t>
            </a:r>
            <a:r>
              <a:rPr lang="en-US" sz="1600" dirty="0">
                <a:latin typeface="Times New Roman" panose="02020603050405020304" pitchFamily="18" charset="0"/>
                <a:cs typeface="Times New Roman" panose="02020603050405020304" pitchFamily="18" charset="0"/>
              </a:rPr>
              <a:t>worked to improve</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glue. They made sure the glue stayed on </a:t>
            </a:r>
            <a:r>
              <a:rPr lang="en-US" sz="1600" dirty="0" smtClean="0">
                <a:latin typeface="Times New Roman" panose="02020603050405020304" pitchFamily="18" charset="0"/>
                <a:cs typeface="Times New Roman" panose="02020603050405020304" pitchFamily="18" charset="0"/>
              </a:rPr>
              <a:t>the piece </a:t>
            </a:r>
            <a:r>
              <a:rPr lang="en-US" sz="1600" dirty="0">
                <a:latin typeface="Times New Roman" panose="02020603050405020304" pitchFamily="18" charset="0"/>
                <a:cs typeface="Times New Roman" panose="02020603050405020304" pitchFamily="18" charset="0"/>
              </a:rPr>
              <a:t>of paper and not on the page.</a:t>
            </a:r>
          </a:p>
          <a:p>
            <a:pPr>
              <a:tabLst>
                <a:tab pos="457200" algn="l"/>
              </a:tabLst>
            </a:pPr>
            <a:r>
              <a:rPr lang="en-US" sz="1600" dirty="0" smtClean="0">
                <a:latin typeface="Times New Roman" panose="02020603050405020304" pitchFamily="18" charset="0"/>
                <a:cs typeface="Times New Roman" panose="02020603050405020304" pitchFamily="18" charset="0"/>
              </a:rPr>
              <a:t>	In </a:t>
            </a:r>
            <a:r>
              <a:rPr lang="en-US" sz="1600" dirty="0">
                <a:latin typeface="Times New Roman" panose="02020603050405020304" pitchFamily="18" charset="0"/>
                <a:cs typeface="Times New Roman" panose="02020603050405020304" pitchFamily="18" charset="0"/>
              </a:rPr>
              <a:t>1980, the company named the product Post-it Notes. The product was a </a:t>
            </a:r>
            <a:r>
              <a:rPr lang="en-US" sz="1600" dirty="0" smtClean="0">
                <a:latin typeface="Times New Roman" panose="02020603050405020304" pitchFamily="18" charset="0"/>
                <a:cs typeface="Times New Roman" panose="02020603050405020304" pitchFamily="18" charset="0"/>
              </a:rPr>
              <a:t>great success! Today</a:t>
            </a:r>
            <a:r>
              <a:rPr lang="en-US" sz="1600" dirty="0">
                <a:latin typeface="Times New Roman" panose="02020603050405020304" pitchFamily="18" charset="0"/>
                <a:cs typeface="Times New Roman" panose="02020603050405020304" pitchFamily="18" charset="0"/>
              </a:rPr>
              <a:t>, Post-it Notes are one of the most popular office products in the </a:t>
            </a:r>
            <a:r>
              <a:rPr lang="en-US" sz="1600" dirty="0" smtClean="0">
                <a:latin typeface="Times New Roman" panose="02020603050405020304" pitchFamily="18" charset="0"/>
                <a:cs typeface="Times New Roman" panose="02020603050405020304" pitchFamily="18" charset="0"/>
              </a:rPr>
              <a:t>world. They </a:t>
            </a:r>
            <a:r>
              <a:rPr lang="en-US" sz="1600" dirty="0">
                <a:latin typeface="Times New Roman" panose="02020603050405020304" pitchFamily="18" charset="0"/>
                <a:cs typeface="Times New Roman" panose="02020603050405020304" pitchFamily="18" charset="0"/>
              </a:rPr>
              <a:t>come in different sizes and many colors. Have you ever used Post-it </a:t>
            </a:r>
            <a:r>
              <a:rPr lang="en-US" sz="1600" dirty="0" smtClean="0">
                <a:latin typeface="Times New Roman" panose="02020603050405020304" pitchFamily="18" charset="0"/>
                <a:cs typeface="Times New Roman" panose="02020603050405020304" pitchFamily="18" charset="0"/>
              </a:rPr>
              <a:t>Notes? What </a:t>
            </a:r>
            <a:r>
              <a:rPr lang="en-US" sz="1600" dirty="0">
                <a:latin typeface="Times New Roman" panose="02020603050405020304" pitchFamily="18" charset="0"/>
                <a:cs typeface="Times New Roman" panose="02020603050405020304" pitchFamily="18" charset="0"/>
              </a:rPr>
              <a:t>do you think of this invention?</a:t>
            </a:r>
          </a:p>
        </p:txBody>
      </p:sp>
      <p:sp>
        <p:nvSpPr>
          <p:cNvPr id="3" name="Rectangle 2"/>
          <p:cNvSpPr/>
          <p:nvPr/>
        </p:nvSpPr>
        <p:spPr>
          <a:xfrm>
            <a:off x="304800" y="4357524"/>
            <a:ext cx="8458200" cy="23480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1" name="Picture 7" descr="Image result for post-it not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817910" y="5410200"/>
            <a:ext cx="1249890" cy="1411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76200"/>
            <a:ext cx="5105400" cy="369332"/>
          </a:xfrm>
          <a:prstGeom prst="rect">
            <a:avLst/>
          </a:prstGeom>
          <a:noFill/>
        </p:spPr>
        <p:txBody>
          <a:bodyPr wrap="square" rtlCol="0">
            <a:spAutoFit/>
          </a:bodyPr>
          <a:lstStyle/>
          <a:p>
            <a:pPr algn="r"/>
            <a:r>
              <a:rPr lang="en-US" b="1" dirty="0" smtClean="0"/>
              <a:t>Names</a:t>
            </a:r>
            <a:r>
              <a:rPr lang="en-US" dirty="0" smtClean="0"/>
              <a:t>: _________________________</a:t>
            </a:r>
            <a:endParaRPr lang="en-US" dirty="0"/>
          </a:p>
        </p:txBody>
      </p:sp>
      <p:sp>
        <p:nvSpPr>
          <p:cNvPr id="21" name="TextBox 20"/>
          <p:cNvSpPr txBox="1"/>
          <p:nvPr/>
        </p:nvSpPr>
        <p:spPr>
          <a:xfrm>
            <a:off x="457200" y="4382869"/>
            <a:ext cx="8305800" cy="646331"/>
          </a:xfrm>
          <a:prstGeom prst="rect">
            <a:avLst/>
          </a:prstGeom>
          <a:noFill/>
        </p:spPr>
        <p:txBody>
          <a:bodyPr wrap="square" rtlCol="0">
            <a:spAutoFit/>
          </a:bodyPr>
          <a:lstStyle/>
          <a:p>
            <a:r>
              <a:rPr lang="en-US" b="1" dirty="0" smtClean="0"/>
              <a:t>How are Post-It Notes an accident that turned into a useful invention? Support your answer with information from the text.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21831">
            <a:off x="-306400" y="124836"/>
            <a:ext cx="886942" cy="1338030"/>
          </a:xfrm>
          <a:prstGeom prst="rect">
            <a:avLst/>
          </a:prstGeom>
        </p:spPr>
      </p:pic>
      <p:sp>
        <p:nvSpPr>
          <p:cNvPr id="8" name="TextBox 7"/>
          <p:cNvSpPr txBox="1"/>
          <p:nvPr/>
        </p:nvSpPr>
        <p:spPr>
          <a:xfrm>
            <a:off x="228600" y="0"/>
            <a:ext cx="2895600" cy="492443"/>
          </a:xfrm>
          <a:prstGeom prst="rect">
            <a:avLst/>
          </a:prstGeom>
          <a:noFill/>
        </p:spPr>
        <p:txBody>
          <a:bodyPr wrap="square" rtlCol="0">
            <a:spAutoFit/>
          </a:bodyPr>
          <a:lstStyle/>
          <a:p>
            <a:pPr algn="ctr"/>
            <a:r>
              <a:rPr lang="en-US" sz="1200" b="1" dirty="0" smtClean="0">
                <a:solidFill>
                  <a:srgbClr val="9933FF"/>
                </a:solidFill>
              </a:rPr>
              <a:t>Don’t forget to </a:t>
            </a:r>
            <a:r>
              <a:rPr lang="en-US" sz="1400" b="1" dirty="0" smtClean="0">
                <a:solidFill>
                  <a:srgbClr val="006600"/>
                </a:solidFill>
              </a:rPr>
              <a:t>HULK UP </a:t>
            </a:r>
            <a:r>
              <a:rPr lang="en-US" sz="1200" b="1" dirty="0" smtClean="0">
                <a:solidFill>
                  <a:srgbClr val="9933FF"/>
                </a:solidFill>
              </a:rPr>
              <a:t>your answer </a:t>
            </a:r>
          </a:p>
          <a:p>
            <a:pPr algn="ctr"/>
            <a:r>
              <a:rPr lang="en-US" sz="1200" b="1" dirty="0" smtClean="0">
                <a:solidFill>
                  <a:srgbClr val="9933FF"/>
                </a:solidFill>
              </a:rPr>
              <a:t>with a quote from the text! </a:t>
            </a:r>
          </a:p>
        </p:txBody>
      </p:sp>
    </p:spTree>
    <p:extLst>
      <p:ext uri="{BB962C8B-B14F-4D97-AF65-F5344CB8AC3E}">
        <p14:creationId xmlns:p14="http://schemas.microsoft.com/office/powerpoint/2010/main" val="3300849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Explosion 1 13"/>
          <p:cNvSpPr/>
          <p:nvPr/>
        </p:nvSpPr>
        <p:spPr>
          <a:xfrm rot="10975983">
            <a:off x="4934218" y="2362200"/>
            <a:ext cx="3810000" cy="3810000"/>
          </a:xfrm>
          <a:prstGeom prst="irregularSeal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15218" y="685800"/>
            <a:ext cx="3049814" cy="4524315"/>
          </a:xfrm>
          <a:prstGeom prst="rect">
            <a:avLst/>
          </a:prstGeom>
          <a:noFill/>
        </p:spPr>
        <p:txBody>
          <a:bodyPr wrap="square" rtlCol="0">
            <a:spAutoFit/>
          </a:bodyPr>
          <a:lstStyle/>
          <a:p>
            <a:pPr algn="ctr"/>
            <a:r>
              <a:rPr lang="en-US" sz="3600" dirty="0" smtClean="0">
                <a:latin typeface="HelloHappyDays" panose="02000603000000000000" pitchFamily="2" charset="0"/>
                <a:ea typeface="HelloHappyDays" panose="02000603000000000000" pitchFamily="2" charset="0"/>
              </a:rPr>
              <a:t>Use this handy RACE Rubric to make sure you have a… </a:t>
            </a:r>
          </a:p>
          <a:p>
            <a:pPr algn="ctr"/>
            <a:endParaRPr lang="en-US" sz="3600" dirty="0" smtClean="0">
              <a:latin typeface="HelloHappyDays" panose="02000603000000000000" pitchFamily="2" charset="0"/>
              <a:ea typeface="HelloHappyDays" panose="02000603000000000000" pitchFamily="2" charset="0"/>
            </a:endParaRPr>
          </a:p>
          <a:p>
            <a:pPr algn="ctr"/>
            <a:r>
              <a:rPr lang="en-US" sz="3600" dirty="0" smtClean="0">
                <a:latin typeface="HelloHappyDays" panose="02000603000000000000" pitchFamily="2" charset="0"/>
                <a:ea typeface="HelloHappyDays" panose="02000603000000000000" pitchFamily="2" charset="0"/>
              </a:rPr>
              <a:t>25-point SUPER RESPONSE!</a:t>
            </a:r>
            <a:endParaRPr lang="en-US" sz="36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rot="684477" flipH="1">
            <a:off x="7092689" y="5259062"/>
            <a:ext cx="1804481" cy="1068175"/>
          </a:xfrm>
          <a:prstGeom prst="rect">
            <a:avLst/>
          </a:prstGeom>
        </p:spPr>
      </p:pic>
      <p:pic>
        <p:nvPicPr>
          <p:cNvPr id="7170" name="Picture 2" descr="Image result for pe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71223">
            <a:off x="6694108" y="5486400"/>
            <a:ext cx="605499" cy="6054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083" y="266701"/>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259" y="4641759"/>
            <a:ext cx="1469083" cy="2216241"/>
          </a:xfrm>
          <a:prstGeom prst="rect">
            <a:avLst/>
          </a:prstGeom>
        </p:spPr>
      </p:pic>
      <p:sp>
        <p:nvSpPr>
          <p:cNvPr id="9" name="TextBox 8"/>
          <p:cNvSpPr txBox="1"/>
          <p:nvPr/>
        </p:nvSpPr>
        <p:spPr>
          <a:xfrm>
            <a:off x="199572" y="2971800"/>
            <a:ext cx="1707512" cy="1669688"/>
          </a:xfrm>
          <a:prstGeom prst="rect">
            <a:avLst/>
          </a:prstGeom>
          <a:noFill/>
        </p:spPr>
        <p:txBody>
          <a:bodyPr wrap="square" rtlCol="0">
            <a:spAutoFit/>
          </a:bodyPr>
          <a:lstStyle/>
          <a:p>
            <a:pPr algn="ctr"/>
            <a:r>
              <a:rPr lang="en-US" b="1" dirty="0" smtClean="0">
                <a:solidFill>
                  <a:srgbClr val="006600"/>
                </a:solidFill>
              </a:rPr>
              <a:t>HULK UP </a:t>
            </a:r>
          </a:p>
          <a:p>
            <a:pPr algn="ctr"/>
            <a:r>
              <a:rPr lang="en-US" sz="1600" b="1" dirty="0" smtClean="0"/>
              <a:t>your answer with a </a:t>
            </a:r>
            <a:r>
              <a:rPr lang="en-US" sz="1600" b="1" dirty="0" smtClean="0">
                <a:solidFill>
                  <a:srgbClr val="9933FF"/>
                </a:solidFill>
              </a:rPr>
              <a:t>direct</a:t>
            </a:r>
            <a:r>
              <a:rPr lang="en-US" sz="1600" b="1" dirty="0" smtClean="0"/>
              <a:t> </a:t>
            </a:r>
            <a:r>
              <a:rPr lang="en-US" sz="1600" b="1" dirty="0" smtClean="0">
                <a:solidFill>
                  <a:srgbClr val="9933FF"/>
                </a:solidFill>
              </a:rPr>
              <a:t>QUOTE</a:t>
            </a:r>
            <a:r>
              <a:rPr lang="en-US" sz="1600" b="1" dirty="0" smtClean="0">
                <a:solidFill>
                  <a:srgbClr val="006600"/>
                </a:solidFill>
              </a:rPr>
              <a:t>! </a:t>
            </a:r>
          </a:p>
          <a:p>
            <a:pPr algn="ctr"/>
            <a:endParaRPr lang="en-US" sz="1050" b="1" dirty="0" smtClean="0"/>
          </a:p>
          <a:p>
            <a:pPr algn="ctr"/>
            <a:r>
              <a:rPr lang="en-US" sz="1050" b="1" dirty="0" smtClean="0"/>
              <a:t>A direct quote is written </a:t>
            </a:r>
          </a:p>
          <a:p>
            <a:pPr algn="ctr"/>
            <a:r>
              <a:rPr lang="en-US" sz="1050" b="1" u="sng" dirty="0" smtClean="0"/>
              <a:t>word for word</a:t>
            </a:r>
            <a:r>
              <a:rPr lang="en-US" sz="1050" b="1" dirty="0" smtClean="0"/>
              <a:t>, </a:t>
            </a:r>
          </a:p>
          <a:p>
            <a:pPr algn="ctr"/>
            <a:r>
              <a:rPr lang="en-US" sz="1050" b="1" dirty="0" smtClean="0"/>
              <a:t>directly from the text… </a:t>
            </a:r>
          </a:p>
          <a:p>
            <a:pPr algn="ctr"/>
            <a:r>
              <a:rPr lang="en-US" sz="1050" b="1" dirty="0" smtClean="0"/>
              <a:t>with </a:t>
            </a:r>
            <a:r>
              <a:rPr lang="en-US" sz="1050" b="1" u="sng" dirty="0" smtClean="0"/>
              <a:t>QUOTATION MARKS</a:t>
            </a:r>
            <a:r>
              <a:rPr lang="en-US" sz="1050" b="1" dirty="0" smtClean="0"/>
              <a:t>!</a:t>
            </a:r>
            <a:endParaRPr lang="en-US" sz="1050" b="1" dirty="0"/>
          </a:p>
        </p:txBody>
      </p:sp>
      <p:pic>
        <p:nvPicPr>
          <p:cNvPr id="10" name="Picture 2" descr="C:\Users\VAteacher\AppData\Local\Microsoft\Windows\Temporary Internet Files\Content.IE5\806B5WQB\ShapiroBerezin-quotation-mark-rotated[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3810000"/>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Ateacher\AppData\Local\Microsoft\Windows\Temporary Internet Files\Content.IE5\806B5WQB\ShapiroBerezin-quotation-mark-rotated[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71343" y="2869407"/>
            <a:ext cx="514657" cy="4833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57200" y="3824514"/>
            <a:ext cx="1342871" cy="0"/>
          </a:xfrm>
          <a:prstGeom prst="straightConnector1">
            <a:avLst/>
          </a:prstGeom>
          <a:ln w="28575">
            <a:solidFill>
              <a:srgbClr val="9933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96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29046"/>
            <a:ext cx="2871429" cy="1247619"/>
          </a:xfrm>
          <a:prstGeom prst="rect">
            <a:avLst/>
          </a:prstGeom>
        </p:spPr>
      </p:pic>
    </p:spTree>
    <p:extLst>
      <p:ext uri="{BB962C8B-B14F-4D97-AF65-F5344CB8AC3E}">
        <p14:creationId xmlns:p14="http://schemas.microsoft.com/office/powerpoint/2010/main" val="190150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1816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Tree>
    <p:extLst>
      <p:ext uri="{BB962C8B-B14F-4D97-AF65-F5344CB8AC3E}">
        <p14:creationId xmlns:p14="http://schemas.microsoft.com/office/powerpoint/2010/main" val="312926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1054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Tree>
    <p:extLst>
      <p:ext uri="{BB962C8B-B14F-4D97-AF65-F5344CB8AC3E}">
        <p14:creationId xmlns:p14="http://schemas.microsoft.com/office/powerpoint/2010/main" val="40894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5153181"/>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smtClean="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Tree>
    <p:extLst>
      <p:ext uri="{BB962C8B-B14F-4D97-AF65-F5344CB8AC3E}">
        <p14:creationId xmlns:p14="http://schemas.microsoft.com/office/powerpoint/2010/main" val="189347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51816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smtClean="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
        <p:nvSpPr>
          <p:cNvPr id="8" name="TextBox 7"/>
          <p:cNvSpPr txBox="1"/>
          <p:nvPr/>
        </p:nvSpPr>
        <p:spPr>
          <a:xfrm>
            <a:off x="5943600" y="4495800"/>
            <a:ext cx="1295400" cy="461665"/>
          </a:xfrm>
          <a:prstGeom prst="rect">
            <a:avLst/>
          </a:prstGeom>
          <a:noFill/>
        </p:spPr>
        <p:txBody>
          <a:bodyPr wrap="square" rtlCol="0">
            <a:spAutoFit/>
          </a:bodyPr>
          <a:lstStyle/>
          <a:p>
            <a:r>
              <a:rPr lang="en-US" sz="2400" dirty="0" smtClean="0">
                <a:solidFill>
                  <a:srgbClr val="FFC000"/>
                </a:solidFill>
                <a:latin typeface="KG Sorry Not Sorry Chub" panose="02000506000000020004" pitchFamily="2" charset="0"/>
              </a:rPr>
              <a:t>explain</a:t>
            </a:r>
            <a:endParaRPr lang="en-US" dirty="0">
              <a:solidFill>
                <a:srgbClr val="FFC000"/>
              </a:solidFill>
              <a:latin typeface="KG Sorry Not Sorry Chub" panose="02000506000000020004" pitchFamily="2" charset="0"/>
            </a:endParaRPr>
          </a:p>
        </p:txBody>
      </p:sp>
    </p:spTree>
    <p:extLst>
      <p:ext uri="{BB962C8B-B14F-4D97-AF65-F5344CB8AC3E}">
        <p14:creationId xmlns:p14="http://schemas.microsoft.com/office/powerpoint/2010/main" val="558265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1788</Words>
  <Application>Microsoft Office PowerPoint</Application>
  <PresentationFormat>On-screen Show (4:3)</PresentationFormat>
  <Paragraphs>267</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186</cp:revision>
  <dcterms:created xsi:type="dcterms:W3CDTF">2014-11-09T00:15:49Z</dcterms:created>
  <dcterms:modified xsi:type="dcterms:W3CDTF">2018-02-21T18:42:09Z</dcterms:modified>
</cp:coreProperties>
</file>