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0" r:id="rId3"/>
    <p:sldMasterId id="2147483732" r:id="rId4"/>
    <p:sldMasterId id="2147483744" r:id="rId5"/>
  </p:sldMasterIdLst>
  <p:notesMasterIdLst>
    <p:notesMasterId r:id="rId48"/>
  </p:notesMasterIdLst>
  <p:sldIdLst>
    <p:sldId id="257" r:id="rId6"/>
    <p:sldId id="315" r:id="rId7"/>
    <p:sldId id="401" r:id="rId8"/>
    <p:sldId id="415" r:id="rId9"/>
    <p:sldId id="416" r:id="rId10"/>
    <p:sldId id="409" r:id="rId11"/>
    <p:sldId id="410" r:id="rId12"/>
    <p:sldId id="411" r:id="rId13"/>
    <p:sldId id="412" r:id="rId14"/>
    <p:sldId id="413" r:id="rId15"/>
    <p:sldId id="414" r:id="rId16"/>
    <p:sldId id="384" r:id="rId17"/>
    <p:sldId id="385" r:id="rId18"/>
    <p:sldId id="386" r:id="rId19"/>
    <p:sldId id="388" r:id="rId20"/>
    <p:sldId id="408" r:id="rId21"/>
    <p:sldId id="261" r:id="rId22"/>
    <p:sldId id="363" r:id="rId23"/>
    <p:sldId id="330" r:id="rId24"/>
    <p:sldId id="337" r:id="rId25"/>
    <p:sldId id="320" r:id="rId26"/>
    <p:sldId id="359" r:id="rId27"/>
    <p:sldId id="362" r:id="rId28"/>
    <p:sldId id="360" r:id="rId29"/>
    <p:sldId id="361" r:id="rId30"/>
    <p:sldId id="367" r:id="rId31"/>
    <p:sldId id="378" r:id="rId32"/>
    <p:sldId id="373" r:id="rId33"/>
    <p:sldId id="371" r:id="rId34"/>
    <p:sldId id="369" r:id="rId35"/>
    <p:sldId id="368" r:id="rId36"/>
    <p:sldId id="370" r:id="rId37"/>
    <p:sldId id="321" r:id="rId38"/>
    <p:sldId id="358" r:id="rId39"/>
    <p:sldId id="372" r:id="rId40"/>
    <p:sldId id="303" r:id="rId41"/>
    <p:sldId id="340" r:id="rId42"/>
    <p:sldId id="305" r:id="rId43"/>
    <p:sldId id="365" r:id="rId44"/>
    <p:sldId id="366" r:id="rId45"/>
    <p:sldId id="399" r:id="rId46"/>
    <p:sldId id="4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FF"/>
    <a:srgbClr val="FF33CC"/>
    <a:srgbClr val="009900"/>
    <a:srgbClr val="0000FF"/>
    <a:srgbClr val="FF5757"/>
    <a:srgbClr val="9900CC"/>
    <a:srgbClr val="B4FF69"/>
    <a:srgbClr val="000000"/>
    <a:srgbClr val="81D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88E9F-F425-4175-81C1-A999F5CBB598}" type="datetimeFigureOut">
              <a:rPr lang="en-US" smtClean="0"/>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AD8FE-87EE-4C43-A4F1-4FBFF8557B0C}" type="slidenum">
              <a:rPr lang="en-US" smtClean="0"/>
              <a:t>‹#›</a:t>
            </a:fld>
            <a:endParaRPr lang="en-US"/>
          </a:p>
        </p:txBody>
      </p:sp>
    </p:spTree>
    <p:extLst>
      <p:ext uri="{BB962C8B-B14F-4D97-AF65-F5344CB8AC3E}">
        <p14:creationId xmlns:p14="http://schemas.microsoft.com/office/powerpoint/2010/main" val="118151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CCSS I Can Statement</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8992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previous week’s study</a:t>
            </a:r>
            <a:r>
              <a:rPr lang="en-US" baseline="0" dirty="0" smtClean="0"/>
              <a:t> guide questions/activities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previous week’s study</a:t>
            </a:r>
            <a:r>
              <a:rPr lang="en-US" baseline="0" dirty="0" smtClean="0"/>
              <a:t> guide questions/activities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previous week’s study</a:t>
            </a:r>
            <a:r>
              <a:rPr lang="en-US" baseline="0" dirty="0" smtClean="0"/>
              <a:t> guide questions/activities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CCSS I Can Statement</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8992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CCSS I Can Statement</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89921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t>21</a:t>
            </a:fld>
            <a:endParaRPr lang="en-US"/>
          </a:p>
        </p:txBody>
      </p:sp>
    </p:spTree>
    <p:extLst>
      <p:ext uri="{BB962C8B-B14F-4D97-AF65-F5344CB8AC3E}">
        <p14:creationId xmlns:p14="http://schemas.microsoft.com/office/powerpoint/2010/main" val="305637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t>22</a:t>
            </a:fld>
            <a:endParaRPr lang="en-US"/>
          </a:p>
        </p:txBody>
      </p:sp>
    </p:spTree>
    <p:extLst>
      <p:ext uri="{BB962C8B-B14F-4D97-AF65-F5344CB8AC3E}">
        <p14:creationId xmlns:p14="http://schemas.microsoft.com/office/powerpoint/2010/main" val="305637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Paste a student</a:t>
            </a:r>
            <a:r>
              <a:rPr lang="en-US" baseline="0" dirty="0" smtClean="0"/>
              <a:t> response sample from last week’s open-ended question on this slide. Read aloud and find all parts of RACE in the response.</a:t>
            </a:r>
            <a:endParaRPr lang="en-US" dirty="0"/>
          </a:p>
        </p:txBody>
      </p:sp>
      <p:sp>
        <p:nvSpPr>
          <p:cNvPr id="4" name="Slide Number Placeholder 3"/>
          <p:cNvSpPr>
            <a:spLocks noGrp="1"/>
          </p:cNvSpPr>
          <p:nvPr>
            <p:ph type="sldNum" sz="quarter" idx="10"/>
          </p:nvPr>
        </p:nvSpPr>
        <p:spPr/>
        <p:txBody>
          <a:bodyPr/>
          <a:lstStyle/>
          <a:p>
            <a:fld id="{104B2D0C-AE8E-4026-B707-7445124800E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68227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t>23</a:t>
            </a:fld>
            <a:endParaRPr lang="en-US"/>
          </a:p>
        </p:txBody>
      </p:sp>
    </p:spTree>
    <p:extLst>
      <p:ext uri="{BB962C8B-B14F-4D97-AF65-F5344CB8AC3E}">
        <p14:creationId xmlns:p14="http://schemas.microsoft.com/office/powerpoint/2010/main" val="3056376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What other character traits can you think of?</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t>33</a:t>
            </a:fld>
            <a:endParaRPr lang="en-US"/>
          </a:p>
        </p:txBody>
      </p:sp>
    </p:spTree>
    <p:extLst>
      <p:ext uri="{BB962C8B-B14F-4D97-AF65-F5344CB8AC3E}">
        <p14:creationId xmlns:p14="http://schemas.microsoft.com/office/powerpoint/2010/main" val="3056376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t>34</a:t>
            </a:fld>
            <a:endParaRPr lang="en-US"/>
          </a:p>
        </p:txBody>
      </p:sp>
    </p:spTree>
    <p:extLst>
      <p:ext uri="{BB962C8B-B14F-4D97-AF65-F5344CB8AC3E}">
        <p14:creationId xmlns:p14="http://schemas.microsoft.com/office/powerpoint/2010/main" val="3056376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http://goo.gl/forms/47m4G37mJz</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https://docs.google.com/forms/d/1v74I9Jf2LFlqaQBDLDNd6xyWrQZL97WYnspFENCNqak/viewform?usp=send_form</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loPlainJane" panose="02000603000000000000" pitchFamily="2" charset="0"/>
                <a:ea typeface="HelloPlainJane" panose="02000603000000000000" pitchFamily="2" charset="0"/>
              </a:rPr>
              <a:t>New ELA concept/lesson </a:t>
            </a:r>
          </a:p>
          <a:p>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056376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student samples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&amp; paste previous week’s study</a:t>
            </a:r>
            <a:r>
              <a:rPr lang="en-US" baseline="0" dirty="0" smtClean="0"/>
              <a:t> guide questions/activities here.</a:t>
            </a:r>
            <a:endParaRPr lang="en-US" dirty="0"/>
          </a:p>
        </p:txBody>
      </p:sp>
      <p:sp>
        <p:nvSpPr>
          <p:cNvPr id="4" name="Slide Number Placeholder 3"/>
          <p:cNvSpPr>
            <a:spLocks noGrp="1"/>
          </p:cNvSpPr>
          <p:nvPr>
            <p:ph type="sldNum" sz="quarter" idx="10"/>
          </p:nvPr>
        </p:nvSpPr>
        <p:spPr/>
        <p:txBody>
          <a:bodyPr/>
          <a:lstStyle/>
          <a:p>
            <a:fld id="{998DAFF3-6952-49DF-AEE5-37D70D27524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4622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8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23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114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7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88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303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193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507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80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90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461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472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3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988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82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363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000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331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943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21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005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272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151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009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741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125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519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757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910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470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5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070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297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341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909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851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988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51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583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33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480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88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369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993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4143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917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6562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085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05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53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76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79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2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455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976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9311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711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A6E08-66CC-4C50-9B90-3EE6CF8BC2B9}"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DE7EB-966B-4A5D-A322-132391B71F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2315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8.wdp"/></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34.xml"/><Relationship Id="rId5" Type="http://schemas.microsoft.com/office/2007/relationships/hdphoto" Target="../media/hdphoto9.wdp"/><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10.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alpha val="85098"/>
            </a:srgbClr>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7" name="Picture 3" descr="C:\Users\VAteacher\Documents\Documents\WAVA - Elem\2015-2016\SLASH 4-5\FICTION + LITERATURE\PIPPI LONGSTOCKING\Pip 3.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04800" y="2835729"/>
            <a:ext cx="3886200" cy="3793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1004680"/>
            <a:ext cx="2781300" cy="151157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070099"/>
            <a:ext cx="7092086" cy="1600200"/>
          </a:xfrm>
          <a:prstGeom prst="rect">
            <a:avLst/>
          </a:prstGeom>
        </p:spPr>
      </p:pic>
      <p:sp>
        <p:nvSpPr>
          <p:cNvPr id="13" name="TextBox 12"/>
          <p:cNvSpPr txBox="1"/>
          <p:nvPr/>
        </p:nvSpPr>
        <p:spPr>
          <a:xfrm>
            <a:off x="2862943" y="4791670"/>
            <a:ext cx="5900057" cy="923330"/>
          </a:xfrm>
          <a:prstGeom prst="rect">
            <a:avLst/>
          </a:prstGeom>
          <a:noFill/>
        </p:spPr>
        <p:txBody>
          <a:bodyPr wrap="square" rtlCol="0">
            <a:spAutoFit/>
          </a:bodyPr>
          <a:lstStyle/>
          <a:p>
            <a:pPr algn="ctr"/>
            <a:r>
              <a:rPr lang="en-US" sz="5400" dirty="0">
                <a:solidFill>
                  <a:prstClr val="black"/>
                </a:solidFill>
                <a:latin typeface="HelloPlainJane" panose="02000603000000000000" pitchFamily="2" charset="0"/>
                <a:ea typeface="HelloPlainJane" panose="02000603000000000000" pitchFamily="2" charset="0"/>
              </a:rPr>
              <a:t>Chapter </a:t>
            </a:r>
            <a:r>
              <a:rPr lang="en-US" sz="5400" dirty="0" smtClean="0">
                <a:solidFill>
                  <a:prstClr val="black"/>
                </a:solidFill>
                <a:latin typeface="HelloPlainJane" panose="02000603000000000000" pitchFamily="2" charset="0"/>
                <a:ea typeface="HelloPlainJane" panose="02000603000000000000" pitchFamily="2" charset="0"/>
              </a:rPr>
              <a:t>5-6</a:t>
            </a:r>
            <a:endParaRPr lang="en-US" sz="5400" dirty="0">
              <a:solidFill>
                <a:prstClr val="black"/>
              </a:solidFill>
              <a:latin typeface="HelloPlainJane" panose="02000603000000000000" pitchFamily="2" charset="0"/>
              <a:ea typeface="HelloPlainJane" panose="02000603000000000000" pitchFamily="2" charset="0"/>
            </a:endParaRPr>
          </a:p>
        </p:txBody>
      </p:sp>
      <p:pic>
        <p:nvPicPr>
          <p:cNvPr id="14" name="Picture 2"/>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519305" y="3948026"/>
            <a:ext cx="46577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22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tabLst>
                <a:tab pos="6743700" algn="r"/>
              </a:tabLst>
            </a:pPr>
            <a:r>
              <a:rPr lang="en-US" sz="3200" dirty="0">
                <a:solidFill>
                  <a:prstClr val="white"/>
                </a:solidFill>
                <a:latin typeface="Janda Silly Monkey"/>
                <a:ea typeface="Calibri"/>
                <a:cs typeface="Times New Roman"/>
              </a:rPr>
              <a:t>Reading Response</a:t>
            </a:r>
            <a:endParaRPr lang="en-US" sz="2400" dirty="0">
              <a:solidFill>
                <a:prstClr val="white"/>
              </a:solidFill>
              <a:ea typeface="Calibri"/>
              <a:cs typeface="Times New Roman"/>
            </a:endParaRPr>
          </a:p>
          <a:p>
            <a:r>
              <a:rPr lang="en-US" sz="2400" dirty="0">
                <a:solidFill>
                  <a:prstClr val="white"/>
                </a:solidFill>
                <a:latin typeface="HelloIHeartYou"/>
                <a:ea typeface="Calibri"/>
                <a:cs typeface="Times New Roman"/>
              </a:rPr>
              <a:t>What connection did you make with an event or character in Chapter 3? Use text evidence to support your answer. </a:t>
            </a:r>
            <a:endParaRPr lang="en-US" sz="1400" dirty="0">
              <a:solidFill>
                <a:prstClr val="white"/>
              </a:solidFill>
              <a:ea typeface="Calibri"/>
              <a:cs typeface="Times New Roman"/>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8497" y="2065248"/>
            <a:ext cx="6200775" cy="277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76600" y="545842"/>
            <a:ext cx="5199741" cy="5016758"/>
          </a:xfrm>
          <a:prstGeom prst="rect">
            <a:avLst/>
          </a:prstGeom>
          <a:noFill/>
        </p:spPr>
        <p:txBody>
          <a:bodyPr wrap="square" rtlCol="0">
            <a:spAutoFit/>
          </a:bodyPr>
          <a:lstStyle/>
          <a:p>
            <a:r>
              <a:rPr lang="en-US" sz="3200" dirty="0" smtClean="0">
                <a:solidFill>
                  <a:prstClr val="black"/>
                </a:solidFill>
                <a:latin typeface="HelloSquirrel" panose="02000603000000000000" pitchFamily="2" charset="0"/>
                <a:ea typeface="HelloSquirrel" panose="02000603000000000000" pitchFamily="2" charset="0"/>
              </a:rPr>
              <a:t>In chapter 5, I made a connection to Tommy and Annika when they were drinking coffee with </a:t>
            </a:r>
            <a:r>
              <a:rPr lang="en-US" sz="3200" dirty="0" err="1" smtClean="0">
                <a:solidFill>
                  <a:prstClr val="black"/>
                </a:solidFill>
                <a:latin typeface="HelloSquirrel" panose="02000603000000000000" pitchFamily="2" charset="0"/>
                <a:ea typeface="HelloSquirrel" panose="02000603000000000000" pitchFamily="2" charset="0"/>
              </a:rPr>
              <a:t>pippi</a:t>
            </a:r>
            <a:r>
              <a:rPr lang="en-US" sz="3200" dirty="0" smtClean="0">
                <a:solidFill>
                  <a:prstClr val="black"/>
                </a:solidFill>
                <a:latin typeface="HelloSquirrel" panose="02000603000000000000" pitchFamily="2" charset="0"/>
                <a:ea typeface="HelloSquirrel" panose="02000603000000000000" pitchFamily="2" charset="0"/>
              </a:rPr>
              <a:t>. On page 69 the text says, “Tommy and Annika thought coffee had never tasted so good before. They were not allowed to drink it everyday, only when they were at a party.” Like tommy and </a:t>
            </a:r>
            <a:r>
              <a:rPr lang="en-US" sz="3200" dirty="0" err="1" smtClean="0">
                <a:solidFill>
                  <a:prstClr val="black"/>
                </a:solidFill>
                <a:latin typeface="HelloSquirrel" panose="02000603000000000000" pitchFamily="2" charset="0"/>
                <a:ea typeface="HelloSquirrel" panose="02000603000000000000" pitchFamily="2" charset="0"/>
              </a:rPr>
              <a:t>annika</a:t>
            </a:r>
            <a:r>
              <a:rPr lang="en-US" sz="3200" dirty="0" smtClean="0">
                <a:solidFill>
                  <a:prstClr val="black"/>
                </a:solidFill>
                <a:latin typeface="HelloSquirrel" panose="02000603000000000000" pitchFamily="2" charset="0"/>
                <a:ea typeface="HelloSquirrel" panose="02000603000000000000" pitchFamily="2" charset="0"/>
              </a:rPr>
              <a:t>, I am not allowed to drink soda unless we are at a special party or event. </a:t>
            </a:r>
            <a:endParaRPr lang="en-US" sz="3200" dirty="0">
              <a:solidFill>
                <a:prstClr val="black"/>
              </a:solidFill>
              <a:latin typeface="HelloSquirrel" panose="02000603000000000000" pitchFamily="2" charset="0"/>
              <a:ea typeface="HelloSquirrel" panose="02000603000000000000" pitchFamily="2" charset="0"/>
            </a:endParaRPr>
          </a:p>
        </p:txBody>
      </p:sp>
      <p:sp>
        <p:nvSpPr>
          <p:cNvPr id="8" name="TextBox 7"/>
          <p:cNvSpPr txBox="1"/>
          <p:nvPr/>
        </p:nvSpPr>
        <p:spPr>
          <a:xfrm>
            <a:off x="7564661" y="5181600"/>
            <a:ext cx="1181101" cy="461665"/>
          </a:xfrm>
          <a:prstGeom prst="rect">
            <a:avLst/>
          </a:prstGeom>
          <a:noFill/>
        </p:spPr>
        <p:txBody>
          <a:bodyPr wrap="square" rtlCol="0">
            <a:spAutoFit/>
          </a:bodyPr>
          <a:lstStyle/>
          <a:p>
            <a:pPr algn="ctr"/>
            <a:r>
              <a:rPr lang="en-US" sz="2400" dirty="0" smtClean="0">
                <a:solidFill>
                  <a:prstClr val="black"/>
                </a:solidFill>
                <a:latin typeface="Franklin Gothic Demi Cond" panose="020B0706030402020204" pitchFamily="34" charset="0"/>
              </a:rPr>
              <a:t>SCORE:</a:t>
            </a:r>
            <a:endParaRPr lang="en-US" sz="2400" dirty="0">
              <a:solidFill>
                <a:prstClr val="black"/>
              </a:solidFill>
              <a:latin typeface="Franklin Gothic Demi Cond" panose="020B0706030402020204" pitchFamily="34" charset="0"/>
            </a:endParaRPr>
          </a:p>
        </p:txBody>
      </p:sp>
      <p:sp>
        <p:nvSpPr>
          <p:cNvPr id="9" name="Rectangle 8"/>
          <p:cNvSpPr/>
          <p:nvPr/>
        </p:nvSpPr>
        <p:spPr>
          <a:xfrm>
            <a:off x="7631337" y="5181600"/>
            <a:ext cx="1047751" cy="12234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631337" y="6066518"/>
            <a:ext cx="1047751" cy="338554"/>
          </a:xfrm>
          <a:prstGeom prst="rect">
            <a:avLst/>
          </a:prstGeom>
          <a:noFill/>
        </p:spPr>
        <p:txBody>
          <a:bodyPr wrap="square" rtlCol="0">
            <a:spAutoFit/>
          </a:bodyPr>
          <a:lstStyle/>
          <a:p>
            <a:pPr algn="ctr"/>
            <a:r>
              <a:rPr lang="en-US" sz="1600" dirty="0" smtClean="0">
                <a:solidFill>
                  <a:prstClr val="black"/>
                </a:solidFill>
              </a:rPr>
              <a:t>(0-25)</a:t>
            </a:r>
            <a:endParaRPr lang="en-US" sz="1600" dirty="0">
              <a:solidFill>
                <a:prstClr val="black"/>
              </a:solidFill>
            </a:endParaRPr>
          </a:p>
        </p:txBody>
      </p:sp>
    </p:spTree>
    <p:extLst>
      <p:ext uri="{BB962C8B-B14F-4D97-AF65-F5344CB8AC3E}">
        <p14:creationId xmlns:p14="http://schemas.microsoft.com/office/powerpoint/2010/main" val="3736634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tabLst>
                <a:tab pos="6743700" algn="r"/>
              </a:tabLst>
            </a:pPr>
            <a:r>
              <a:rPr lang="en-US" sz="3200" dirty="0">
                <a:solidFill>
                  <a:prstClr val="white"/>
                </a:solidFill>
                <a:latin typeface="Janda Silly Monkey"/>
                <a:ea typeface="Calibri"/>
                <a:cs typeface="Times New Roman"/>
              </a:rPr>
              <a:t>Reading Response</a:t>
            </a:r>
            <a:endParaRPr lang="en-US" sz="2400" dirty="0">
              <a:solidFill>
                <a:prstClr val="white"/>
              </a:solidFill>
              <a:ea typeface="Calibri"/>
              <a:cs typeface="Times New Roman"/>
            </a:endParaRPr>
          </a:p>
          <a:p>
            <a:r>
              <a:rPr lang="en-US" sz="2400" dirty="0">
                <a:solidFill>
                  <a:prstClr val="white"/>
                </a:solidFill>
                <a:latin typeface="HelloIHeartYou"/>
                <a:ea typeface="Calibri"/>
                <a:cs typeface="Times New Roman"/>
              </a:rPr>
              <a:t>What connection did you make with an event or character in Chapter 3? Use text evidence to support your answer. </a:t>
            </a:r>
            <a:endParaRPr lang="en-US" sz="1400" dirty="0">
              <a:solidFill>
                <a:prstClr val="white"/>
              </a:solidFill>
              <a:ea typeface="Calibri"/>
              <a:cs typeface="Times New Roman"/>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8497" y="2065248"/>
            <a:ext cx="6200775" cy="277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43060" y="1371600"/>
            <a:ext cx="5199741" cy="1569660"/>
          </a:xfrm>
          <a:prstGeom prst="rect">
            <a:avLst/>
          </a:prstGeom>
          <a:noFill/>
        </p:spPr>
        <p:txBody>
          <a:bodyPr wrap="square" rtlCol="0">
            <a:spAutoFit/>
          </a:bodyPr>
          <a:lstStyle/>
          <a:p>
            <a:r>
              <a:rPr lang="en-US" sz="3200" dirty="0" err="1" smtClean="0">
                <a:solidFill>
                  <a:prstClr val="black"/>
                </a:solidFill>
                <a:latin typeface="HelloSquirrel" panose="02000603000000000000" pitchFamily="2" charset="0"/>
                <a:ea typeface="HelloSquirrel" panose="02000603000000000000" pitchFamily="2" charset="0"/>
              </a:rPr>
              <a:t>i</a:t>
            </a:r>
            <a:r>
              <a:rPr lang="en-US" sz="3200" dirty="0" smtClean="0">
                <a:solidFill>
                  <a:prstClr val="black"/>
                </a:solidFill>
                <a:latin typeface="HelloSquirrel" panose="02000603000000000000" pitchFamily="2" charset="0"/>
                <a:ea typeface="HelloSquirrel" panose="02000603000000000000" pitchFamily="2" charset="0"/>
              </a:rPr>
              <a:t> made a number of </a:t>
            </a:r>
            <a:r>
              <a:rPr lang="en-US" sz="3200" dirty="0" err="1" smtClean="0">
                <a:solidFill>
                  <a:prstClr val="black"/>
                </a:solidFill>
                <a:latin typeface="HelloSquirrel" panose="02000603000000000000" pitchFamily="2" charset="0"/>
                <a:ea typeface="HelloSquirrel" panose="02000603000000000000" pitchFamily="2" charset="0"/>
              </a:rPr>
              <a:t>conexions</a:t>
            </a:r>
            <a:r>
              <a:rPr lang="en-US" sz="3200" dirty="0" smtClean="0">
                <a:solidFill>
                  <a:prstClr val="black"/>
                </a:solidFill>
                <a:latin typeface="HelloSquirrel" panose="02000603000000000000" pitchFamily="2" charset="0"/>
                <a:ea typeface="HelloSquirrel" panose="02000603000000000000" pitchFamily="2" charset="0"/>
              </a:rPr>
              <a:t> to the </a:t>
            </a:r>
            <a:r>
              <a:rPr lang="en-US" sz="3200" dirty="0" err="1" smtClean="0">
                <a:solidFill>
                  <a:prstClr val="black"/>
                </a:solidFill>
                <a:latin typeface="HelloSquirrel" panose="02000603000000000000" pitchFamily="2" charset="0"/>
                <a:ea typeface="HelloSquirrel" panose="02000603000000000000" pitchFamily="2" charset="0"/>
              </a:rPr>
              <a:t>caricters</a:t>
            </a:r>
            <a:r>
              <a:rPr lang="en-US" sz="3200" dirty="0" smtClean="0">
                <a:solidFill>
                  <a:prstClr val="black"/>
                </a:solidFill>
                <a:latin typeface="HelloSquirrel" panose="02000603000000000000" pitchFamily="2" charset="0"/>
                <a:ea typeface="HelloSquirrel" panose="02000603000000000000" pitchFamily="2" charset="0"/>
              </a:rPr>
              <a:t> in chapter five  </a:t>
            </a:r>
            <a:r>
              <a:rPr lang="en-US" sz="3200" dirty="0" err="1" smtClean="0">
                <a:solidFill>
                  <a:prstClr val="black"/>
                </a:solidFill>
                <a:latin typeface="HelloSquirrel" panose="02000603000000000000" pitchFamily="2" charset="0"/>
                <a:ea typeface="HelloSquirrel" panose="02000603000000000000" pitchFamily="2" charset="0"/>
              </a:rPr>
              <a:t>i</a:t>
            </a:r>
            <a:r>
              <a:rPr lang="en-US" sz="3200" dirty="0" smtClean="0">
                <a:solidFill>
                  <a:prstClr val="black"/>
                </a:solidFill>
                <a:latin typeface="HelloSquirrel" panose="02000603000000000000" pitchFamily="2" charset="0"/>
                <a:ea typeface="HelloSquirrel" panose="02000603000000000000" pitchFamily="2" charset="0"/>
              </a:rPr>
              <a:t> like to play outside like they do, </a:t>
            </a:r>
            <a:r>
              <a:rPr lang="en-US" sz="3200" dirty="0" err="1" smtClean="0">
                <a:solidFill>
                  <a:prstClr val="black"/>
                </a:solidFill>
                <a:latin typeface="HelloSquirrel" panose="02000603000000000000" pitchFamily="2" charset="0"/>
                <a:ea typeface="HelloSquirrel" panose="02000603000000000000" pitchFamily="2" charset="0"/>
              </a:rPr>
              <a:t>i</a:t>
            </a:r>
            <a:r>
              <a:rPr lang="en-US" sz="3200" dirty="0" smtClean="0">
                <a:solidFill>
                  <a:prstClr val="black"/>
                </a:solidFill>
                <a:latin typeface="HelloSquirrel" panose="02000603000000000000" pitchFamily="2" charset="0"/>
                <a:ea typeface="HelloSquirrel" panose="02000603000000000000" pitchFamily="2" charset="0"/>
              </a:rPr>
              <a:t> also like </a:t>
            </a:r>
            <a:r>
              <a:rPr lang="en-US" sz="3200" dirty="0" err="1" smtClean="0">
                <a:solidFill>
                  <a:prstClr val="black"/>
                </a:solidFill>
                <a:latin typeface="HelloSquirrel" panose="02000603000000000000" pitchFamily="2" charset="0"/>
                <a:ea typeface="HelloSquirrel" panose="02000603000000000000" pitchFamily="2" charset="0"/>
              </a:rPr>
              <a:t>piknics</a:t>
            </a:r>
            <a:r>
              <a:rPr lang="en-US" sz="3200" dirty="0" smtClean="0">
                <a:solidFill>
                  <a:prstClr val="black"/>
                </a:solidFill>
                <a:latin typeface="HelloSquirrel" panose="02000603000000000000" pitchFamily="2" charset="0"/>
                <a:ea typeface="HelloSquirrel" panose="02000603000000000000" pitchFamily="2" charset="0"/>
              </a:rPr>
              <a:t> </a:t>
            </a:r>
            <a:endParaRPr lang="en-US" sz="3200" dirty="0">
              <a:solidFill>
                <a:prstClr val="black"/>
              </a:solidFill>
              <a:latin typeface="HelloSquirrel" panose="02000603000000000000" pitchFamily="2" charset="0"/>
              <a:ea typeface="HelloSquirrel" panose="02000603000000000000" pitchFamily="2" charset="0"/>
            </a:endParaRPr>
          </a:p>
        </p:txBody>
      </p:sp>
      <p:sp>
        <p:nvSpPr>
          <p:cNvPr id="8" name="TextBox 7"/>
          <p:cNvSpPr txBox="1"/>
          <p:nvPr/>
        </p:nvSpPr>
        <p:spPr>
          <a:xfrm>
            <a:off x="7564661" y="5181600"/>
            <a:ext cx="1181101" cy="461665"/>
          </a:xfrm>
          <a:prstGeom prst="rect">
            <a:avLst/>
          </a:prstGeom>
          <a:noFill/>
        </p:spPr>
        <p:txBody>
          <a:bodyPr wrap="square" rtlCol="0">
            <a:spAutoFit/>
          </a:bodyPr>
          <a:lstStyle/>
          <a:p>
            <a:pPr algn="ctr"/>
            <a:r>
              <a:rPr lang="en-US" sz="2400" dirty="0" smtClean="0">
                <a:solidFill>
                  <a:prstClr val="black"/>
                </a:solidFill>
                <a:latin typeface="Franklin Gothic Demi Cond" panose="020B0706030402020204" pitchFamily="34" charset="0"/>
              </a:rPr>
              <a:t>SCORE:</a:t>
            </a:r>
            <a:endParaRPr lang="en-US" sz="2400" dirty="0">
              <a:solidFill>
                <a:prstClr val="black"/>
              </a:solidFill>
              <a:latin typeface="Franklin Gothic Demi Cond" panose="020B0706030402020204" pitchFamily="34" charset="0"/>
            </a:endParaRPr>
          </a:p>
        </p:txBody>
      </p:sp>
      <p:sp>
        <p:nvSpPr>
          <p:cNvPr id="9" name="Rectangle 8"/>
          <p:cNvSpPr/>
          <p:nvPr/>
        </p:nvSpPr>
        <p:spPr>
          <a:xfrm>
            <a:off x="7631337" y="5181600"/>
            <a:ext cx="1047751" cy="12234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631337" y="6066518"/>
            <a:ext cx="1047751" cy="338554"/>
          </a:xfrm>
          <a:prstGeom prst="rect">
            <a:avLst/>
          </a:prstGeom>
          <a:noFill/>
        </p:spPr>
        <p:txBody>
          <a:bodyPr wrap="square" rtlCol="0">
            <a:spAutoFit/>
          </a:bodyPr>
          <a:lstStyle/>
          <a:p>
            <a:pPr algn="ctr"/>
            <a:r>
              <a:rPr lang="en-US" sz="1600" dirty="0" smtClean="0">
                <a:solidFill>
                  <a:prstClr val="black"/>
                </a:solidFill>
              </a:rPr>
              <a:t>(0-25)</a:t>
            </a:r>
            <a:endParaRPr lang="en-US" sz="1600" dirty="0">
              <a:solidFill>
                <a:prstClr val="black"/>
              </a:solidFill>
            </a:endParaRPr>
          </a:p>
        </p:txBody>
      </p:sp>
    </p:spTree>
    <p:extLst>
      <p:ext uri="{BB962C8B-B14F-4D97-AF65-F5344CB8AC3E}">
        <p14:creationId xmlns:p14="http://schemas.microsoft.com/office/powerpoint/2010/main" val="1773906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820886" y="6172200"/>
            <a:ext cx="4952999" cy="338554"/>
          </a:xfrm>
          <a:prstGeom prst="rect">
            <a:avLst/>
          </a:prstGeom>
          <a:noFill/>
        </p:spPr>
        <p:txBody>
          <a:bodyPr wrap="square" rtlCol="0">
            <a:spAutoFit/>
          </a:bodyPr>
          <a:lstStyle/>
          <a:p>
            <a:pPr marL="0" lvl="1" algn="r"/>
            <a:r>
              <a:rPr lang="en-US" sz="1600" dirty="0" smtClean="0">
                <a:solidFill>
                  <a:srgbClr val="00B0F0"/>
                </a:solidFill>
                <a:ea typeface="HelloRecess" panose="02000603000000000000" pitchFamily="2" charset="0"/>
              </a:rPr>
              <a:t>Share in chat, on your </a:t>
            </a:r>
            <a:r>
              <a:rPr lang="en-US" sz="1600" dirty="0" err="1" smtClean="0">
                <a:solidFill>
                  <a:srgbClr val="00B0F0"/>
                </a:solidFill>
                <a:ea typeface="HelloRecess" panose="02000603000000000000" pitchFamily="2" charset="0"/>
              </a:rPr>
              <a:t>mic</a:t>
            </a:r>
            <a:r>
              <a:rPr lang="en-US" sz="1600" dirty="0" smtClean="0">
                <a:solidFill>
                  <a:srgbClr val="00B0F0"/>
                </a:solidFill>
                <a:ea typeface="HelloRecess" panose="02000603000000000000" pitchFamily="2" charset="0"/>
              </a:rPr>
              <a:t>, or on webcam!</a:t>
            </a:r>
            <a:endParaRPr lang="en-US" sz="1600" dirty="0">
              <a:solidFill>
                <a:srgbClr val="00B0F0"/>
              </a:solidFill>
              <a:ea typeface="HelloRecess" panose="02000603000000000000" pitchFamily="2" charset="0"/>
            </a:endParaRP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4801" y="1228725"/>
            <a:ext cx="8458198"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457200"/>
            <a:ext cx="8229599" cy="923330"/>
          </a:xfrm>
          <a:prstGeom prst="rect">
            <a:avLst/>
          </a:prstGeom>
          <a:noFill/>
        </p:spPr>
        <p:txBody>
          <a:bodyPr wrap="square" rtlCol="0">
            <a:spAutoFit/>
          </a:bodyPr>
          <a:lstStyle/>
          <a:p>
            <a:pPr algn="ctr"/>
            <a:r>
              <a:rPr lang="en-US" sz="5400" dirty="0" smtClean="0">
                <a:solidFill>
                  <a:prstClr val="black"/>
                </a:solidFill>
                <a:latin typeface="HelloPlainJane" panose="02000603000000000000" pitchFamily="2" charset="0"/>
                <a:ea typeface="HelloPlainJane" panose="02000603000000000000" pitchFamily="2" charset="0"/>
              </a:rPr>
              <a:t>CHAPTER 5 STUDY </a:t>
            </a:r>
            <a:r>
              <a:rPr lang="en-US" sz="5400" dirty="0">
                <a:solidFill>
                  <a:prstClr val="black"/>
                </a:solidFill>
                <a:latin typeface="HelloPlainJane" panose="02000603000000000000" pitchFamily="2" charset="0"/>
                <a:ea typeface="HelloPlainJane" panose="02000603000000000000" pitchFamily="2" charset="0"/>
              </a:rPr>
              <a:t>GUIDE </a:t>
            </a:r>
            <a:r>
              <a:rPr lang="en-US" sz="5400" dirty="0" smtClean="0">
                <a:solidFill>
                  <a:prstClr val="black"/>
                </a:solidFill>
                <a:latin typeface="HelloPlainJane" panose="02000603000000000000" pitchFamily="2" charset="0"/>
                <a:ea typeface="HelloPlainJane" panose="02000603000000000000" pitchFamily="2" charset="0"/>
              </a:rPr>
              <a:t>SHARE</a:t>
            </a:r>
          </a:p>
        </p:txBody>
      </p:sp>
    </p:spTree>
    <p:extLst>
      <p:ext uri="{BB962C8B-B14F-4D97-AF65-F5344CB8AC3E}">
        <p14:creationId xmlns:p14="http://schemas.microsoft.com/office/powerpoint/2010/main" val="560126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9342" y="3295650"/>
            <a:ext cx="2619375" cy="1809750"/>
          </a:xfrm>
          <a:prstGeom prst="rect">
            <a:avLst/>
          </a:prstGeom>
        </p:spPr>
      </p:pic>
      <p:sp>
        <p:nvSpPr>
          <p:cNvPr id="2" name="TextBox 1"/>
          <p:cNvSpPr txBox="1"/>
          <p:nvPr/>
        </p:nvSpPr>
        <p:spPr>
          <a:xfrm>
            <a:off x="457200" y="457200"/>
            <a:ext cx="8229599" cy="1354217"/>
          </a:xfrm>
          <a:prstGeom prst="rect">
            <a:avLst/>
          </a:prstGeom>
          <a:noFill/>
        </p:spPr>
        <p:txBody>
          <a:bodyPr wrap="square" rtlCol="0">
            <a:spAutoFit/>
          </a:bodyPr>
          <a:lstStyle/>
          <a:p>
            <a:pPr algn="ctr"/>
            <a:r>
              <a:rPr lang="en-US" sz="5400" dirty="0">
                <a:solidFill>
                  <a:prstClr val="black"/>
                </a:solidFill>
                <a:latin typeface="HelloPlainJane" panose="02000603000000000000" pitchFamily="2" charset="0"/>
                <a:ea typeface="HelloPlainJane" panose="02000603000000000000" pitchFamily="2" charset="0"/>
              </a:rPr>
              <a:t>STUDY GUIDE </a:t>
            </a:r>
            <a:r>
              <a:rPr lang="en-US" sz="5400" dirty="0" smtClean="0">
                <a:solidFill>
                  <a:prstClr val="black"/>
                </a:solidFill>
                <a:latin typeface="HelloPlainJane" panose="02000603000000000000" pitchFamily="2" charset="0"/>
                <a:ea typeface="HelloPlainJane" panose="02000603000000000000" pitchFamily="2" charset="0"/>
              </a:rPr>
              <a:t>SHARE</a:t>
            </a:r>
          </a:p>
          <a:p>
            <a:pPr algn="ctr"/>
            <a:endParaRPr lang="en-US" sz="2800" dirty="0">
              <a:solidFill>
                <a:prstClr val="black"/>
              </a:solidFill>
              <a:latin typeface="DJB Dear St. Nick" panose="02000500000000000000" pitchFamily="2" charset="0"/>
              <a:ea typeface="HelloPlainJane" panose="02000603000000000000" pitchFamily="2" charset="0"/>
            </a:endParaRPr>
          </a:p>
        </p:txBody>
      </p:sp>
      <p:sp>
        <p:nvSpPr>
          <p:cNvPr id="5" name="TextBox 4"/>
          <p:cNvSpPr txBox="1"/>
          <p:nvPr/>
        </p:nvSpPr>
        <p:spPr>
          <a:xfrm>
            <a:off x="5867399" y="6111925"/>
            <a:ext cx="2895599" cy="338554"/>
          </a:xfrm>
          <a:prstGeom prst="rect">
            <a:avLst/>
          </a:prstGeom>
          <a:noFill/>
        </p:spPr>
        <p:txBody>
          <a:bodyPr wrap="square" rtlCol="0">
            <a:spAutoFit/>
          </a:bodyPr>
          <a:lstStyle/>
          <a:p>
            <a:pPr marL="0" lvl="1" algn="ctr"/>
            <a:r>
              <a:rPr lang="en-US" sz="1600" dirty="0" smtClean="0">
                <a:solidFill>
                  <a:srgbClr val="00B0F0"/>
                </a:solidFill>
                <a:ea typeface="HelloRecess" panose="02000603000000000000" pitchFamily="2" charset="0"/>
              </a:rPr>
              <a:t>Share on your webcam!</a:t>
            </a:r>
            <a:endParaRPr lang="en-US" sz="1600" dirty="0">
              <a:solidFill>
                <a:srgbClr val="00B0F0"/>
              </a:solidFill>
              <a:ea typeface="HelloRecess" panose="02000603000000000000" pitchFamily="2" charset="0"/>
            </a:endParaRPr>
          </a:p>
        </p:txBody>
      </p:sp>
      <p:pic>
        <p:nvPicPr>
          <p:cNvPr id="6146" name="Picture 2"/>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2142" y="1898650"/>
            <a:ext cx="8599487" cy="328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693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tabLst>
                <a:tab pos="6743700" algn="r"/>
              </a:tabLst>
            </a:pPr>
            <a:r>
              <a:rPr lang="en-US" sz="3200" dirty="0">
                <a:solidFill>
                  <a:prstClr val="white"/>
                </a:solidFill>
                <a:latin typeface="Janda Silly Monkey"/>
                <a:ea typeface="Calibri"/>
                <a:cs typeface="Times New Roman"/>
              </a:rPr>
              <a:t>Reading Response</a:t>
            </a:r>
            <a:endParaRPr lang="en-US" sz="2400" dirty="0">
              <a:solidFill>
                <a:prstClr val="white"/>
              </a:solidFill>
              <a:ea typeface="Calibri"/>
              <a:cs typeface="Times New Roman"/>
            </a:endParaRPr>
          </a:p>
          <a:p>
            <a:r>
              <a:rPr lang="en-US" sz="2400" dirty="0">
                <a:solidFill>
                  <a:prstClr val="white"/>
                </a:solidFill>
                <a:latin typeface="HelloIHeartYou"/>
                <a:ea typeface="Calibri"/>
                <a:cs typeface="Times New Roman"/>
              </a:rPr>
              <a:t>What connection did you make with an event or character in Chapter 3? Use text evidence to support your answer. </a:t>
            </a:r>
            <a:endParaRPr lang="en-US" sz="1400" dirty="0">
              <a:solidFill>
                <a:prstClr val="white"/>
              </a:solidFill>
              <a:ea typeface="Calibri"/>
              <a:cs typeface="Times New Roman"/>
            </a:endParaRPr>
          </a:p>
        </p:txBody>
      </p:sp>
      <p:cxnSp>
        <p:nvCxnSpPr>
          <p:cNvPr id="5" name="Straight Connector 4"/>
          <p:cNvCxnSpPr/>
          <p:nvPr/>
        </p:nvCxnSpPr>
        <p:spPr>
          <a:xfrm>
            <a:off x="1828800" y="4180569"/>
            <a:ext cx="18288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304800" y="4111625"/>
            <a:ext cx="8470618" cy="251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1000"/>
            <a:ext cx="3736526" cy="3865372"/>
          </a:xfrm>
          <a:prstGeom prst="rect">
            <a:avLst/>
          </a:prstGeom>
          <a:effectLst>
            <a:outerShdw blurRad="50800" dist="38100" dir="2700000" algn="tl" rotWithShape="0">
              <a:prstClr val="black">
                <a:alpha val="40000"/>
              </a:prstClr>
            </a:outerShdw>
          </a:effectLst>
        </p:spPr>
      </p:pic>
      <p:sp>
        <p:nvSpPr>
          <p:cNvPr id="3" name="Rectangle 2"/>
          <p:cNvSpPr/>
          <p:nvPr/>
        </p:nvSpPr>
        <p:spPr>
          <a:xfrm>
            <a:off x="3733800" y="838200"/>
            <a:ext cx="4876800" cy="2800767"/>
          </a:xfrm>
          <a:prstGeom prst="rect">
            <a:avLst/>
          </a:prstGeom>
        </p:spPr>
        <p:txBody>
          <a:bodyPr wrap="square">
            <a:spAutoFit/>
          </a:bodyPr>
          <a:lstStyle/>
          <a:p>
            <a:pPr algn="ctr"/>
            <a:r>
              <a:rPr lang="en-US" sz="3600" dirty="0">
                <a:solidFill>
                  <a:prstClr val="black"/>
                </a:solidFill>
                <a:latin typeface="Janda Silly Monkey" panose="02000506000000020004" pitchFamily="2" charset="0"/>
              </a:rPr>
              <a:t>Reading Response</a:t>
            </a:r>
          </a:p>
          <a:p>
            <a:r>
              <a:rPr lang="en-US" sz="2800" dirty="0">
                <a:solidFill>
                  <a:prstClr val="black"/>
                </a:solidFill>
                <a:latin typeface="HelloIHeartYou" panose="02000603000000000000" pitchFamily="2" charset="0"/>
                <a:ea typeface="HelloIHeartYou" panose="02000603000000000000" pitchFamily="2" charset="0"/>
              </a:rPr>
              <a:t>What is another book you have read or a movie you have seen that has something in common with Pippi </a:t>
            </a:r>
            <a:r>
              <a:rPr lang="en-US" sz="2800" dirty="0" err="1">
                <a:solidFill>
                  <a:prstClr val="black"/>
                </a:solidFill>
                <a:latin typeface="HelloIHeartYou" panose="02000603000000000000" pitchFamily="2" charset="0"/>
                <a:ea typeface="HelloIHeartYou" panose="02000603000000000000" pitchFamily="2" charset="0"/>
              </a:rPr>
              <a:t>Longstocking</a:t>
            </a:r>
            <a:r>
              <a:rPr lang="en-US" sz="2800" dirty="0">
                <a:solidFill>
                  <a:prstClr val="black"/>
                </a:solidFill>
                <a:latin typeface="HelloIHeartYou" panose="02000603000000000000" pitchFamily="2" charset="0"/>
                <a:ea typeface="HelloIHeartYou" panose="02000603000000000000" pitchFamily="2" charset="0"/>
              </a:rPr>
              <a:t>? Explain how they compare. </a:t>
            </a:r>
          </a:p>
        </p:txBody>
      </p:sp>
    </p:spTree>
    <p:extLst>
      <p:ext uri="{BB962C8B-B14F-4D97-AF65-F5344CB8AC3E}">
        <p14:creationId xmlns:p14="http://schemas.microsoft.com/office/powerpoint/2010/main" val="2659239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tabLst>
                <a:tab pos="6743700" algn="r"/>
              </a:tabLst>
            </a:pPr>
            <a:r>
              <a:rPr lang="en-US" sz="3200" dirty="0">
                <a:solidFill>
                  <a:prstClr val="white"/>
                </a:solidFill>
                <a:latin typeface="Janda Silly Monkey"/>
                <a:ea typeface="Calibri"/>
                <a:cs typeface="Times New Roman"/>
              </a:rPr>
              <a:t>Reading Response</a:t>
            </a:r>
            <a:endParaRPr lang="en-US" sz="2400" dirty="0">
              <a:solidFill>
                <a:prstClr val="white"/>
              </a:solidFill>
              <a:ea typeface="Calibri"/>
              <a:cs typeface="Times New Roman"/>
            </a:endParaRPr>
          </a:p>
          <a:p>
            <a:r>
              <a:rPr lang="en-US" sz="2400" dirty="0">
                <a:solidFill>
                  <a:prstClr val="white"/>
                </a:solidFill>
                <a:latin typeface="HelloIHeartYou"/>
                <a:ea typeface="Calibri"/>
                <a:cs typeface="Times New Roman"/>
              </a:rPr>
              <a:t>What connection did you make with an event or character in Chapter 3? Use text evidence to support your answer. </a:t>
            </a:r>
            <a:endParaRPr lang="en-US" sz="1400" dirty="0">
              <a:solidFill>
                <a:prstClr val="white"/>
              </a:solidFill>
              <a:ea typeface="Calibri"/>
              <a:cs typeface="Times New Roman"/>
            </a:endParaRPr>
          </a:p>
        </p:txBody>
      </p:sp>
      <p:sp>
        <p:nvSpPr>
          <p:cNvPr id="2" name="TextBox 1"/>
          <p:cNvSpPr txBox="1"/>
          <p:nvPr/>
        </p:nvSpPr>
        <p:spPr>
          <a:xfrm>
            <a:off x="932543" y="457200"/>
            <a:ext cx="7391400" cy="1107996"/>
          </a:xfrm>
          <a:prstGeom prst="rect">
            <a:avLst/>
          </a:prstGeom>
          <a:noFill/>
        </p:spPr>
        <p:txBody>
          <a:bodyPr wrap="square" rtlCol="0">
            <a:spAutoFit/>
          </a:bodyPr>
          <a:lstStyle/>
          <a:p>
            <a:pPr algn="ctr"/>
            <a:r>
              <a:rPr lang="en-US" sz="6600" dirty="0" smtClean="0">
                <a:solidFill>
                  <a:srgbClr val="003300"/>
                </a:solidFill>
                <a:effectLst>
                  <a:outerShdw blurRad="38100" dist="38100" dir="2700000" algn="tl">
                    <a:srgbClr val="000000">
                      <a:alpha val="43137"/>
                    </a:srgbClr>
                  </a:outerShdw>
                </a:effectLst>
                <a:latin typeface="HelloPlainJane" panose="02000603000000000000" pitchFamily="2" charset="0"/>
                <a:ea typeface="HelloPlainJane" panose="02000603000000000000" pitchFamily="2" charset="0"/>
              </a:rPr>
              <a:t>SUPER TEXT CONNECTIONS!</a:t>
            </a:r>
            <a:endParaRPr lang="en-US" sz="6600" dirty="0">
              <a:solidFill>
                <a:srgbClr val="003300"/>
              </a:solidFill>
              <a:effectLst>
                <a:outerShdw blurRad="38100" dist="38100" dir="2700000" algn="tl">
                  <a:srgbClr val="000000">
                    <a:alpha val="43137"/>
                  </a:srgbClr>
                </a:outerShdw>
              </a:effectLst>
              <a:latin typeface="HelloPlainJane" panose="02000603000000000000" pitchFamily="2" charset="0"/>
              <a:ea typeface="HelloPlainJane" panose="02000603000000000000" pitchFamily="2" charset="0"/>
            </a:endParaRPr>
          </a:p>
        </p:txBody>
      </p:sp>
      <p:sp>
        <p:nvSpPr>
          <p:cNvPr id="3" name="TextBox 2"/>
          <p:cNvSpPr txBox="1"/>
          <p:nvPr/>
        </p:nvSpPr>
        <p:spPr>
          <a:xfrm>
            <a:off x="3505200" y="1565196"/>
            <a:ext cx="5381171" cy="4893647"/>
          </a:xfrm>
          <a:prstGeom prst="rect">
            <a:avLst/>
          </a:prstGeom>
          <a:noFill/>
        </p:spPr>
        <p:txBody>
          <a:bodyPr wrap="square" rtlCol="0">
            <a:spAutoFit/>
          </a:bodyPr>
          <a:lstStyle/>
          <a:p>
            <a:r>
              <a:rPr lang="en-US" sz="2600" dirty="0">
                <a:solidFill>
                  <a:prstClr val="black"/>
                </a:solidFill>
                <a:latin typeface="HelloNeatFreak" panose="02000603000000000000" pitchFamily="2" charset="0"/>
                <a:ea typeface="HelloNeatFreak" panose="02000603000000000000" pitchFamily="2" charset="0"/>
              </a:rPr>
              <a:t>Another book I have read that has something in common with Pippi </a:t>
            </a:r>
            <a:r>
              <a:rPr lang="en-US" sz="2600" dirty="0" err="1" smtClean="0">
                <a:solidFill>
                  <a:prstClr val="black"/>
                </a:solidFill>
                <a:latin typeface="HelloNeatFreak" panose="02000603000000000000" pitchFamily="2" charset="0"/>
                <a:ea typeface="HelloNeatFreak" panose="02000603000000000000" pitchFamily="2" charset="0"/>
              </a:rPr>
              <a:t>Longstocking</a:t>
            </a:r>
            <a:r>
              <a:rPr lang="en-US" sz="2600" dirty="0" smtClean="0">
                <a:solidFill>
                  <a:prstClr val="black"/>
                </a:solidFill>
                <a:latin typeface="HelloNeatFreak" panose="02000603000000000000" pitchFamily="2" charset="0"/>
                <a:ea typeface="HelloNeatFreak" panose="02000603000000000000" pitchFamily="2" charset="0"/>
              </a:rPr>
              <a:t> </a:t>
            </a:r>
            <a:r>
              <a:rPr lang="en-US" sz="2600" dirty="0">
                <a:solidFill>
                  <a:prstClr val="black"/>
                </a:solidFill>
                <a:latin typeface="HelloNeatFreak" panose="02000603000000000000" pitchFamily="2" charset="0"/>
                <a:ea typeface="HelloNeatFreak" panose="02000603000000000000" pitchFamily="2" charset="0"/>
              </a:rPr>
              <a:t>is the story of </a:t>
            </a:r>
            <a:r>
              <a:rPr lang="en-US" sz="2600" dirty="0" smtClean="0">
                <a:solidFill>
                  <a:prstClr val="black"/>
                </a:solidFill>
                <a:latin typeface="HelloNeatFreak" panose="02000603000000000000" pitchFamily="2" charset="0"/>
                <a:ea typeface="HelloNeatFreak" panose="02000603000000000000" pitchFamily="2" charset="0"/>
              </a:rPr>
              <a:t>Pinocchio. </a:t>
            </a:r>
            <a:r>
              <a:rPr lang="en-US" sz="2600" dirty="0">
                <a:solidFill>
                  <a:prstClr val="black"/>
                </a:solidFill>
                <a:latin typeface="HelloNeatFreak" panose="02000603000000000000" pitchFamily="2" charset="0"/>
                <a:ea typeface="HelloNeatFreak" panose="02000603000000000000" pitchFamily="2" charset="0"/>
              </a:rPr>
              <a:t>Pippi and Pinocchio </a:t>
            </a:r>
            <a:r>
              <a:rPr lang="en-US" sz="2600" dirty="0" smtClean="0">
                <a:solidFill>
                  <a:prstClr val="black"/>
                </a:solidFill>
                <a:latin typeface="HelloNeatFreak" panose="02000603000000000000" pitchFamily="2" charset="0"/>
                <a:ea typeface="HelloNeatFreak" panose="02000603000000000000" pitchFamily="2" charset="0"/>
              </a:rPr>
              <a:t>are both children</a:t>
            </a:r>
            <a:r>
              <a:rPr lang="en-US" sz="2600" dirty="0">
                <a:solidFill>
                  <a:prstClr val="black"/>
                </a:solidFill>
                <a:latin typeface="HelloNeatFreak" panose="02000603000000000000" pitchFamily="2" charset="0"/>
                <a:ea typeface="HelloNeatFreak" panose="02000603000000000000" pitchFamily="2" charset="0"/>
              </a:rPr>
              <a:t>. Also </a:t>
            </a:r>
            <a:r>
              <a:rPr lang="en-US" sz="2600" dirty="0" err="1">
                <a:solidFill>
                  <a:prstClr val="black"/>
                </a:solidFill>
                <a:latin typeface="HelloNeatFreak" panose="02000603000000000000" pitchFamily="2" charset="0"/>
                <a:ea typeface="HelloNeatFreak" panose="02000603000000000000" pitchFamily="2" charset="0"/>
              </a:rPr>
              <a:t>Pippi's</a:t>
            </a:r>
            <a:r>
              <a:rPr lang="en-US" sz="2600" dirty="0">
                <a:solidFill>
                  <a:prstClr val="black"/>
                </a:solidFill>
                <a:latin typeface="HelloNeatFreak" panose="02000603000000000000" pitchFamily="2" charset="0"/>
                <a:ea typeface="HelloNeatFreak" panose="02000603000000000000" pitchFamily="2" charset="0"/>
              </a:rPr>
              <a:t> father </a:t>
            </a:r>
            <a:r>
              <a:rPr lang="en-US" sz="2600" dirty="0" smtClean="0">
                <a:solidFill>
                  <a:prstClr val="black"/>
                </a:solidFill>
                <a:latin typeface="HelloNeatFreak" panose="02000603000000000000" pitchFamily="2" charset="0"/>
                <a:ea typeface="HelloNeatFreak" panose="02000603000000000000" pitchFamily="2" charset="0"/>
              </a:rPr>
              <a:t>is still alive. </a:t>
            </a:r>
            <a:r>
              <a:rPr lang="en-US" sz="2600" dirty="0">
                <a:solidFill>
                  <a:prstClr val="black"/>
                </a:solidFill>
                <a:latin typeface="HelloNeatFreak" panose="02000603000000000000" pitchFamily="2" charset="0"/>
                <a:ea typeface="HelloNeatFreak" panose="02000603000000000000" pitchFamily="2" charset="0"/>
              </a:rPr>
              <a:t>I</a:t>
            </a:r>
            <a:r>
              <a:rPr lang="en-US" sz="2600" dirty="0" smtClean="0">
                <a:solidFill>
                  <a:prstClr val="black"/>
                </a:solidFill>
                <a:latin typeface="HelloNeatFreak" panose="02000603000000000000" pitchFamily="2" charset="0"/>
                <a:ea typeface="HelloNeatFreak" panose="02000603000000000000" pitchFamily="2" charset="0"/>
              </a:rPr>
              <a:t>n </a:t>
            </a:r>
            <a:r>
              <a:rPr lang="en-US" sz="2600" dirty="0">
                <a:solidFill>
                  <a:prstClr val="black"/>
                </a:solidFill>
                <a:latin typeface="HelloNeatFreak" panose="02000603000000000000" pitchFamily="2" charset="0"/>
                <a:ea typeface="HelloNeatFreak" panose="02000603000000000000" pitchFamily="2" charset="0"/>
              </a:rPr>
              <a:t>chapter 1 paragraph 2 it </a:t>
            </a:r>
            <a:r>
              <a:rPr lang="en-US" sz="2600" dirty="0" smtClean="0">
                <a:solidFill>
                  <a:prstClr val="black"/>
                </a:solidFill>
                <a:latin typeface="HelloNeatFreak" panose="02000603000000000000" pitchFamily="2" charset="0"/>
                <a:ea typeface="HelloNeatFreak" panose="02000603000000000000" pitchFamily="2" charset="0"/>
              </a:rPr>
              <a:t>says, </a:t>
            </a:r>
            <a:r>
              <a:rPr lang="en-US" sz="2600" dirty="0">
                <a:solidFill>
                  <a:prstClr val="black"/>
                </a:solidFill>
                <a:latin typeface="HelloNeatFreak" panose="02000603000000000000" pitchFamily="2" charset="0"/>
                <a:ea typeface="HelloNeatFreak" panose="02000603000000000000" pitchFamily="2" charset="0"/>
              </a:rPr>
              <a:t>"Once upon a time Pippi had a father of whom she was extremely </a:t>
            </a:r>
            <a:r>
              <a:rPr lang="en-US" sz="2600" dirty="0" smtClean="0">
                <a:solidFill>
                  <a:prstClr val="black"/>
                </a:solidFill>
                <a:latin typeface="HelloNeatFreak" panose="02000603000000000000" pitchFamily="2" charset="0"/>
                <a:ea typeface="HelloNeatFreak" panose="02000603000000000000" pitchFamily="2" charset="0"/>
              </a:rPr>
              <a:t>fond.” </a:t>
            </a:r>
            <a:r>
              <a:rPr lang="en-US" sz="2600" dirty="0">
                <a:solidFill>
                  <a:prstClr val="black"/>
                </a:solidFill>
                <a:latin typeface="HelloNeatFreak" panose="02000603000000000000" pitchFamily="2" charset="0"/>
                <a:ea typeface="HelloNeatFreak" panose="02000603000000000000" pitchFamily="2" charset="0"/>
              </a:rPr>
              <a:t>Pinocchio's </a:t>
            </a:r>
            <a:r>
              <a:rPr lang="en-US" sz="2600" dirty="0" smtClean="0">
                <a:solidFill>
                  <a:prstClr val="black"/>
                </a:solidFill>
                <a:latin typeface="HelloNeatFreak" panose="02000603000000000000" pitchFamily="2" charset="0"/>
                <a:ea typeface="HelloNeatFreak" panose="02000603000000000000" pitchFamily="2" charset="0"/>
              </a:rPr>
              <a:t>father was alive too. Also, both </a:t>
            </a:r>
            <a:r>
              <a:rPr lang="en-US" sz="2600" dirty="0">
                <a:solidFill>
                  <a:prstClr val="black"/>
                </a:solidFill>
                <a:latin typeface="HelloNeatFreak" panose="02000603000000000000" pitchFamily="2" charset="0"/>
                <a:ea typeface="HelloNeatFreak" panose="02000603000000000000" pitchFamily="2" charset="0"/>
              </a:rPr>
              <a:t>of them didn't have a </a:t>
            </a:r>
            <a:r>
              <a:rPr lang="en-US" sz="2600" dirty="0" smtClean="0">
                <a:solidFill>
                  <a:prstClr val="black"/>
                </a:solidFill>
                <a:latin typeface="HelloNeatFreak" panose="02000603000000000000" pitchFamily="2" charset="0"/>
                <a:ea typeface="HelloNeatFreak" panose="02000603000000000000" pitchFamily="2" charset="0"/>
              </a:rPr>
              <a:t>mom. Pippi and Pinocchio also LIE </a:t>
            </a:r>
            <a:r>
              <a:rPr lang="en-US" sz="2600" dirty="0">
                <a:solidFill>
                  <a:prstClr val="black"/>
                </a:solidFill>
                <a:latin typeface="HelloNeatFreak" panose="02000603000000000000" pitchFamily="2" charset="0"/>
                <a:ea typeface="HelloNeatFreak" panose="02000603000000000000" pitchFamily="2" charset="0"/>
              </a:rPr>
              <a:t>A LOT</a:t>
            </a:r>
            <a:r>
              <a:rPr lang="en-US" sz="2600" dirty="0" smtClean="0">
                <a:solidFill>
                  <a:prstClr val="black"/>
                </a:solidFill>
                <a:latin typeface="HelloNeatFreak" panose="02000603000000000000" pitchFamily="2" charset="0"/>
                <a:ea typeface="HelloNeatFreak" panose="02000603000000000000" pitchFamily="2" charset="0"/>
              </a:rPr>
              <a:t>.  </a:t>
            </a:r>
            <a:r>
              <a:rPr lang="en-US" sz="2600" dirty="0">
                <a:solidFill>
                  <a:prstClr val="black"/>
                </a:solidFill>
                <a:latin typeface="HelloNeatFreak" panose="02000603000000000000" pitchFamily="2" charset="0"/>
                <a:ea typeface="HelloNeatFreak" panose="02000603000000000000" pitchFamily="2" charset="0"/>
              </a:rPr>
              <a:t> </a:t>
            </a:r>
            <a:r>
              <a:rPr lang="en-US" sz="2600" dirty="0" smtClean="0">
                <a:solidFill>
                  <a:prstClr val="black"/>
                </a:solidFill>
                <a:latin typeface="HelloNeatFreak" panose="02000603000000000000" pitchFamily="2" charset="0"/>
                <a:ea typeface="HelloNeatFreak" panose="02000603000000000000" pitchFamily="2" charset="0"/>
              </a:rPr>
              <a:t>                        -Melissa</a:t>
            </a:r>
            <a:endParaRPr lang="en-US" sz="2600" dirty="0">
              <a:solidFill>
                <a:prstClr val="black"/>
              </a:solidFill>
              <a:latin typeface="HelloNeatFreak" panose="02000603000000000000" pitchFamily="2" charset="0"/>
              <a:ea typeface="HelloNeatFreak" panose="02000603000000000000" pitchFamily="2" charset="0"/>
            </a:endParaRPr>
          </a:p>
        </p:txBody>
      </p:sp>
      <p:pic>
        <p:nvPicPr>
          <p:cNvPr id="1026" name="Picture 2" descr="http://cdn.usborne.com/catalogue/covers/eng/max_covers/1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2177">
            <a:off x="564934" y="1602247"/>
            <a:ext cx="2360997" cy="23550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ecx.images-amazon.com/images/I/51CMG6zb8v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5176">
            <a:off x="1752317" y="4268989"/>
            <a:ext cx="1413825" cy="20973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87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141" y="2819400"/>
            <a:ext cx="4186059" cy="100626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227" y="2848907"/>
            <a:ext cx="1825171" cy="97290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228600" y="3578699"/>
            <a:ext cx="8686800" cy="646331"/>
          </a:xfrm>
          <a:prstGeom prst="rect">
            <a:avLst/>
          </a:prstGeom>
          <a:noFill/>
        </p:spPr>
        <p:txBody>
          <a:bodyPr wrap="square" rtlCol="0">
            <a:spAutoFit/>
          </a:bodyPr>
          <a:lstStyle/>
          <a:p>
            <a:pPr algn="ctr"/>
            <a:r>
              <a:rPr lang="en-US" sz="3600" dirty="0" smtClean="0">
                <a:solidFill>
                  <a:srgbClr val="4F81BD">
                    <a:lumMod val="75000"/>
                  </a:srgbClr>
                </a:solidFill>
                <a:latin typeface="HelloCartoon" panose="02000603000000000000" pitchFamily="2" charset="0"/>
                <a:ea typeface="HelloCartoon" panose="02000603000000000000" pitchFamily="2" charset="0"/>
              </a:rPr>
              <a:t>what movie or book reminds you of </a:t>
            </a:r>
            <a:r>
              <a:rPr lang="en-US" sz="3600" dirty="0" err="1" smtClean="0">
                <a:solidFill>
                  <a:srgbClr val="4F81BD">
                    <a:lumMod val="75000"/>
                  </a:srgbClr>
                </a:solidFill>
                <a:latin typeface="HelloCartoon" panose="02000603000000000000" pitchFamily="2" charset="0"/>
                <a:ea typeface="HelloCartoon" panose="02000603000000000000" pitchFamily="2" charset="0"/>
              </a:rPr>
              <a:t>pippi</a:t>
            </a:r>
            <a:r>
              <a:rPr lang="en-US" sz="3600" dirty="0" smtClean="0">
                <a:solidFill>
                  <a:srgbClr val="4F81BD">
                    <a:lumMod val="75000"/>
                  </a:srgbClr>
                </a:solidFill>
                <a:latin typeface="HelloCartoon" panose="02000603000000000000" pitchFamily="2" charset="0"/>
                <a:ea typeface="HelloCartoon" panose="02000603000000000000" pitchFamily="2" charset="0"/>
              </a:rPr>
              <a:t> </a:t>
            </a:r>
            <a:r>
              <a:rPr lang="en-US" sz="3600" dirty="0" err="1" smtClean="0">
                <a:solidFill>
                  <a:srgbClr val="4F81BD">
                    <a:lumMod val="75000"/>
                  </a:srgbClr>
                </a:solidFill>
                <a:latin typeface="HelloCartoon" panose="02000603000000000000" pitchFamily="2" charset="0"/>
                <a:ea typeface="HelloCartoon" panose="02000603000000000000" pitchFamily="2" charset="0"/>
              </a:rPr>
              <a:t>longstocking</a:t>
            </a:r>
            <a:r>
              <a:rPr lang="en-US" sz="3600" dirty="0" smtClean="0">
                <a:solidFill>
                  <a:srgbClr val="4F81BD">
                    <a:lumMod val="75000"/>
                  </a:srgbClr>
                </a:solidFill>
                <a:latin typeface="HelloCartoon" panose="02000603000000000000" pitchFamily="2" charset="0"/>
                <a:ea typeface="HelloCartoon" panose="02000603000000000000" pitchFamily="2" charset="0"/>
              </a:rPr>
              <a:t>?</a:t>
            </a:r>
            <a:endParaRPr lang="en-US" sz="1600" dirty="0">
              <a:solidFill>
                <a:srgbClr val="4F81BD">
                  <a:lumMod val="75000"/>
                </a:srgbClr>
              </a:solidFill>
              <a:latin typeface="HelloCartoon" panose="02000603000000000000" pitchFamily="2" charset="0"/>
              <a:ea typeface="HelloCartoon" panose="02000603000000000000" pitchFamily="2"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7225" y="6244994"/>
            <a:ext cx="4857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endCxn id="3074" idx="1"/>
          </p:cNvCxnSpPr>
          <p:nvPr/>
        </p:nvCxnSpPr>
        <p:spPr>
          <a:xfrm>
            <a:off x="7820025" y="6378344"/>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20342" y="6231040"/>
            <a:ext cx="3657600" cy="369332"/>
          </a:xfrm>
          <a:prstGeom prst="rect">
            <a:avLst/>
          </a:prstGeom>
          <a:noFill/>
        </p:spPr>
        <p:txBody>
          <a:bodyPr wrap="square" rtlCol="0">
            <a:spAutoFit/>
          </a:bodyPr>
          <a:lstStyle/>
          <a:p>
            <a:pPr algn="ctr"/>
            <a:r>
              <a:rPr lang="en-US" dirty="0" smtClean="0">
                <a:solidFill>
                  <a:prstClr val="black"/>
                </a:solidFill>
                <a:latin typeface="HelloRecess" panose="02000603000000000000" pitchFamily="2" charset="0"/>
                <a:ea typeface="HelloRecess" panose="02000603000000000000" pitchFamily="2" charset="0"/>
              </a:rPr>
              <a:t>Use your typing tool.</a:t>
            </a:r>
            <a:endParaRPr lang="en-US" dirty="0">
              <a:solidFill>
                <a:prstClr val="black"/>
              </a:solidFill>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2411179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457200" y="457200"/>
            <a:ext cx="8229599" cy="923330"/>
          </a:xfrm>
          <a:prstGeom prst="rect">
            <a:avLst/>
          </a:prstGeom>
          <a:noFill/>
        </p:spPr>
        <p:txBody>
          <a:bodyPr wrap="square" rtlCol="0">
            <a:spAutoFit/>
          </a:bodyPr>
          <a:lstStyle/>
          <a:p>
            <a:pPr algn="ctr"/>
            <a:r>
              <a:rPr lang="en-US" sz="5400" dirty="0" smtClean="0">
                <a:solidFill>
                  <a:prstClr val="black"/>
                </a:solidFill>
                <a:latin typeface="HelloPlainJane" panose="02000603000000000000" pitchFamily="2" charset="0"/>
                <a:ea typeface="HelloPlainJane" panose="02000603000000000000" pitchFamily="2" charset="0"/>
              </a:rPr>
              <a:t>CHAPTER 6 STUDY </a:t>
            </a:r>
            <a:r>
              <a:rPr lang="en-US" sz="5400" dirty="0">
                <a:solidFill>
                  <a:prstClr val="black"/>
                </a:solidFill>
                <a:latin typeface="HelloPlainJane" panose="02000603000000000000" pitchFamily="2" charset="0"/>
                <a:ea typeface="HelloPlainJane" panose="02000603000000000000" pitchFamily="2" charset="0"/>
              </a:rPr>
              <a:t>GUIDE </a:t>
            </a:r>
            <a:r>
              <a:rPr lang="en-US" sz="5400" dirty="0" smtClean="0">
                <a:solidFill>
                  <a:prstClr val="black"/>
                </a:solidFill>
                <a:latin typeface="HelloPlainJane" panose="02000603000000000000" pitchFamily="2" charset="0"/>
                <a:ea typeface="HelloPlainJane" panose="02000603000000000000" pitchFamily="2" charset="0"/>
              </a:rPr>
              <a:t>SHARE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23474"/>
            <a:ext cx="8382000" cy="522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294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820886" y="6172200"/>
            <a:ext cx="4952999" cy="338554"/>
          </a:xfrm>
          <a:prstGeom prst="rect">
            <a:avLst/>
          </a:prstGeom>
          <a:noFill/>
        </p:spPr>
        <p:txBody>
          <a:bodyPr wrap="square" rtlCol="0">
            <a:spAutoFit/>
          </a:bodyPr>
          <a:lstStyle/>
          <a:p>
            <a:pPr marL="0" lvl="1" algn="r"/>
            <a:r>
              <a:rPr lang="en-US" sz="1600" dirty="0" smtClean="0">
                <a:solidFill>
                  <a:srgbClr val="00B0F0"/>
                </a:solidFill>
                <a:latin typeface="+mj-lt"/>
                <a:ea typeface="HelloRecess" panose="02000603000000000000" pitchFamily="2" charset="0"/>
              </a:rPr>
              <a:t>Share your quote in chat or on your mic</a:t>
            </a:r>
            <a:r>
              <a:rPr lang="en-US" sz="1600" dirty="0">
                <a:solidFill>
                  <a:srgbClr val="00B0F0"/>
                </a:solidFill>
                <a:latin typeface="+mj-lt"/>
                <a:ea typeface="HelloRecess" panose="02000603000000000000" pitchFamily="2" charset="0"/>
              </a:rPr>
              <a:t>.</a:t>
            </a:r>
          </a:p>
        </p:txBody>
      </p:sp>
      <p:sp>
        <p:nvSpPr>
          <p:cNvPr id="2" name="TextBox 1"/>
          <p:cNvSpPr txBox="1"/>
          <p:nvPr/>
        </p:nvSpPr>
        <p:spPr>
          <a:xfrm>
            <a:off x="457200" y="457200"/>
            <a:ext cx="8229599" cy="923330"/>
          </a:xfrm>
          <a:prstGeom prst="rect">
            <a:avLst/>
          </a:prstGeom>
          <a:noFill/>
        </p:spPr>
        <p:txBody>
          <a:bodyPr wrap="square" rtlCol="0">
            <a:spAutoFit/>
          </a:bodyPr>
          <a:lstStyle/>
          <a:p>
            <a:pPr algn="ctr"/>
            <a:r>
              <a:rPr lang="en-US" sz="5400" dirty="0">
                <a:solidFill>
                  <a:prstClr val="black"/>
                </a:solidFill>
                <a:latin typeface="HelloPlainJane" panose="02000603000000000000" pitchFamily="2" charset="0"/>
                <a:ea typeface="HelloPlainJane" panose="02000603000000000000" pitchFamily="2" charset="0"/>
              </a:rPr>
              <a:t>STUDY GUIDE </a:t>
            </a:r>
            <a:r>
              <a:rPr lang="en-US" sz="5400" dirty="0" smtClean="0">
                <a:solidFill>
                  <a:prstClr val="black"/>
                </a:solidFill>
                <a:latin typeface="HelloPlainJane" panose="02000603000000000000" pitchFamily="2" charset="0"/>
                <a:ea typeface="HelloPlainJane" panose="02000603000000000000" pitchFamily="2" charset="0"/>
              </a:rPr>
              <a:t>SHARE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380530"/>
            <a:ext cx="8494323" cy="479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28372" y="4019550"/>
            <a:ext cx="2619375" cy="1809750"/>
          </a:xfrm>
          <a:prstGeom prst="rect">
            <a:avLst/>
          </a:prstGeom>
        </p:spPr>
      </p:pic>
      <p:sp>
        <p:nvSpPr>
          <p:cNvPr id="8" name="TextBox 7"/>
          <p:cNvSpPr txBox="1"/>
          <p:nvPr/>
        </p:nvSpPr>
        <p:spPr>
          <a:xfrm>
            <a:off x="925287" y="3048000"/>
            <a:ext cx="2895599" cy="584775"/>
          </a:xfrm>
          <a:prstGeom prst="rect">
            <a:avLst/>
          </a:prstGeom>
          <a:noFill/>
        </p:spPr>
        <p:txBody>
          <a:bodyPr wrap="square" rtlCol="0">
            <a:spAutoFit/>
          </a:bodyPr>
          <a:lstStyle/>
          <a:p>
            <a:pPr marL="0" lvl="1" algn="ctr"/>
            <a:r>
              <a:rPr lang="en-US" sz="1600" dirty="0" smtClean="0">
                <a:solidFill>
                  <a:srgbClr val="00B0F0"/>
                </a:solidFill>
                <a:latin typeface="+mj-lt"/>
                <a:ea typeface="HelloRecess" panose="02000603000000000000" pitchFamily="2" charset="0"/>
              </a:rPr>
              <a:t>Share your drawing on your webcam!</a:t>
            </a:r>
            <a:endParaRPr lang="en-US" sz="1600" dirty="0">
              <a:solidFill>
                <a:srgbClr val="00B0F0"/>
              </a:solidFill>
              <a:latin typeface="+mj-lt"/>
              <a:ea typeface="HelloRecess" panose="02000603000000000000" pitchFamily="2" charset="0"/>
            </a:endParaRPr>
          </a:p>
        </p:txBody>
      </p:sp>
    </p:spTree>
    <p:extLst>
      <p:ext uri="{BB962C8B-B14F-4D97-AF65-F5344CB8AC3E}">
        <p14:creationId xmlns:p14="http://schemas.microsoft.com/office/powerpoint/2010/main" val="4014905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66800" y="354328"/>
            <a:ext cx="7620000" cy="4674872"/>
          </a:xfrm>
          <a:prstGeom prst="rect">
            <a:avLst/>
          </a:prstGeom>
          <a:effectLst>
            <a:outerShdw blurRad="50800" dist="38100" dir="2700000" algn="tl" rotWithShape="0">
              <a:prstClr val="black">
                <a:alpha val="40000"/>
              </a:prstClr>
            </a:outerShdw>
          </a:effectLst>
        </p:spPr>
      </p:pic>
      <p:sp>
        <p:nvSpPr>
          <p:cNvPr id="6" name="AutoShape 2" descr="https://i.guim.co.uk/img/static/sys-images/Books/Pix/pictures/2011/6/3/1307110208350/Pippi-Longstocking-by-Lau-007.jpg?w=1200&amp;q=85&amp;auto=format&amp;sharp=10&amp;s=e1aa2adee39c7afa5ab3943fd169fe8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s://i.guim.co.uk/img/static/sys-images/Books/Pix/pictures/2011/6/3/1307110208350/Pippi-Longstocking-by-Lau-007.jpg?w=1200&amp;q=85&amp;auto=format&amp;sharp=10&amp;s=e1aa2adee39c7afa5ab3943fd169fe8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8" name="Picture 7" descr="http://www.alphamom.com/legacy/hotspots/pippi%20longstocking%20goes%20to%20coffee%20by%20lauren%20child.jpg"/>
          <p:cNvPicPr>
            <a:picLocks noChangeAspect="1" noChangeArrowheads="1"/>
          </p:cNvPicPr>
          <p:nvPr/>
        </p:nvPicPr>
        <p:blipFill>
          <a:blip r:embed="rId4">
            <a:clrChange>
              <a:clrFrom>
                <a:srgbClr val="FCF9F2"/>
              </a:clrFrom>
              <a:clrTo>
                <a:srgbClr val="FCF9F2">
                  <a:alpha val="0"/>
                </a:srgbClr>
              </a:clrTo>
            </a:clrChange>
            <a:extLst>
              <a:ext uri="{28A0092B-C50C-407E-A947-70E740481C1C}">
                <a14:useLocalDpi xmlns:a14="http://schemas.microsoft.com/office/drawing/2010/main" val="0"/>
              </a:ext>
            </a:extLst>
          </a:blip>
          <a:srcRect/>
          <a:stretch>
            <a:fillRect/>
          </a:stretch>
        </p:blipFill>
        <p:spPr bwMode="auto">
          <a:xfrm>
            <a:off x="228600" y="4248150"/>
            <a:ext cx="2857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905000" y="1143000"/>
            <a:ext cx="5943600" cy="30929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324247" y="1286470"/>
            <a:ext cx="7010400" cy="923330"/>
          </a:xfrm>
          <a:prstGeom prst="rect">
            <a:avLst/>
          </a:prstGeom>
          <a:noFill/>
        </p:spPr>
        <p:txBody>
          <a:bodyPr wrap="square" rtlCol="0">
            <a:spAutoFit/>
          </a:bodyPr>
          <a:lstStyle/>
          <a:p>
            <a:pPr algn="ctr"/>
            <a:r>
              <a:rPr lang="en-US" sz="5400" dirty="0" smtClean="0">
                <a:solidFill>
                  <a:srgbClr val="002060"/>
                </a:solidFill>
                <a:effectLst>
                  <a:outerShdw blurRad="50800" dist="38100" dir="2700000" algn="tl" rotWithShape="0">
                    <a:prstClr val="black">
                      <a:alpha val="40000"/>
                    </a:prstClr>
                  </a:outerShdw>
                </a:effectLst>
                <a:latin typeface="HelloPlainJane" panose="02000603000000000000" pitchFamily="2" charset="0"/>
                <a:ea typeface="HelloPlainJane" panose="02000603000000000000" pitchFamily="2" charset="0"/>
              </a:rPr>
              <a:t>Let’s talk about</a:t>
            </a:r>
          </a:p>
        </p:txBody>
      </p:sp>
      <p:sp>
        <p:nvSpPr>
          <p:cNvPr id="11" name="Oval 10"/>
          <p:cNvSpPr/>
          <p:nvPr/>
        </p:nvSpPr>
        <p:spPr>
          <a:xfrm>
            <a:off x="1232807" y="3315180"/>
            <a:ext cx="457200" cy="457200"/>
          </a:xfrm>
          <a:prstGeom prst="ellipse">
            <a:avLst/>
          </a:prstGeom>
          <a:ln w="38100">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12" name="Oval 11"/>
          <p:cNvSpPr/>
          <p:nvPr/>
        </p:nvSpPr>
        <p:spPr>
          <a:xfrm>
            <a:off x="1324247" y="3961610"/>
            <a:ext cx="274320" cy="274320"/>
          </a:xfrm>
          <a:prstGeom prst="ellipse">
            <a:avLst/>
          </a:prstGeom>
          <a:ln w="38100">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13" name="Oval 12"/>
          <p:cNvSpPr/>
          <p:nvPr/>
        </p:nvSpPr>
        <p:spPr>
          <a:xfrm>
            <a:off x="1457597" y="4328160"/>
            <a:ext cx="182880" cy="182880"/>
          </a:xfrm>
          <a:prstGeom prst="ellipse">
            <a:avLst/>
          </a:prstGeom>
          <a:ln w="38100">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2987164"/>
            <a:ext cx="3505200" cy="157043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4696" y="1923181"/>
            <a:ext cx="5529501" cy="1532567"/>
          </a:xfrm>
          <a:prstGeom prst="rect">
            <a:avLst/>
          </a:prstGeom>
        </p:spPr>
      </p:pic>
    </p:spTree>
    <p:extLst>
      <p:ext uri="{BB962C8B-B14F-4D97-AF65-F5344CB8AC3E}">
        <p14:creationId xmlns:p14="http://schemas.microsoft.com/office/powerpoint/2010/main" val="2708467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Users\VAteacher\Documents\Documents\WAVA - Elem\2015-2016\SLASH 4-5\FICTION + LITERATURE\PIPPI LONGSTOCKING\FullSizeRe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5701">
            <a:off x="3457232" y="1234268"/>
            <a:ext cx="4950092" cy="49500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20" y="338944"/>
            <a:ext cx="5274238" cy="1476551"/>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228600" y="1965841"/>
            <a:ext cx="3140638" cy="4308872"/>
          </a:xfrm>
          <a:prstGeom prst="rect">
            <a:avLst/>
          </a:prstGeom>
          <a:noFill/>
        </p:spPr>
        <p:txBody>
          <a:bodyPr wrap="square" rtlCol="0">
            <a:spAutoFit/>
          </a:bodyPr>
          <a:lstStyle/>
          <a:p>
            <a:pPr algn="ctr"/>
            <a:r>
              <a:rPr lang="en-US" sz="4000" dirty="0" smtClean="0">
                <a:solidFill>
                  <a:prstClr val="black"/>
                </a:solidFill>
                <a:latin typeface="HelloPlainJane" panose="02000603000000000000" pitchFamily="2" charset="0"/>
                <a:ea typeface="HelloPlainJane" panose="02000603000000000000" pitchFamily="2" charset="0"/>
              </a:rPr>
              <a:t>BOOK</a:t>
            </a:r>
          </a:p>
          <a:p>
            <a:pPr algn="ctr"/>
            <a:endParaRPr lang="en-US" sz="1600" dirty="0" smtClean="0">
              <a:solidFill>
                <a:prstClr val="black"/>
              </a:solidFill>
              <a:latin typeface="HelloPlainJane" panose="02000603000000000000" pitchFamily="2" charset="0"/>
              <a:ea typeface="HelloPlainJane" panose="02000603000000000000" pitchFamily="2" charset="0"/>
            </a:endParaRPr>
          </a:p>
          <a:p>
            <a:pPr algn="ctr"/>
            <a:r>
              <a:rPr lang="en-US" sz="4000" dirty="0" smtClean="0">
                <a:solidFill>
                  <a:prstClr val="black"/>
                </a:solidFill>
                <a:latin typeface="HelloPlainJane" panose="02000603000000000000" pitchFamily="2" charset="0"/>
                <a:ea typeface="HelloPlainJane" panose="02000603000000000000" pitchFamily="2" charset="0"/>
              </a:rPr>
              <a:t>STUDY GUIDE</a:t>
            </a:r>
          </a:p>
          <a:p>
            <a:pPr algn="ctr"/>
            <a:endParaRPr lang="en-US" dirty="0" smtClean="0">
              <a:solidFill>
                <a:prstClr val="black"/>
              </a:solidFill>
              <a:latin typeface="HelloPlainJane" panose="02000603000000000000" pitchFamily="2" charset="0"/>
              <a:ea typeface="HelloPlainJane" panose="02000603000000000000" pitchFamily="2" charset="0"/>
            </a:endParaRPr>
          </a:p>
          <a:p>
            <a:pPr algn="ctr"/>
            <a:r>
              <a:rPr lang="en-US" sz="4000" dirty="0" smtClean="0">
                <a:solidFill>
                  <a:prstClr val="black"/>
                </a:solidFill>
                <a:latin typeface="HelloPlainJane" panose="02000603000000000000" pitchFamily="2" charset="0"/>
                <a:ea typeface="HelloPlainJane" panose="02000603000000000000" pitchFamily="2" charset="0"/>
              </a:rPr>
              <a:t>PENCIL</a:t>
            </a:r>
          </a:p>
          <a:p>
            <a:pPr algn="ctr"/>
            <a:endParaRPr lang="en-US" sz="4000" dirty="0">
              <a:solidFill>
                <a:prstClr val="black"/>
              </a:solidFill>
              <a:latin typeface="HelloPlainJane" panose="02000603000000000000" pitchFamily="2" charset="0"/>
              <a:ea typeface="HelloPlainJane" panose="02000603000000000000" pitchFamily="2" charset="0"/>
            </a:endParaRPr>
          </a:p>
          <a:p>
            <a:pPr algn="ctr"/>
            <a:r>
              <a:rPr lang="en-US" sz="4000" dirty="0" smtClean="0">
                <a:solidFill>
                  <a:prstClr val="black"/>
                </a:solidFill>
                <a:latin typeface="HelloPlainJane" panose="02000603000000000000" pitchFamily="2" charset="0"/>
                <a:ea typeface="HelloPlainJane" panose="02000603000000000000" pitchFamily="2" charset="0"/>
              </a:rPr>
              <a:t>Something to correct with!</a:t>
            </a:r>
          </a:p>
        </p:txBody>
      </p:sp>
    </p:spTree>
    <p:extLst>
      <p:ext uri="{BB962C8B-B14F-4D97-AF65-F5344CB8AC3E}">
        <p14:creationId xmlns:p14="http://schemas.microsoft.com/office/powerpoint/2010/main" val="3679954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905329" y="2057400"/>
            <a:ext cx="7391400" cy="2954655"/>
          </a:xfrm>
          <a:prstGeom prst="rect">
            <a:avLst/>
          </a:prstGeom>
          <a:noFill/>
        </p:spPr>
        <p:txBody>
          <a:bodyPr wrap="square" rtlCol="0">
            <a:spAutoFit/>
          </a:bodyPr>
          <a:lstStyle/>
          <a:p>
            <a:pPr algn="ctr"/>
            <a:r>
              <a:rPr lang="en-US" sz="5400" dirty="0" smtClean="0">
                <a:solidFill>
                  <a:prstClr val="black"/>
                </a:solidFill>
                <a:latin typeface="HelloPlainJane" panose="02000603000000000000" pitchFamily="2" charset="0"/>
                <a:ea typeface="HelloPlainJane" panose="02000603000000000000" pitchFamily="2" charset="0"/>
              </a:rPr>
              <a:t>I CAN…</a:t>
            </a:r>
          </a:p>
          <a:p>
            <a:pPr algn="ctr"/>
            <a:r>
              <a:rPr lang="en-US" sz="4400" dirty="0" smtClean="0">
                <a:solidFill>
                  <a:prstClr val="black"/>
                </a:solidFill>
                <a:latin typeface="HelloPlainJane" panose="02000603000000000000" pitchFamily="2" charset="0"/>
                <a:ea typeface="HelloPlainJane" panose="02000603000000000000" pitchFamily="2" charset="0"/>
              </a:rPr>
              <a:t>describe </a:t>
            </a:r>
            <a:r>
              <a:rPr lang="en-US" sz="4400" dirty="0">
                <a:solidFill>
                  <a:prstClr val="black"/>
                </a:solidFill>
                <a:latin typeface="HelloPlainJane" panose="02000603000000000000" pitchFamily="2" charset="0"/>
                <a:ea typeface="HelloPlainJane" panose="02000603000000000000" pitchFamily="2" charset="0"/>
              </a:rPr>
              <a:t>characters in a </a:t>
            </a:r>
            <a:r>
              <a:rPr lang="en-US" sz="4400" dirty="0" smtClean="0">
                <a:solidFill>
                  <a:prstClr val="black"/>
                </a:solidFill>
                <a:latin typeface="HelloPlainJane" panose="02000603000000000000" pitchFamily="2" charset="0"/>
                <a:ea typeface="HelloPlainJane" panose="02000603000000000000" pitchFamily="2" charset="0"/>
              </a:rPr>
              <a:t>story, including their </a:t>
            </a:r>
            <a:r>
              <a:rPr lang="en-US" sz="4400" dirty="0">
                <a:solidFill>
                  <a:srgbClr val="FF0000"/>
                </a:solidFill>
                <a:latin typeface="HelloPlainJane" panose="02000603000000000000" pitchFamily="2" charset="0"/>
                <a:ea typeface="HelloPlainJane" panose="02000603000000000000" pitchFamily="2" charset="0"/>
              </a:rPr>
              <a:t>traits</a:t>
            </a:r>
            <a:r>
              <a:rPr lang="en-US" sz="4400" dirty="0">
                <a:solidFill>
                  <a:prstClr val="black"/>
                </a:solidFill>
                <a:latin typeface="HelloPlainJane" panose="02000603000000000000" pitchFamily="2" charset="0"/>
                <a:ea typeface="HelloPlainJane" panose="02000603000000000000" pitchFamily="2" charset="0"/>
              </a:rPr>
              <a:t>, motivations, </a:t>
            </a:r>
            <a:r>
              <a:rPr lang="en-US" sz="4400" dirty="0" smtClean="0">
                <a:solidFill>
                  <a:prstClr val="black"/>
                </a:solidFill>
                <a:latin typeface="HelloPlainJane" panose="02000603000000000000" pitchFamily="2" charset="0"/>
                <a:ea typeface="HelloPlainJane" panose="02000603000000000000" pitchFamily="2" charset="0"/>
              </a:rPr>
              <a:t>and feelings.</a:t>
            </a:r>
            <a:endParaRPr lang="en-US" sz="5400" dirty="0">
              <a:solidFill>
                <a:prstClr val="black"/>
              </a:solidFill>
              <a:latin typeface="HelloPlainJane" panose="02000603000000000000" pitchFamily="2" charset="0"/>
              <a:ea typeface="HelloPlainJane" panose="02000603000000000000" pitchFamily="2" charset="0"/>
            </a:endParaRPr>
          </a:p>
        </p:txBody>
      </p:sp>
    </p:spTree>
    <p:extLst>
      <p:ext uri="{BB962C8B-B14F-4D97-AF65-F5344CB8AC3E}">
        <p14:creationId xmlns:p14="http://schemas.microsoft.com/office/powerpoint/2010/main" val="357942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85800" y="3413760"/>
            <a:ext cx="4419600" cy="2616101"/>
          </a:xfrm>
          <a:prstGeom prst="rect">
            <a:avLst/>
          </a:prstGeom>
          <a:noFill/>
        </p:spPr>
        <p:txBody>
          <a:bodyPr wrap="square" rtlCol="0">
            <a:spAutoFit/>
          </a:bodyPr>
          <a:lstStyle/>
          <a:p>
            <a:pPr algn="ctr"/>
            <a:r>
              <a:rPr lang="en-US" sz="4000" dirty="0" smtClean="0">
                <a:latin typeface="+mj-lt"/>
                <a:ea typeface="HelloPlainJane" panose="02000603000000000000" pitchFamily="2" charset="0"/>
              </a:rPr>
              <a:t>A </a:t>
            </a:r>
            <a:r>
              <a:rPr lang="en-US" sz="4400" dirty="0">
                <a:solidFill>
                  <a:srgbClr val="FF0000"/>
                </a:solidFill>
                <a:latin typeface="HelloPlainJane" panose="02000603000000000000" pitchFamily="2" charset="0"/>
                <a:ea typeface="HelloPlainJane" panose="02000603000000000000" pitchFamily="2" charset="0"/>
              </a:rPr>
              <a:t>character trait </a:t>
            </a:r>
            <a:r>
              <a:rPr lang="en-US" sz="4000" dirty="0" smtClean="0">
                <a:latin typeface="+mj-lt"/>
                <a:ea typeface="HelloPlainJane" panose="02000603000000000000" pitchFamily="2" charset="0"/>
              </a:rPr>
              <a:t>describes the </a:t>
            </a:r>
            <a:r>
              <a:rPr lang="en-US" sz="4000" dirty="0">
                <a:latin typeface="+mj-lt"/>
                <a:ea typeface="HelloPlainJane" panose="02000603000000000000" pitchFamily="2" charset="0"/>
              </a:rPr>
              <a:t>way a person or a character </a:t>
            </a:r>
            <a:r>
              <a:rPr lang="en-US" sz="4000" dirty="0" smtClean="0">
                <a:latin typeface="+mj-lt"/>
                <a:ea typeface="HelloPlainJane" panose="02000603000000000000" pitchFamily="2" charset="0"/>
              </a:rPr>
              <a:t>acts. </a:t>
            </a:r>
            <a:endParaRPr lang="en-US" sz="5400" dirty="0">
              <a:latin typeface="HelloPlainJane" panose="02000603000000000000" pitchFamily="2" charset="0"/>
              <a:ea typeface="HelloPlainJane" panose="02000603000000000000" pitchFamily="2" charset="0"/>
            </a:endParaRPr>
          </a:p>
        </p:txBody>
      </p:sp>
      <p:pic>
        <p:nvPicPr>
          <p:cNvPr id="1026" name="Picture 2" descr="http://twitchfilm.com/assets_c/2012/09/Pippi%20Longstocking-thumb-300xauto-310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935"/>
          <a:stretch/>
        </p:blipFill>
        <p:spPr bwMode="auto">
          <a:xfrm rot="398909">
            <a:off x="5541621" y="978300"/>
            <a:ext cx="2699288" cy="3743325"/>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327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85800" y="2057400"/>
            <a:ext cx="4572000" cy="2616101"/>
          </a:xfrm>
          <a:prstGeom prst="rect">
            <a:avLst/>
          </a:prstGeom>
          <a:noFill/>
        </p:spPr>
        <p:txBody>
          <a:bodyPr wrap="square" rtlCol="0">
            <a:spAutoFit/>
          </a:bodyPr>
          <a:lstStyle/>
          <a:p>
            <a:pPr algn="ctr"/>
            <a:r>
              <a:rPr lang="en-US" sz="4000" dirty="0" smtClean="0">
                <a:latin typeface="+mj-lt"/>
                <a:ea typeface="HelloPlainJane" panose="02000603000000000000" pitchFamily="2" charset="0"/>
              </a:rPr>
              <a:t>A </a:t>
            </a:r>
            <a:r>
              <a:rPr lang="en-US" sz="4400" dirty="0">
                <a:solidFill>
                  <a:srgbClr val="FF0000"/>
                </a:solidFill>
                <a:latin typeface="HelloPlainJane" panose="02000603000000000000" pitchFamily="2" charset="0"/>
                <a:ea typeface="HelloPlainJane" panose="02000603000000000000" pitchFamily="2" charset="0"/>
              </a:rPr>
              <a:t>character trait </a:t>
            </a:r>
            <a:r>
              <a:rPr lang="en-US" sz="4000" dirty="0">
                <a:latin typeface="+mj-lt"/>
                <a:ea typeface="HelloPlainJane" panose="02000603000000000000" pitchFamily="2" charset="0"/>
              </a:rPr>
              <a:t>is </a:t>
            </a:r>
            <a:r>
              <a:rPr lang="en-US" sz="4000" u="sng" dirty="0" smtClean="0">
                <a:latin typeface="+mj-lt"/>
                <a:ea typeface="HelloPlainJane" panose="02000603000000000000" pitchFamily="2" charset="0"/>
              </a:rPr>
              <a:t>not</a:t>
            </a:r>
            <a:r>
              <a:rPr lang="en-US" sz="4000" dirty="0" smtClean="0">
                <a:latin typeface="+mj-lt"/>
                <a:ea typeface="HelloPlainJane" panose="02000603000000000000" pitchFamily="2" charset="0"/>
              </a:rPr>
              <a:t> a feeling or an emotion that can come and go. </a:t>
            </a:r>
            <a:endParaRPr lang="en-US" sz="5400" dirty="0">
              <a:latin typeface="HelloPlainJane" panose="02000603000000000000" pitchFamily="2" charset="0"/>
              <a:ea typeface="HelloPlainJane" panose="02000603000000000000" pitchFamily="2" charset="0"/>
            </a:endParaRPr>
          </a:p>
        </p:txBody>
      </p:sp>
      <p:pic>
        <p:nvPicPr>
          <p:cNvPr id="2050" name="Picture 2" descr="http://i998.photobucket.com/albums/af109/auras_c2005/angry-gi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93787"/>
            <a:ext cx="2638425" cy="3972801"/>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7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85800" y="4939605"/>
            <a:ext cx="7848600" cy="1384995"/>
          </a:xfrm>
          <a:prstGeom prst="rect">
            <a:avLst/>
          </a:prstGeom>
          <a:noFill/>
        </p:spPr>
        <p:txBody>
          <a:bodyPr wrap="square" rtlCol="0">
            <a:spAutoFit/>
          </a:bodyPr>
          <a:lstStyle/>
          <a:p>
            <a:pPr algn="ctr"/>
            <a:r>
              <a:rPr lang="en-US" sz="4000" dirty="0" smtClean="0">
                <a:latin typeface="+mj-lt"/>
                <a:ea typeface="HelloPlainJane" panose="02000603000000000000" pitchFamily="2" charset="0"/>
              </a:rPr>
              <a:t>A </a:t>
            </a:r>
            <a:r>
              <a:rPr lang="en-US" sz="4400" dirty="0">
                <a:solidFill>
                  <a:srgbClr val="FF0000"/>
                </a:solidFill>
                <a:latin typeface="HelloPlainJane" panose="02000603000000000000" pitchFamily="2" charset="0"/>
                <a:ea typeface="HelloPlainJane" panose="02000603000000000000" pitchFamily="2" charset="0"/>
              </a:rPr>
              <a:t>character trait </a:t>
            </a:r>
            <a:r>
              <a:rPr lang="en-US" sz="4000" dirty="0" smtClean="0">
                <a:latin typeface="+mj-lt"/>
                <a:ea typeface="HelloPlainJane" panose="02000603000000000000" pitchFamily="2" charset="0"/>
              </a:rPr>
              <a:t>describes a person’s usual personality or nature.</a:t>
            </a:r>
            <a:endParaRPr lang="en-US" sz="5400" dirty="0">
              <a:latin typeface="HelloPlainJane" panose="02000603000000000000" pitchFamily="2" charset="0"/>
              <a:ea typeface="HelloPlainJane" panose="02000603000000000000" pitchFamily="2" charset="0"/>
            </a:endParaRPr>
          </a:p>
        </p:txBody>
      </p:sp>
      <p:sp>
        <p:nvSpPr>
          <p:cNvPr id="2" name="AutoShape 2" descr="https://s-media-cache-ak0.pinimg.com/564x/ce/7f/a6/ce7fa6834a2cea13a09bf2f36a65dafb.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48753" y="1828800"/>
            <a:ext cx="4356847" cy="274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92490" y="1182469"/>
            <a:ext cx="2065110" cy="646331"/>
          </a:xfrm>
          <a:prstGeom prst="rect">
            <a:avLst/>
          </a:prstGeom>
          <a:noFill/>
        </p:spPr>
        <p:txBody>
          <a:bodyPr wrap="square" rtlCol="0">
            <a:spAutoFit/>
          </a:bodyPr>
          <a:lstStyle/>
          <a:p>
            <a:pPr algn="ctr"/>
            <a:r>
              <a:rPr lang="en-US" sz="3600" dirty="0" smtClean="0">
                <a:latin typeface="HelloKookie" panose="02000603000000000000" pitchFamily="2" charset="0"/>
                <a:ea typeface="HelloKookie" panose="02000603000000000000" pitchFamily="2" charset="0"/>
              </a:rPr>
              <a:t>carefree</a:t>
            </a:r>
            <a:endParaRPr lang="en-US" dirty="0">
              <a:latin typeface="HelloKookie" panose="02000603000000000000" pitchFamily="2" charset="0"/>
              <a:ea typeface="HelloKookie" panose="02000603000000000000" pitchFamily="2" charset="0"/>
            </a:endParaRPr>
          </a:p>
        </p:txBody>
      </p:sp>
      <p:sp>
        <p:nvSpPr>
          <p:cNvPr id="10" name="TextBox 9"/>
          <p:cNvSpPr txBox="1"/>
          <p:nvPr/>
        </p:nvSpPr>
        <p:spPr>
          <a:xfrm>
            <a:off x="4114800" y="1182469"/>
            <a:ext cx="1473502" cy="646331"/>
          </a:xfrm>
          <a:prstGeom prst="rect">
            <a:avLst/>
          </a:prstGeom>
          <a:noFill/>
        </p:spPr>
        <p:txBody>
          <a:bodyPr wrap="square" rtlCol="0">
            <a:spAutoFit/>
          </a:bodyPr>
          <a:lstStyle/>
          <a:p>
            <a:pPr algn="ctr"/>
            <a:r>
              <a:rPr lang="en-US" sz="3600" dirty="0" smtClean="0">
                <a:latin typeface="HelloKookie" panose="02000603000000000000" pitchFamily="2" charset="0"/>
                <a:ea typeface="HelloKookie" panose="02000603000000000000" pitchFamily="2" charset="0"/>
              </a:rPr>
              <a:t>curious</a:t>
            </a:r>
            <a:endParaRPr lang="en-US" dirty="0">
              <a:latin typeface="HelloKookie" panose="02000603000000000000" pitchFamily="2" charset="0"/>
              <a:ea typeface="HelloKookie" panose="02000603000000000000" pitchFamily="2" charset="0"/>
            </a:endParaRPr>
          </a:p>
        </p:txBody>
      </p:sp>
      <p:sp>
        <p:nvSpPr>
          <p:cNvPr id="11" name="TextBox 10"/>
          <p:cNvSpPr txBox="1"/>
          <p:nvPr/>
        </p:nvSpPr>
        <p:spPr>
          <a:xfrm>
            <a:off x="5905500" y="1241861"/>
            <a:ext cx="1600200" cy="646331"/>
          </a:xfrm>
          <a:prstGeom prst="rect">
            <a:avLst/>
          </a:prstGeom>
          <a:noFill/>
        </p:spPr>
        <p:txBody>
          <a:bodyPr wrap="square" rtlCol="0">
            <a:spAutoFit/>
          </a:bodyPr>
          <a:lstStyle/>
          <a:p>
            <a:pPr algn="ctr"/>
            <a:r>
              <a:rPr lang="en-US" sz="3600" dirty="0" smtClean="0">
                <a:latin typeface="HelloKookie" panose="02000603000000000000" pitchFamily="2" charset="0"/>
                <a:ea typeface="HelloKookie" panose="02000603000000000000" pitchFamily="2" charset="0"/>
              </a:rPr>
              <a:t>cautious</a:t>
            </a:r>
            <a:endParaRPr lang="en-US" dirty="0">
              <a:latin typeface="HelloKookie" panose="02000603000000000000" pitchFamily="2" charset="0"/>
              <a:ea typeface="HelloKookie" panose="02000603000000000000" pitchFamily="2" charset="0"/>
            </a:endParaRPr>
          </a:p>
        </p:txBody>
      </p:sp>
    </p:spTree>
    <p:extLst>
      <p:ext uri="{BB962C8B-B14F-4D97-AF65-F5344CB8AC3E}">
        <p14:creationId xmlns:p14="http://schemas.microsoft.com/office/powerpoint/2010/main" val="1264571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505200" y="1066800"/>
            <a:ext cx="4876800" cy="4524315"/>
          </a:xfrm>
          <a:prstGeom prst="rect">
            <a:avLst/>
          </a:prstGeom>
          <a:noFill/>
        </p:spPr>
        <p:txBody>
          <a:bodyPr wrap="square" rtlCol="0">
            <a:spAutoFit/>
          </a:bodyPr>
          <a:lstStyle/>
          <a:p>
            <a:pPr algn="ctr"/>
            <a:r>
              <a:rPr lang="en-US" sz="4000" dirty="0">
                <a:solidFill>
                  <a:prstClr val="black"/>
                </a:solidFill>
                <a:ea typeface="HelloPlainJane" panose="02000603000000000000" pitchFamily="2" charset="0"/>
              </a:rPr>
              <a:t>A </a:t>
            </a:r>
            <a:r>
              <a:rPr lang="en-US" sz="4400" dirty="0">
                <a:solidFill>
                  <a:srgbClr val="FF0000"/>
                </a:solidFill>
                <a:latin typeface="HelloPlainJane" panose="02000603000000000000" pitchFamily="2" charset="0"/>
                <a:ea typeface="HelloPlainJane" panose="02000603000000000000" pitchFamily="2" charset="0"/>
              </a:rPr>
              <a:t>character trait</a:t>
            </a:r>
            <a:r>
              <a:rPr lang="en-US" sz="4000" dirty="0">
                <a:ea typeface="HelloPlainJane" panose="02000603000000000000" pitchFamily="2" charset="0"/>
              </a:rPr>
              <a:t> </a:t>
            </a:r>
            <a:r>
              <a:rPr lang="en-US" sz="4000" dirty="0" smtClean="0">
                <a:ea typeface="HelloPlainJane" panose="02000603000000000000" pitchFamily="2" charset="0"/>
              </a:rPr>
              <a:t>does </a:t>
            </a:r>
            <a:r>
              <a:rPr lang="en-US" sz="4000" u="sng" dirty="0" smtClean="0">
                <a:ea typeface="HelloPlainJane" panose="02000603000000000000" pitchFamily="2" charset="0"/>
              </a:rPr>
              <a:t>not</a:t>
            </a:r>
            <a:r>
              <a:rPr lang="en-US" sz="4000" dirty="0" smtClean="0">
                <a:ea typeface="HelloPlainJane" panose="02000603000000000000" pitchFamily="2" charset="0"/>
              </a:rPr>
              <a:t> </a:t>
            </a:r>
            <a:r>
              <a:rPr lang="en-US" sz="4000" dirty="0" smtClean="0">
                <a:solidFill>
                  <a:prstClr val="black"/>
                </a:solidFill>
                <a:ea typeface="HelloPlainJane" panose="02000603000000000000" pitchFamily="2" charset="0"/>
              </a:rPr>
              <a:t>describe the way a person looks. That’s called a </a:t>
            </a:r>
            <a:r>
              <a:rPr lang="en-US" sz="4400" dirty="0" smtClean="0">
                <a:solidFill>
                  <a:srgbClr val="0070C0"/>
                </a:solidFill>
                <a:latin typeface="HelloPlainJane" panose="02000603000000000000" pitchFamily="2" charset="0"/>
                <a:ea typeface="HelloPlainJane" panose="02000603000000000000" pitchFamily="2" charset="0"/>
              </a:rPr>
              <a:t>physical trait</a:t>
            </a:r>
            <a:r>
              <a:rPr lang="en-US" sz="4000" dirty="0" smtClean="0">
                <a:ea typeface="HelloPlainJane" panose="02000603000000000000" pitchFamily="2" charset="0"/>
              </a:rPr>
              <a:t>.</a:t>
            </a:r>
          </a:p>
          <a:p>
            <a:pPr algn="ctr"/>
            <a:endParaRPr lang="en-US" sz="4000" dirty="0">
              <a:solidFill>
                <a:prstClr val="black"/>
              </a:solidFill>
              <a:ea typeface="HelloPlainJane" panose="02000603000000000000" pitchFamily="2" charset="0"/>
            </a:endParaRPr>
          </a:p>
          <a:p>
            <a:pPr algn="ctr"/>
            <a:r>
              <a:rPr lang="en-US" sz="4000" dirty="0" smtClean="0">
                <a:solidFill>
                  <a:prstClr val="black"/>
                </a:solidFill>
                <a:ea typeface="HelloPlainJane" panose="02000603000000000000" pitchFamily="2" charset="0"/>
              </a:rPr>
              <a:t>“Tall” is  a </a:t>
            </a:r>
          </a:p>
          <a:p>
            <a:pPr algn="ctr"/>
            <a:r>
              <a:rPr lang="en-US" sz="4000" u="sng" dirty="0" smtClean="0">
                <a:solidFill>
                  <a:prstClr val="black"/>
                </a:solidFill>
                <a:ea typeface="HelloPlainJane" panose="02000603000000000000" pitchFamily="2" charset="0"/>
              </a:rPr>
              <a:t>physical</a:t>
            </a:r>
            <a:r>
              <a:rPr lang="en-US" sz="4000" dirty="0" smtClean="0">
                <a:solidFill>
                  <a:prstClr val="black"/>
                </a:solidFill>
                <a:ea typeface="HelloPlainJane" panose="02000603000000000000" pitchFamily="2" charset="0"/>
              </a:rPr>
              <a:t> trait.</a:t>
            </a:r>
          </a:p>
        </p:txBody>
      </p:sp>
      <p:pic>
        <p:nvPicPr>
          <p:cNvPr id="4098" name="Picture 2" descr="http://www.christart.com/IMAGES-art9ab/clipart/1967/pygm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83" y="1219200"/>
            <a:ext cx="2581275" cy="49346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2200" y="2286000"/>
            <a:ext cx="838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169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62000" y="859065"/>
            <a:ext cx="3810000" cy="5201424"/>
          </a:xfrm>
          <a:prstGeom prst="rect">
            <a:avLst/>
          </a:prstGeom>
          <a:noFill/>
        </p:spPr>
        <p:txBody>
          <a:bodyPr wrap="square" rtlCol="0">
            <a:spAutoFit/>
          </a:bodyPr>
          <a:lstStyle/>
          <a:p>
            <a:pPr algn="ctr"/>
            <a:r>
              <a:rPr lang="en-US" sz="4000" dirty="0" smtClean="0">
                <a:solidFill>
                  <a:prstClr val="black"/>
                </a:solidFill>
                <a:ea typeface="HelloPlainJane" panose="02000603000000000000" pitchFamily="2" charset="0"/>
              </a:rPr>
              <a:t>A </a:t>
            </a:r>
            <a:r>
              <a:rPr lang="en-US" sz="4400" dirty="0">
                <a:solidFill>
                  <a:srgbClr val="FF0000"/>
                </a:solidFill>
                <a:latin typeface="HelloPlainJane" panose="02000603000000000000" pitchFamily="2" charset="0"/>
                <a:ea typeface="HelloPlainJane" panose="02000603000000000000" pitchFamily="2" charset="0"/>
              </a:rPr>
              <a:t>character trait </a:t>
            </a:r>
            <a:r>
              <a:rPr lang="en-US" sz="4000" dirty="0">
                <a:solidFill>
                  <a:prstClr val="black"/>
                </a:solidFill>
                <a:ea typeface="HelloPlainJane" panose="02000603000000000000" pitchFamily="2" charset="0"/>
              </a:rPr>
              <a:t>focuses on a character's </a:t>
            </a:r>
            <a:r>
              <a:rPr lang="en-US" sz="4800" dirty="0" smtClean="0">
                <a:solidFill>
                  <a:srgbClr val="FF0000"/>
                </a:solidFill>
                <a:latin typeface="HelloPlainJane" panose="02000603000000000000" pitchFamily="2" charset="0"/>
                <a:ea typeface="HelloPlainJane" panose="02000603000000000000" pitchFamily="2" charset="0"/>
              </a:rPr>
              <a:t>personality</a:t>
            </a:r>
            <a:r>
              <a:rPr lang="en-US" sz="4000" dirty="0" smtClean="0">
                <a:solidFill>
                  <a:prstClr val="black"/>
                </a:solidFill>
                <a:ea typeface="HelloPlainJane" panose="02000603000000000000" pitchFamily="2" charset="0"/>
              </a:rPr>
              <a:t>. </a:t>
            </a:r>
          </a:p>
          <a:p>
            <a:pPr algn="ctr"/>
            <a:endParaRPr lang="en-US" sz="4000" dirty="0">
              <a:solidFill>
                <a:prstClr val="black"/>
              </a:solidFill>
              <a:ea typeface="HelloPlainJane" panose="02000603000000000000" pitchFamily="2" charset="0"/>
            </a:endParaRPr>
          </a:p>
          <a:p>
            <a:pPr algn="ctr"/>
            <a:endParaRPr lang="en-US" sz="4000" dirty="0" smtClean="0">
              <a:solidFill>
                <a:prstClr val="black"/>
              </a:solidFill>
              <a:ea typeface="HelloPlainJane" panose="02000603000000000000" pitchFamily="2" charset="0"/>
            </a:endParaRPr>
          </a:p>
          <a:p>
            <a:pPr algn="ctr"/>
            <a:r>
              <a:rPr lang="en-US" sz="4000" dirty="0" smtClean="0">
                <a:solidFill>
                  <a:prstClr val="black"/>
                </a:solidFill>
                <a:ea typeface="HelloPlainJane" panose="02000603000000000000" pitchFamily="2" charset="0"/>
              </a:rPr>
              <a:t>“Silly” is a </a:t>
            </a:r>
            <a:r>
              <a:rPr lang="en-US" sz="4000" u="sng" dirty="0" smtClean="0">
                <a:solidFill>
                  <a:prstClr val="black"/>
                </a:solidFill>
                <a:ea typeface="HelloPlainJane" panose="02000603000000000000" pitchFamily="2" charset="0"/>
              </a:rPr>
              <a:t>character</a:t>
            </a:r>
            <a:r>
              <a:rPr lang="en-US" sz="4000" dirty="0" smtClean="0">
                <a:solidFill>
                  <a:prstClr val="black"/>
                </a:solidFill>
                <a:ea typeface="HelloPlainJane" panose="02000603000000000000" pitchFamily="2" charset="0"/>
              </a:rPr>
              <a:t> trait.</a:t>
            </a:r>
            <a:endParaRPr lang="en-US" sz="5400" dirty="0">
              <a:solidFill>
                <a:prstClr val="black"/>
              </a:solidFill>
              <a:latin typeface="HelloPlainJane" panose="02000603000000000000" pitchFamily="2" charset="0"/>
              <a:ea typeface="HelloPlainJane" panose="02000603000000000000" pitchFamily="2" charset="0"/>
            </a:endParaRPr>
          </a:p>
        </p:txBody>
      </p:sp>
      <p:pic>
        <p:nvPicPr>
          <p:cNvPr id="3074" name="Picture 2" descr="http://teresamcfayden.typepad.com/minutia/images/2008/08/22/n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5905">
            <a:off x="4414530" y="2368245"/>
            <a:ext cx="3874518" cy="2576032"/>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59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219200" y="1986439"/>
            <a:ext cx="6781799" cy="4185761"/>
          </a:xfrm>
          <a:prstGeom prst="rect">
            <a:avLst/>
          </a:prstGeom>
          <a:noFill/>
        </p:spPr>
        <p:txBody>
          <a:bodyPr wrap="square" rtlCol="0">
            <a:spAutoFit/>
          </a:bodyPr>
          <a:lstStyle/>
          <a:p>
            <a:pPr algn="ctr"/>
            <a:r>
              <a:rPr lang="en-US" altLang="en-US" sz="5400" dirty="0">
                <a:latin typeface="HelloPlainJane" pitchFamily="2" charset="0"/>
              </a:rPr>
              <a:t>I CAN</a:t>
            </a:r>
            <a:r>
              <a:rPr lang="en-US" altLang="en-US" sz="5400" dirty="0" smtClean="0">
                <a:latin typeface="HelloPlainJane" pitchFamily="2" charset="0"/>
              </a:rPr>
              <a:t>…</a:t>
            </a:r>
            <a:endParaRPr lang="en-US" altLang="en-US" sz="5400" dirty="0">
              <a:latin typeface="HelloPlainJane" pitchFamily="2" charset="0"/>
            </a:endParaRPr>
          </a:p>
          <a:p>
            <a:pPr algn="ctr"/>
            <a:r>
              <a:rPr lang="en-US" altLang="en-US" sz="4400" dirty="0">
                <a:latin typeface="HelloPlainJane" pitchFamily="2" charset="0"/>
              </a:rPr>
              <a:t>draw conclusions about characters based on what they say, feel, think and do.</a:t>
            </a:r>
            <a:endParaRPr lang="en-US" altLang="en-US" sz="5400" dirty="0">
              <a:latin typeface="HelloPlainJane" pitchFamily="2" charset="0"/>
            </a:endParaRPr>
          </a:p>
          <a:p>
            <a:pPr algn="ctr"/>
            <a:endParaRPr lang="en-US" sz="4000" dirty="0">
              <a:solidFill>
                <a:prstClr val="black"/>
              </a:solidFill>
              <a:ea typeface="HelloPlainJane" panose="02000603000000000000" pitchFamily="2" charset="0"/>
            </a:endParaRPr>
          </a:p>
          <a:p>
            <a:pPr algn="ctr"/>
            <a:endParaRPr lang="en-US" sz="4000" dirty="0" smtClean="0">
              <a:solidFill>
                <a:prstClr val="black"/>
              </a:solidFill>
              <a:ea typeface="HelloPlainJane" panose="02000603000000000000" pitchFamily="2"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24460">
            <a:off x="654935" y="965811"/>
            <a:ext cx="27241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777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181100" y="571090"/>
            <a:ext cx="6781799" cy="3231654"/>
          </a:xfrm>
          <a:prstGeom prst="rect">
            <a:avLst/>
          </a:prstGeom>
          <a:noFill/>
        </p:spPr>
        <p:txBody>
          <a:bodyPr wrap="square" rtlCol="0">
            <a:spAutoFit/>
          </a:bodyPr>
          <a:lstStyle/>
          <a:p>
            <a:pPr algn="ctr"/>
            <a:r>
              <a:rPr lang="en-US" sz="4000" dirty="0" smtClean="0">
                <a:solidFill>
                  <a:prstClr val="black"/>
                </a:solidFill>
                <a:ea typeface="HelloPlainJane" panose="02000603000000000000" pitchFamily="2" charset="0"/>
              </a:rPr>
              <a:t>You can discover characters’ </a:t>
            </a:r>
            <a:r>
              <a:rPr lang="en-US" sz="4400" dirty="0" smtClean="0">
                <a:solidFill>
                  <a:srgbClr val="FF0000"/>
                </a:solidFill>
                <a:latin typeface="HelloPlainJane" panose="02000603000000000000" pitchFamily="2" charset="0"/>
                <a:ea typeface="HelloPlainJane" panose="02000603000000000000" pitchFamily="2" charset="0"/>
              </a:rPr>
              <a:t>traits </a:t>
            </a:r>
            <a:r>
              <a:rPr lang="en-US" sz="4000" dirty="0" smtClean="0">
                <a:solidFill>
                  <a:prstClr val="black"/>
                </a:solidFill>
                <a:ea typeface="HelloPlainJane" panose="02000603000000000000" pitchFamily="2" charset="0"/>
              </a:rPr>
              <a:t>by what they </a:t>
            </a:r>
            <a:r>
              <a:rPr lang="en-US" sz="4000" b="1" dirty="0" smtClean="0">
                <a:solidFill>
                  <a:srgbClr val="0070C0"/>
                </a:solidFill>
                <a:ea typeface="HelloPlainJane" panose="02000603000000000000" pitchFamily="2" charset="0"/>
              </a:rPr>
              <a:t>say</a:t>
            </a:r>
            <a:r>
              <a:rPr lang="en-US" sz="4000" dirty="0" smtClean="0">
                <a:solidFill>
                  <a:srgbClr val="0070C0"/>
                </a:solidFill>
                <a:ea typeface="HelloPlainJane" panose="02000603000000000000" pitchFamily="2" charset="0"/>
              </a:rPr>
              <a:t> </a:t>
            </a:r>
            <a:r>
              <a:rPr lang="en-US" sz="4000" dirty="0" smtClean="0">
                <a:solidFill>
                  <a:prstClr val="black"/>
                </a:solidFill>
                <a:ea typeface="HelloPlainJane" panose="02000603000000000000" pitchFamily="2" charset="0"/>
              </a:rPr>
              <a:t>and how they </a:t>
            </a:r>
            <a:r>
              <a:rPr lang="en-US" sz="4000" b="1" dirty="0" smtClean="0">
                <a:solidFill>
                  <a:srgbClr val="9900CC"/>
                </a:solidFill>
                <a:ea typeface="HelloPlainJane" panose="02000603000000000000" pitchFamily="2" charset="0"/>
              </a:rPr>
              <a:t>act</a:t>
            </a:r>
            <a:r>
              <a:rPr lang="en-US" sz="4000" dirty="0" smtClean="0">
                <a:solidFill>
                  <a:srgbClr val="9900CC"/>
                </a:solidFill>
                <a:ea typeface="HelloPlainJane" panose="02000603000000000000" pitchFamily="2" charset="0"/>
              </a:rPr>
              <a:t> </a:t>
            </a:r>
            <a:r>
              <a:rPr lang="en-US" sz="4000" dirty="0" smtClean="0">
                <a:solidFill>
                  <a:prstClr val="black"/>
                </a:solidFill>
                <a:ea typeface="HelloPlainJane" panose="02000603000000000000" pitchFamily="2" charset="0"/>
              </a:rPr>
              <a:t>in the story.</a:t>
            </a:r>
          </a:p>
          <a:p>
            <a:pPr algn="ctr"/>
            <a:endParaRPr lang="en-US" sz="4000" dirty="0">
              <a:solidFill>
                <a:prstClr val="black"/>
              </a:solidFill>
              <a:ea typeface="HelloPlainJane" panose="02000603000000000000" pitchFamily="2" charset="0"/>
            </a:endParaRPr>
          </a:p>
          <a:p>
            <a:pPr algn="ctr"/>
            <a:endParaRPr lang="en-US" sz="4000" dirty="0" smtClean="0">
              <a:solidFill>
                <a:prstClr val="black"/>
              </a:solidFill>
              <a:ea typeface="HelloPlainJane" panose="02000603000000000000" pitchFamily="2" charset="0"/>
            </a:endParaRPr>
          </a:p>
        </p:txBody>
      </p:sp>
      <p:pic>
        <p:nvPicPr>
          <p:cNvPr id="12290" name="Picture 2" descr="http://www.naturalhealthpractice.com/images/Product_Images/NHP.HD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2895600"/>
            <a:ext cx="4319624" cy="35147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agbeat.com/wp-content/uploads/2013/01/open-book-management.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4624630"/>
            <a:ext cx="3886200" cy="215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32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85800" y="571090"/>
            <a:ext cx="7696200" cy="2554545"/>
          </a:xfrm>
          <a:prstGeom prst="rect">
            <a:avLst/>
          </a:prstGeom>
          <a:noFill/>
        </p:spPr>
        <p:txBody>
          <a:bodyPr wrap="square" rtlCol="0">
            <a:spAutoFit/>
          </a:bodyPr>
          <a:lstStyle/>
          <a:p>
            <a:pPr algn="ctr"/>
            <a:r>
              <a:rPr lang="en-US" sz="4000" dirty="0">
                <a:solidFill>
                  <a:prstClr val="black"/>
                </a:solidFill>
                <a:ea typeface="HelloPlainJane" panose="02000603000000000000" pitchFamily="2" charset="0"/>
              </a:rPr>
              <a:t>Authors give us </a:t>
            </a:r>
            <a:r>
              <a:rPr lang="en-US" sz="4000" b="1" dirty="0">
                <a:solidFill>
                  <a:srgbClr val="FF33CC"/>
                </a:solidFill>
                <a:ea typeface="HelloPlainJane" panose="02000603000000000000" pitchFamily="2" charset="0"/>
              </a:rPr>
              <a:t>clues</a:t>
            </a:r>
            <a:r>
              <a:rPr lang="en-US" sz="4000" dirty="0">
                <a:solidFill>
                  <a:srgbClr val="FF33CC"/>
                </a:solidFill>
                <a:ea typeface="HelloPlainJane" panose="02000603000000000000" pitchFamily="2" charset="0"/>
              </a:rPr>
              <a:t> </a:t>
            </a:r>
            <a:r>
              <a:rPr lang="en-US" sz="4000" dirty="0">
                <a:solidFill>
                  <a:prstClr val="black"/>
                </a:solidFill>
                <a:ea typeface="HelloPlainJane" panose="02000603000000000000" pitchFamily="2" charset="0"/>
              </a:rPr>
              <a:t>about a character’s personality by telling us what a character says and does.</a:t>
            </a:r>
          </a:p>
          <a:p>
            <a:pPr algn="ctr"/>
            <a:endParaRPr lang="en-US" sz="4000" dirty="0" smtClean="0">
              <a:solidFill>
                <a:prstClr val="black"/>
              </a:solidFill>
              <a:ea typeface="HelloPlainJane" panose="02000603000000000000" pitchFamily="2" charset="0"/>
            </a:endParaRPr>
          </a:p>
        </p:txBody>
      </p:sp>
      <p:pic>
        <p:nvPicPr>
          <p:cNvPr id="12290" name="Picture 2" descr="http://www.naturalhealthpractice.com/images/Product_Images/NHP.HD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2895600"/>
            <a:ext cx="4319624" cy="35147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agbeat.com/wp-content/uploads/2013/01/open-book-management.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4624630"/>
            <a:ext cx="3886200" cy="21571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50959">
            <a:off x="5553982" y="3328238"/>
            <a:ext cx="27241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00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914400" y="914400"/>
            <a:ext cx="7162800" cy="3046988"/>
          </a:xfrm>
          <a:prstGeom prst="rect">
            <a:avLst/>
          </a:prstGeom>
        </p:spPr>
        <p:txBody>
          <a:bodyPr wrap="square">
            <a:spAutoFit/>
          </a:bodyPr>
          <a:lstStyle/>
          <a:p>
            <a:r>
              <a:rPr lang="en-US" sz="3200" dirty="0">
                <a:latin typeface="Century Schoolbook" panose="02040604050505020304" pitchFamily="18" charset="0"/>
              </a:rPr>
              <a:t>Tommy was wild to go down. It was difficult to climb to the hole, because </a:t>
            </a:r>
            <a:r>
              <a:rPr lang="en-US" sz="3200" dirty="0" smtClean="0">
                <a:latin typeface="Century Schoolbook" panose="02040604050505020304" pitchFamily="18" charset="0"/>
              </a:rPr>
              <a:t>it was </a:t>
            </a:r>
            <a:r>
              <a:rPr lang="en-US" sz="3200" dirty="0">
                <a:latin typeface="Century Schoolbook" panose="02040604050505020304" pitchFamily="18" charset="0"/>
              </a:rPr>
              <a:t>so high up, but Tommy was brave. And he wasn't afraid to climb </a:t>
            </a:r>
            <a:r>
              <a:rPr lang="en-US" sz="3200" dirty="0" smtClean="0">
                <a:latin typeface="Century Schoolbook" panose="02040604050505020304" pitchFamily="18" charset="0"/>
              </a:rPr>
              <a:t>down into </a:t>
            </a:r>
            <a:r>
              <a:rPr lang="en-US" sz="3200" dirty="0">
                <a:latin typeface="Century Schoolbook" panose="02040604050505020304" pitchFamily="18" charset="0"/>
              </a:rPr>
              <a:t>the dark hollow in the trunk. </a:t>
            </a:r>
          </a:p>
        </p:txBody>
      </p:sp>
      <p:sp>
        <p:nvSpPr>
          <p:cNvPr id="3" name="Rectangle 2"/>
          <p:cNvSpPr/>
          <p:nvPr/>
        </p:nvSpPr>
        <p:spPr>
          <a:xfrm>
            <a:off x="3505200" y="5029200"/>
            <a:ext cx="4978156" cy="1077218"/>
          </a:xfrm>
          <a:prstGeom prst="rect">
            <a:avLst/>
          </a:prstGeom>
        </p:spPr>
        <p:txBody>
          <a:bodyPr wrap="square">
            <a:spAutoFit/>
          </a:bodyPr>
          <a:lstStyle/>
          <a:p>
            <a:pPr algn="ctr"/>
            <a:r>
              <a:rPr lang="en-US" sz="3200" dirty="0" smtClean="0">
                <a:solidFill>
                  <a:srgbClr val="0000FF"/>
                </a:solidFill>
                <a:latin typeface="HelloPlainJane" panose="02000603000000000000" pitchFamily="2" charset="0"/>
                <a:ea typeface="HelloPlainJane" panose="02000603000000000000" pitchFamily="2" charset="0"/>
              </a:rPr>
              <a:t>Underline the word in the passage that describes Tommy’s character.</a:t>
            </a:r>
            <a:endParaRPr lang="en-US" sz="3200" dirty="0">
              <a:solidFill>
                <a:srgbClr val="0000FF"/>
              </a:solidFill>
            </a:endParaRPr>
          </a:p>
        </p:txBody>
      </p:sp>
    </p:spTree>
    <p:extLst>
      <p:ext uri="{BB962C8B-B14F-4D97-AF65-F5344CB8AC3E}">
        <p14:creationId xmlns:p14="http://schemas.microsoft.com/office/powerpoint/2010/main" val="3765536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66800" y="354328"/>
            <a:ext cx="7620000" cy="4674872"/>
          </a:xfrm>
          <a:prstGeom prst="rect">
            <a:avLst/>
          </a:prstGeom>
          <a:effectLst>
            <a:outerShdw blurRad="50800" dist="38100" dir="2700000" algn="tl" rotWithShape="0">
              <a:prstClr val="black">
                <a:alpha val="40000"/>
              </a:prstClr>
            </a:outerShdw>
          </a:effectLst>
        </p:spPr>
      </p:pic>
      <p:sp>
        <p:nvSpPr>
          <p:cNvPr id="6" name="AutoShape 2" descr="https://i.guim.co.uk/img/static/sys-images/Books/Pix/pictures/2011/6/3/1307110208350/Pippi-Longstocking-by-Lau-007.jpg?w=1200&amp;q=85&amp;auto=format&amp;sharp=10&amp;s=e1aa2adee39c7afa5ab3943fd169fe8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s://i.guim.co.uk/img/static/sys-images/Books/Pix/pictures/2011/6/3/1307110208350/Pippi-Longstocking-by-Lau-007.jpg?w=1200&amp;q=85&amp;auto=format&amp;sharp=10&amp;s=e1aa2adee39c7afa5ab3943fd169fe8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8" name="Picture 7" descr="http://www.alphamom.com/legacy/hotspots/pippi%20longstocking%20goes%20to%20coffee%20by%20lauren%20child.jpg"/>
          <p:cNvPicPr>
            <a:picLocks noChangeAspect="1" noChangeArrowheads="1"/>
          </p:cNvPicPr>
          <p:nvPr/>
        </p:nvPicPr>
        <p:blipFill>
          <a:blip r:embed="rId4">
            <a:clrChange>
              <a:clrFrom>
                <a:srgbClr val="FCF9F2"/>
              </a:clrFrom>
              <a:clrTo>
                <a:srgbClr val="FCF9F2">
                  <a:alpha val="0"/>
                </a:srgbClr>
              </a:clrTo>
            </a:clrChange>
            <a:extLst>
              <a:ext uri="{28A0092B-C50C-407E-A947-70E740481C1C}">
                <a14:useLocalDpi xmlns:a14="http://schemas.microsoft.com/office/drawing/2010/main" val="0"/>
              </a:ext>
            </a:extLst>
          </a:blip>
          <a:srcRect/>
          <a:stretch>
            <a:fillRect/>
          </a:stretch>
        </p:blipFill>
        <p:spPr bwMode="auto">
          <a:xfrm>
            <a:off x="228600" y="4248150"/>
            <a:ext cx="2857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905000" y="1143000"/>
            <a:ext cx="5943600" cy="30929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324247" y="1286470"/>
            <a:ext cx="7010400" cy="923330"/>
          </a:xfrm>
          <a:prstGeom prst="rect">
            <a:avLst/>
          </a:prstGeom>
          <a:noFill/>
        </p:spPr>
        <p:txBody>
          <a:bodyPr wrap="square" rtlCol="0">
            <a:spAutoFit/>
          </a:bodyPr>
          <a:lstStyle/>
          <a:p>
            <a:pPr algn="ctr"/>
            <a:r>
              <a:rPr lang="en-US" sz="5400" dirty="0" smtClean="0">
                <a:solidFill>
                  <a:srgbClr val="002060"/>
                </a:solidFill>
                <a:effectLst>
                  <a:outerShdw blurRad="50800" dist="38100" dir="2700000" algn="tl" rotWithShape="0">
                    <a:prstClr val="black">
                      <a:alpha val="40000"/>
                    </a:prstClr>
                  </a:outerShdw>
                </a:effectLst>
                <a:latin typeface="HelloPlainJane" panose="02000603000000000000" pitchFamily="2" charset="0"/>
                <a:ea typeface="HelloPlainJane" panose="02000603000000000000" pitchFamily="2" charset="0"/>
              </a:rPr>
              <a:t>Super RACE Response</a:t>
            </a:r>
          </a:p>
        </p:txBody>
      </p:sp>
      <p:sp>
        <p:nvSpPr>
          <p:cNvPr id="11" name="Oval 10"/>
          <p:cNvSpPr/>
          <p:nvPr/>
        </p:nvSpPr>
        <p:spPr>
          <a:xfrm>
            <a:off x="1232807" y="3315180"/>
            <a:ext cx="457200" cy="457200"/>
          </a:xfrm>
          <a:prstGeom prst="ellipse">
            <a:avLst/>
          </a:prstGeom>
          <a:ln w="38100">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12" name="Oval 11"/>
          <p:cNvSpPr/>
          <p:nvPr/>
        </p:nvSpPr>
        <p:spPr>
          <a:xfrm>
            <a:off x="1324247" y="3961610"/>
            <a:ext cx="274320" cy="274320"/>
          </a:xfrm>
          <a:prstGeom prst="ellipse">
            <a:avLst/>
          </a:prstGeom>
          <a:ln w="38100">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13" name="Oval 12"/>
          <p:cNvSpPr/>
          <p:nvPr/>
        </p:nvSpPr>
        <p:spPr>
          <a:xfrm>
            <a:off x="1457597" y="4328160"/>
            <a:ext cx="182880" cy="182880"/>
          </a:xfrm>
          <a:prstGeom prst="ellipse">
            <a:avLst/>
          </a:prstGeom>
          <a:ln w="38100">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057400" y="2209800"/>
            <a:ext cx="6019800" cy="1562580"/>
          </a:xfrm>
          <a:prstGeom prst="rect">
            <a:avLst/>
          </a:prstGeom>
        </p:spPr>
      </p:pic>
    </p:spTree>
    <p:extLst>
      <p:ext uri="{BB962C8B-B14F-4D97-AF65-F5344CB8AC3E}">
        <p14:creationId xmlns:p14="http://schemas.microsoft.com/office/powerpoint/2010/main" val="624679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838200" y="1066800"/>
            <a:ext cx="7696200" cy="3046988"/>
          </a:xfrm>
          <a:prstGeom prst="rect">
            <a:avLst/>
          </a:prstGeom>
        </p:spPr>
        <p:txBody>
          <a:bodyPr wrap="square">
            <a:spAutoFit/>
          </a:bodyPr>
          <a:lstStyle/>
          <a:p>
            <a:r>
              <a:rPr lang="en-US" sz="3200" dirty="0" smtClean="0">
                <a:latin typeface="Century Schoolbook" panose="02040604050505020304" pitchFamily="18" charset="0"/>
              </a:rPr>
              <a:t>With </a:t>
            </a:r>
            <a:r>
              <a:rPr lang="en-US" sz="3200" dirty="0">
                <a:latin typeface="Century Schoolbook" panose="02040604050505020304" pitchFamily="18" charset="0"/>
              </a:rPr>
              <a:t>trembling legs Annika climbed up in the tree again, and Pippi helped </a:t>
            </a:r>
            <a:r>
              <a:rPr lang="en-US" sz="3200" dirty="0" smtClean="0">
                <a:latin typeface="Century Schoolbook" panose="02040604050505020304" pitchFamily="18" charset="0"/>
              </a:rPr>
              <a:t>her with </a:t>
            </a:r>
            <a:r>
              <a:rPr lang="en-US" sz="3200" dirty="0">
                <a:latin typeface="Century Schoolbook" panose="02040604050505020304" pitchFamily="18" charset="0"/>
              </a:rPr>
              <a:t>the last hard bit. She drew back a little when she saw how dark it was </a:t>
            </a:r>
            <a:r>
              <a:rPr lang="en-US" sz="3200" dirty="0" smtClean="0">
                <a:latin typeface="Century Schoolbook" panose="02040604050505020304" pitchFamily="18" charset="0"/>
              </a:rPr>
              <a:t>in the </a:t>
            </a:r>
            <a:r>
              <a:rPr lang="en-US" sz="3200" dirty="0">
                <a:latin typeface="Century Schoolbook" panose="02040604050505020304" pitchFamily="18" charset="0"/>
              </a:rPr>
              <a:t>tree trunk, but Pippi held her hand and kept encouraging her.</a:t>
            </a:r>
          </a:p>
        </p:txBody>
      </p:sp>
      <p:sp>
        <p:nvSpPr>
          <p:cNvPr id="3" name="Rectangle 2"/>
          <p:cNvSpPr/>
          <p:nvPr/>
        </p:nvSpPr>
        <p:spPr>
          <a:xfrm>
            <a:off x="3657600" y="4724400"/>
            <a:ext cx="4978156" cy="1569660"/>
          </a:xfrm>
          <a:prstGeom prst="rect">
            <a:avLst/>
          </a:prstGeom>
        </p:spPr>
        <p:txBody>
          <a:bodyPr wrap="square">
            <a:spAutoFit/>
          </a:bodyPr>
          <a:lstStyle/>
          <a:p>
            <a:pPr algn="ctr"/>
            <a:r>
              <a:rPr lang="en-US" sz="3200" dirty="0" smtClean="0">
                <a:solidFill>
                  <a:srgbClr val="7030A0"/>
                </a:solidFill>
                <a:latin typeface="HelloPlainJane" panose="02000603000000000000" pitchFamily="2" charset="0"/>
                <a:ea typeface="HelloPlainJane" panose="02000603000000000000" pitchFamily="2" charset="0"/>
              </a:rPr>
              <a:t>Based on the information in the text, what character trait would you use to describe Pippi?</a:t>
            </a:r>
            <a:endParaRPr lang="en-US" sz="3200" dirty="0">
              <a:solidFill>
                <a:srgbClr val="7030A0"/>
              </a:solidFill>
            </a:endParaRPr>
          </a:p>
        </p:txBody>
      </p:sp>
    </p:spTree>
    <p:extLst>
      <p:ext uri="{BB962C8B-B14F-4D97-AF65-F5344CB8AC3E}">
        <p14:creationId xmlns:p14="http://schemas.microsoft.com/office/powerpoint/2010/main" val="2028770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1219200" y="1600200"/>
            <a:ext cx="6705600" cy="2062103"/>
          </a:xfrm>
          <a:prstGeom prst="rect">
            <a:avLst/>
          </a:prstGeom>
        </p:spPr>
        <p:txBody>
          <a:bodyPr wrap="square">
            <a:spAutoFit/>
          </a:bodyPr>
          <a:lstStyle/>
          <a:p>
            <a:r>
              <a:rPr lang="en-US" sz="3200" dirty="0" smtClean="0">
                <a:latin typeface="Century Schoolbook" panose="02040604050505020304" pitchFamily="18" charset="0"/>
              </a:rPr>
              <a:t>Tommy </a:t>
            </a:r>
            <a:r>
              <a:rPr lang="en-US" sz="3200" dirty="0">
                <a:latin typeface="Century Schoolbook" panose="02040604050505020304" pitchFamily="18" charset="0"/>
              </a:rPr>
              <a:t>had cried </a:t>
            </a:r>
            <a:r>
              <a:rPr lang="en-US" sz="3200" dirty="0" smtClean="0">
                <a:latin typeface="Century Schoolbook" panose="02040604050505020304" pitchFamily="18" charset="0"/>
              </a:rPr>
              <a:t>a little</a:t>
            </a:r>
            <a:r>
              <a:rPr lang="en-US" sz="3200" dirty="0">
                <a:latin typeface="Century Schoolbook" panose="02040604050505020304" pitchFamily="18" charset="0"/>
              </a:rPr>
              <a:t>. He had a cut on one arm, but Annika had bandaged it with </a:t>
            </a:r>
            <a:r>
              <a:rPr lang="en-US" sz="3200" dirty="0" smtClean="0">
                <a:latin typeface="Century Schoolbook" panose="02040604050505020304" pitchFamily="18" charset="0"/>
              </a:rPr>
              <a:t>her handkerchief </a:t>
            </a:r>
            <a:r>
              <a:rPr lang="en-US" sz="3200" dirty="0">
                <a:latin typeface="Century Schoolbook" panose="02040604050505020304" pitchFamily="18" charset="0"/>
              </a:rPr>
              <a:t>so that it no longer hurt</a:t>
            </a:r>
            <a:r>
              <a:rPr lang="en-US" sz="3200" dirty="0" smtClean="0">
                <a:latin typeface="Century Schoolbook" panose="02040604050505020304" pitchFamily="18" charset="0"/>
              </a:rPr>
              <a:t>.</a:t>
            </a:r>
            <a:endParaRPr lang="en-US" sz="3200" dirty="0">
              <a:latin typeface="Century Schoolbook" panose="02040604050505020304" pitchFamily="18" charset="0"/>
            </a:endParaRPr>
          </a:p>
        </p:txBody>
      </p:sp>
      <p:sp>
        <p:nvSpPr>
          <p:cNvPr id="3" name="Rectangle 2"/>
          <p:cNvSpPr/>
          <p:nvPr/>
        </p:nvSpPr>
        <p:spPr>
          <a:xfrm>
            <a:off x="3657600" y="4724400"/>
            <a:ext cx="4978156" cy="1569660"/>
          </a:xfrm>
          <a:prstGeom prst="rect">
            <a:avLst/>
          </a:prstGeom>
        </p:spPr>
        <p:txBody>
          <a:bodyPr wrap="square">
            <a:spAutoFit/>
          </a:bodyPr>
          <a:lstStyle/>
          <a:p>
            <a:pPr algn="ctr"/>
            <a:r>
              <a:rPr lang="en-US" sz="3200" dirty="0" smtClean="0">
                <a:solidFill>
                  <a:schemeClr val="accent5">
                    <a:lumMod val="50000"/>
                  </a:schemeClr>
                </a:solidFill>
                <a:latin typeface="HelloPlainJane" panose="02000603000000000000" pitchFamily="2" charset="0"/>
                <a:ea typeface="HelloPlainJane" panose="02000603000000000000" pitchFamily="2" charset="0"/>
              </a:rPr>
              <a:t>Based on the information in the text, what character trait would you use to describe Annika?</a:t>
            </a:r>
            <a:endParaRPr lang="en-US" sz="3200" dirty="0">
              <a:solidFill>
                <a:schemeClr val="accent5">
                  <a:lumMod val="50000"/>
                </a:schemeClr>
              </a:solidFill>
            </a:endParaRPr>
          </a:p>
        </p:txBody>
      </p:sp>
    </p:spTree>
    <p:extLst>
      <p:ext uri="{BB962C8B-B14F-4D97-AF65-F5344CB8AC3E}">
        <p14:creationId xmlns:p14="http://schemas.microsoft.com/office/powerpoint/2010/main" val="4165901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838200" y="1066800"/>
            <a:ext cx="7696200" cy="3046988"/>
          </a:xfrm>
          <a:prstGeom prst="rect">
            <a:avLst/>
          </a:prstGeom>
        </p:spPr>
        <p:txBody>
          <a:bodyPr wrap="square">
            <a:spAutoFit/>
          </a:bodyPr>
          <a:lstStyle/>
          <a:p>
            <a:r>
              <a:rPr lang="en-US" sz="3200" dirty="0">
                <a:latin typeface="Century Schoolbook" panose="02040604050505020304" pitchFamily="18" charset="0"/>
              </a:rPr>
              <a:t>She galloped wildly into the schoolyard, jumped off the horse, tied him to a</a:t>
            </a:r>
          </a:p>
          <a:p>
            <a:r>
              <a:rPr lang="en-US" sz="3200" dirty="0">
                <a:latin typeface="Century Schoolbook" panose="02040604050505020304" pitchFamily="18" charset="0"/>
              </a:rPr>
              <a:t>tree, and burst into the schoolroom with such a noise and a clatter that </a:t>
            </a:r>
            <a:r>
              <a:rPr lang="en-US" sz="3200" dirty="0" smtClean="0">
                <a:latin typeface="Century Schoolbook" panose="02040604050505020304" pitchFamily="18" charset="0"/>
              </a:rPr>
              <a:t>Tommy and </a:t>
            </a:r>
            <a:r>
              <a:rPr lang="en-US" sz="3200" dirty="0">
                <a:latin typeface="Century Schoolbook" panose="02040604050505020304" pitchFamily="18" charset="0"/>
              </a:rPr>
              <a:t>Annika and all their classmates jumped in their seats.</a:t>
            </a:r>
          </a:p>
        </p:txBody>
      </p:sp>
      <p:sp>
        <p:nvSpPr>
          <p:cNvPr id="3" name="Rectangle 2"/>
          <p:cNvSpPr/>
          <p:nvPr/>
        </p:nvSpPr>
        <p:spPr>
          <a:xfrm>
            <a:off x="3657600" y="4724400"/>
            <a:ext cx="4978156" cy="1569660"/>
          </a:xfrm>
          <a:prstGeom prst="rect">
            <a:avLst/>
          </a:prstGeom>
        </p:spPr>
        <p:txBody>
          <a:bodyPr wrap="square">
            <a:spAutoFit/>
          </a:bodyPr>
          <a:lstStyle/>
          <a:p>
            <a:pPr algn="ctr"/>
            <a:r>
              <a:rPr lang="en-US" sz="3200" dirty="0" smtClean="0">
                <a:solidFill>
                  <a:srgbClr val="002060"/>
                </a:solidFill>
                <a:latin typeface="HelloPlainJane" panose="02000603000000000000" pitchFamily="2" charset="0"/>
                <a:ea typeface="HelloPlainJane" panose="02000603000000000000" pitchFamily="2" charset="0"/>
              </a:rPr>
              <a:t>Based on the information in the text, what character trait would you use to describe Pippi?</a:t>
            </a:r>
            <a:endParaRPr lang="en-US" sz="3200" dirty="0">
              <a:solidFill>
                <a:srgbClr val="002060"/>
              </a:solidFill>
            </a:endParaRPr>
          </a:p>
        </p:txBody>
      </p:sp>
    </p:spTree>
    <p:extLst>
      <p:ext uri="{BB962C8B-B14F-4D97-AF65-F5344CB8AC3E}">
        <p14:creationId xmlns:p14="http://schemas.microsoft.com/office/powerpoint/2010/main" val="694442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124200"/>
            <a:ext cx="2286000" cy="10241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8902" y="2422932"/>
            <a:ext cx="3606196" cy="999500"/>
          </a:xfrm>
          <a:prstGeom prst="rect">
            <a:avLst/>
          </a:prstGeom>
        </p:spPr>
      </p:pic>
      <p:sp>
        <p:nvSpPr>
          <p:cNvPr id="2" name="TextBox 1"/>
          <p:cNvSpPr txBox="1"/>
          <p:nvPr/>
        </p:nvSpPr>
        <p:spPr>
          <a:xfrm>
            <a:off x="1295400" y="685800"/>
            <a:ext cx="1473502" cy="646331"/>
          </a:xfrm>
          <a:prstGeom prst="rect">
            <a:avLst/>
          </a:prstGeom>
          <a:noFill/>
        </p:spPr>
        <p:txBody>
          <a:bodyPr wrap="square" rtlCol="0">
            <a:spAutoFit/>
          </a:bodyPr>
          <a:lstStyle/>
          <a:p>
            <a:pPr algn="ctr"/>
            <a:r>
              <a:rPr lang="en-US" sz="3600" dirty="0" smtClean="0">
                <a:latin typeface="HelloKookie" panose="02000603000000000000" pitchFamily="2" charset="0"/>
                <a:ea typeface="HelloKookie" panose="02000603000000000000" pitchFamily="2" charset="0"/>
              </a:rPr>
              <a:t>brave</a:t>
            </a:r>
            <a:endParaRPr lang="en-US" dirty="0">
              <a:latin typeface="HelloKookie" panose="02000603000000000000" pitchFamily="2" charset="0"/>
              <a:ea typeface="HelloKookie" panose="02000603000000000000" pitchFamily="2" charset="0"/>
            </a:endParaRPr>
          </a:p>
        </p:txBody>
      </p:sp>
      <p:sp>
        <p:nvSpPr>
          <p:cNvPr id="7" name="TextBox 6"/>
          <p:cNvSpPr txBox="1"/>
          <p:nvPr/>
        </p:nvSpPr>
        <p:spPr>
          <a:xfrm>
            <a:off x="6553200" y="4148394"/>
            <a:ext cx="1473502" cy="646331"/>
          </a:xfrm>
          <a:prstGeom prst="rect">
            <a:avLst/>
          </a:prstGeom>
          <a:noFill/>
        </p:spPr>
        <p:txBody>
          <a:bodyPr wrap="square" rtlCol="0">
            <a:spAutoFit/>
          </a:bodyPr>
          <a:lstStyle/>
          <a:p>
            <a:pPr algn="ctr"/>
            <a:r>
              <a:rPr lang="en-US" sz="3600" dirty="0" smtClean="0">
                <a:latin typeface="HelloKookie" panose="02000603000000000000" pitchFamily="2" charset="0"/>
                <a:ea typeface="HelloKookie" panose="02000603000000000000" pitchFamily="2" charset="0"/>
              </a:rPr>
              <a:t>helpful</a:t>
            </a:r>
            <a:endParaRPr lang="en-US" dirty="0">
              <a:latin typeface="HelloKookie" panose="02000603000000000000" pitchFamily="2" charset="0"/>
              <a:ea typeface="HelloKookie" panose="02000603000000000000" pitchFamily="2" charset="0"/>
            </a:endParaRPr>
          </a:p>
        </p:txBody>
      </p:sp>
      <p:sp>
        <p:nvSpPr>
          <p:cNvPr id="8" name="TextBox 7"/>
          <p:cNvSpPr txBox="1"/>
          <p:nvPr/>
        </p:nvSpPr>
        <p:spPr>
          <a:xfrm>
            <a:off x="990600" y="3962764"/>
            <a:ext cx="1473502" cy="646331"/>
          </a:xfrm>
          <a:prstGeom prst="rect">
            <a:avLst/>
          </a:prstGeom>
          <a:noFill/>
        </p:spPr>
        <p:txBody>
          <a:bodyPr wrap="square" rtlCol="0">
            <a:spAutoFit/>
          </a:bodyPr>
          <a:lstStyle/>
          <a:p>
            <a:pPr algn="ctr"/>
            <a:r>
              <a:rPr lang="en-US" sz="3600" dirty="0" smtClean="0">
                <a:latin typeface="HelloKookie" panose="02000603000000000000" pitchFamily="2" charset="0"/>
                <a:ea typeface="HelloKookie" panose="02000603000000000000" pitchFamily="2" charset="0"/>
              </a:rPr>
              <a:t>bossy</a:t>
            </a:r>
            <a:endParaRPr lang="en-US" dirty="0">
              <a:latin typeface="HelloKookie" panose="02000603000000000000" pitchFamily="2" charset="0"/>
              <a:ea typeface="HelloKookie" panose="02000603000000000000" pitchFamily="2" charset="0"/>
            </a:endParaRPr>
          </a:p>
        </p:txBody>
      </p:sp>
      <p:sp>
        <p:nvSpPr>
          <p:cNvPr id="9" name="TextBox 8"/>
          <p:cNvSpPr txBox="1"/>
          <p:nvPr/>
        </p:nvSpPr>
        <p:spPr>
          <a:xfrm>
            <a:off x="6172200" y="1323142"/>
            <a:ext cx="1473502" cy="646331"/>
          </a:xfrm>
          <a:prstGeom prst="rect">
            <a:avLst/>
          </a:prstGeom>
          <a:noFill/>
        </p:spPr>
        <p:txBody>
          <a:bodyPr wrap="square" rtlCol="0">
            <a:spAutoFit/>
          </a:bodyPr>
          <a:lstStyle/>
          <a:p>
            <a:pPr algn="ctr"/>
            <a:r>
              <a:rPr lang="en-US" sz="3600" dirty="0" smtClean="0">
                <a:latin typeface="HelloKookie" panose="02000603000000000000" pitchFamily="2" charset="0"/>
                <a:ea typeface="HelloKookie" panose="02000603000000000000" pitchFamily="2" charset="0"/>
              </a:rPr>
              <a:t>wise</a:t>
            </a:r>
            <a:endParaRPr lang="en-US" dirty="0">
              <a:latin typeface="HelloKookie" panose="02000603000000000000" pitchFamily="2" charset="0"/>
              <a:ea typeface="HelloKookie" panose="02000603000000000000" pitchFamily="2" charset="0"/>
            </a:endParaRPr>
          </a:p>
        </p:txBody>
      </p:sp>
      <p:sp>
        <p:nvSpPr>
          <p:cNvPr id="10" name="TextBox 9"/>
          <p:cNvSpPr txBox="1"/>
          <p:nvPr/>
        </p:nvSpPr>
        <p:spPr>
          <a:xfrm>
            <a:off x="3581400" y="5105400"/>
            <a:ext cx="1473502" cy="646331"/>
          </a:xfrm>
          <a:prstGeom prst="rect">
            <a:avLst/>
          </a:prstGeom>
          <a:noFill/>
        </p:spPr>
        <p:txBody>
          <a:bodyPr wrap="square" rtlCol="0">
            <a:spAutoFit/>
          </a:bodyPr>
          <a:lstStyle/>
          <a:p>
            <a:pPr algn="ctr"/>
            <a:r>
              <a:rPr lang="en-US" sz="3600" dirty="0" smtClean="0">
                <a:latin typeface="HelloKookie" panose="02000603000000000000" pitchFamily="2" charset="0"/>
                <a:ea typeface="HelloKookie" panose="02000603000000000000" pitchFamily="2" charset="0"/>
              </a:rPr>
              <a:t>shy</a:t>
            </a:r>
            <a:endParaRPr lang="en-US" dirty="0">
              <a:latin typeface="HelloKookie" panose="02000603000000000000" pitchFamily="2" charset="0"/>
              <a:ea typeface="HelloKookie" panose="02000603000000000000" pitchFamily="2" charset="0"/>
            </a:endParaRPr>
          </a:p>
        </p:txBody>
      </p:sp>
    </p:spTree>
    <p:extLst>
      <p:ext uri="{BB962C8B-B14F-4D97-AF65-F5344CB8AC3E}">
        <p14:creationId xmlns:p14="http://schemas.microsoft.com/office/powerpoint/2010/main" val="3708452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5640" y="343840"/>
            <a:ext cx="4835960" cy="6133160"/>
          </a:xfrm>
          <a:prstGeom prst="rect">
            <a:avLst/>
          </a:prstGeom>
          <a:noFill/>
          <a:ln w="9525">
            <a:solidFill>
              <a:schemeClr val="accent1">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17059" y="2245394"/>
            <a:ext cx="1883664" cy="247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0315" y="1971675"/>
            <a:ext cx="235928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163457" y="381000"/>
            <a:ext cx="3724729" cy="1569660"/>
          </a:xfrm>
          <a:prstGeom prst="rect">
            <a:avLst/>
          </a:prstGeom>
          <a:noFill/>
        </p:spPr>
        <p:txBody>
          <a:bodyPr wrap="square" rtlCol="0">
            <a:spAutoFit/>
          </a:bodyPr>
          <a:lstStyle/>
          <a:p>
            <a:pPr algn="ctr"/>
            <a:r>
              <a:rPr lang="en-US" sz="3200" dirty="0" smtClean="0">
                <a:solidFill>
                  <a:prstClr val="black"/>
                </a:solidFill>
                <a:latin typeface="HelloPlainJane" panose="02000603000000000000" pitchFamily="2" charset="0"/>
                <a:ea typeface="HelloPlainJane" panose="02000603000000000000" pitchFamily="2" charset="0"/>
              </a:rPr>
              <a:t>Use your list.</a:t>
            </a:r>
          </a:p>
          <a:p>
            <a:pPr algn="ctr"/>
            <a:r>
              <a:rPr lang="en-US" sz="3200" dirty="0" smtClean="0">
                <a:solidFill>
                  <a:prstClr val="black"/>
                </a:solidFill>
                <a:latin typeface="HelloPlainJane" panose="02000603000000000000" pitchFamily="2" charset="0"/>
                <a:ea typeface="HelloPlainJane" panose="02000603000000000000" pitchFamily="2" charset="0"/>
              </a:rPr>
              <a:t>What are 3 of </a:t>
            </a:r>
            <a:r>
              <a:rPr lang="en-US" sz="3200" dirty="0" err="1" smtClean="0">
                <a:solidFill>
                  <a:prstClr val="black"/>
                </a:solidFill>
                <a:latin typeface="HelloPlainJane" panose="02000603000000000000" pitchFamily="2" charset="0"/>
                <a:ea typeface="HelloPlainJane" panose="02000603000000000000" pitchFamily="2" charset="0"/>
              </a:rPr>
              <a:t>Pippi’s</a:t>
            </a:r>
            <a:r>
              <a:rPr lang="en-US" sz="3200" dirty="0" smtClean="0">
                <a:solidFill>
                  <a:prstClr val="black"/>
                </a:solidFill>
                <a:latin typeface="HelloPlainJane" panose="02000603000000000000" pitchFamily="2" charset="0"/>
                <a:ea typeface="HelloPlainJane" panose="02000603000000000000" pitchFamily="2" charset="0"/>
              </a:rPr>
              <a:t> character traits?</a:t>
            </a:r>
            <a:endParaRPr lang="en-US" sz="3200" dirty="0">
              <a:solidFill>
                <a:prstClr val="black"/>
              </a:solidFill>
              <a:latin typeface="HelloPlainJane" panose="02000603000000000000" pitchFamily="2" charset="0"/>
              <a:ea typeface="HelloPlainJane" panose="02000603000000000000" pitchFamily="2" charset="0"/>
            </a:endParaRPr>
          </a:p>
        </p:txBody>
      </p:sp>
      <p:cxnSp>
        <p:nvCxnSpPr>
          <p:cNvPr id="3" name="Straight Arrow Connector 2"/>
          <p:cNvCxnSpPr/>
          <p:nvPr/>
        </p:nvCxnSpPr>
        <p:spPr>
          <a:xfrm flipH="1">
            <a:off x="4572000" y="685800"/>
            <a:ext cx="129831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568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descr="https://astridlindgrenmemorialaward.files.wordpress.com/2010/11/pippi-c-saltkrc3a5kan-a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8125" y="2743199"/>
            <a:ext cx="44862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26537">
            <a:off x="4561114" y="2414483"/>
            <a:ext cx="3979321" cy="233528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97478">
            <a:off x="2611981" y="646112"/>
            <a:ext cx="3811181" cy="2335283"/>
          </a:xfrm>
          <a:prstGeom prst="rect">
            <a:avLst/>
          </a:prstGeom>
        </p:spPr>
      </p:pic>
    </p:spTree>
    <p:extLst>
      <p:ext uri="{BB962C8B-B14F-4D97-AF65-F5344CB8AC3E}">
        <p14:creationId xmlns:p14="http://schemas.microsoft.com/office/powerpoint/2010/main" val="178839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876800" y="4202054"/>
            <a:ext cx="3962498" cy="1754326"/>
          </a:xfrm>
          <a:prstGeom prst="rect">
            <a:avLst/>
          </a:prstGeom>
          <a:noFill/>
        </p:spPr>
        <p:txBody>
          <a:bodyPr wrap="square" rtlCol="0">
            <a:spAutoFit/>
          </a:bodyPr>
          <a:lstStyle/>
          <a:p>
            <a:pPr algn="ctr"/>
            <a:r>
              <a:rPr lang="en-US" sz="3600" dirty="0" smtClean="0">
                <a:solidFill>
                  <a:prstClr val="black"/>
                </a:solidFill>
                <a:latin typeface="HelloPlainJane" panose="02000603000000000000" pitchFamily="2" charset="0"/>
                <a:ea typeface="HelloPlainJane" panose="02000603000000000000" pitchFamily="2" charset="0"/>
              </a:rPr>
              <a:t>Read Chapter 7 and complete the study guide before our next class.</a:t>
            </a:r>
          </a:p>
        </p:txBody>
      </p:sp>
      <p:sp>
        <p:nvSpPr>
          <p:cNvPr id="8" name="TextBox 7"/>
          <p:cNvSpPr txBox="1"/>
          <p:nvPr/>
        </p:nvSpPr>
        <p:spPr>
          <a:xfrm>
            <a:off x="4771472" y="838200"/>
            <a:ext cx="4129413" cy="923330"/>
          </a:xfrm>
          <a:prstGeom prst="rect">
            <a:avLst/>
          </a:prstGeom>
          <a:noFill/>
        </p:spPr>
        <p:txBody>
          <a:bodyPr wrap="square" rtlCol="0">
            <a:spAutoFit/>
          </a:bodyPr>
          <a:lstStyle/>
          <a:p>
            <a:pPr algn="ctr"/>
            <a:r>
              <a:rPr lang="en-US" sz="5400" dirty="0" smtClean="0">
                <a:solidFill>
                  <a:prstClr val="black"/>
                </a:solidFill>
                <a:latin typeface="HelloPlainJane" panose="02000603000000000000" pitchFamily="2" charset="0"/>
                <a:ea typeface="HelloPlainJane" panose="02000603000000000000" pitchFamily="2" charset="0"/>
              </a:rPr>
              <a:t>ASSIGNMENT</a:t>
            </a:r>
            <a:endParaRPr lang="en-US" sz="5400" dirty="0">
              <a:solidFill>
                <a:prstClr val="black"/>
              </a:solidFill>
              <a:latin typeface="HelloPlainJane" panose="02000603000000000000" pitchFamily="2" charset="0"/>
              <a:ea typeface="HelloPlainJane" panose="02000603000000000000" pitchFamily="2" charset="0"/>
            </a:endParaRPr>
          </a:p>
        </p:txBody>
      </p:sp>
      <p:pic>
        <p:nvPicPr>
          <p:cNvPr id="1026" name="Picture 2" descr="http://gbbdf.org/wp-content/uploads/2015/07/Pippi-Longstoc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6525">
            <a:off x="6105843" y="1887265"/>
            <a:ext cx="1460670" cy="210355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24" y="641151"/>
            <a:ext cx="4290334" cy="5575697"/>
          </a:xfrm>
          <a:prstGeom prst="rect">
            <a:avLst/>
          </a:prstGeom>
          <a:noFill/>
          <a:ln w="9525">
            <a:solidFill>
              <a:schemeClr val="accent3">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0962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877115" y="3581400"/>
            <a:ext cx="3951484" cy="2308324"/>
          </a:xfrm>
          <a:prstGeom prst="rect">
            <a:avLst/>
          </a:prstGeom>
          <a:noFill/>
        </p:spPr>
        <p:txBody>
          <a:bodyPr wrap="square" rtlCol="0">
            <a:spAutoFit/>
          </a:bodyPr>
          <a:lstStyle/>
          <a:p>
            <a:pPr algn="ctr"/>
            <a:r>
              <a:rPr lang="en-US" sz="3600" dirty="0" smtClean="0">
                <a:solidFill>
                  <a:prstClr val="black"/>
                </a:solidFill>
                <a:latin typeface="HelloPlainJane" panose="02000603000000000000" pitchFamily="2" charset="0"/>
                <a:ea typeface="HelloPlainJane" panose="02000603000000000000" pitchFamily="2" charset="0"/>
              </a:rPr>
              <a:t>Complete the</a:t>
            </a:r>
          </a:p>
          <a:p>
            <a:pPr algn="ctr"/>
            <a:r>
              <a:rPr lang="en-US" sz="3600" dirty="0" smtClean="0">
                <a:solidFill>
                  <a:prstClr val="black"/>
                </a:solidFill>
                <a:latin typeface="HelloPlainJane" panose="02000603000000000000" pitchFamily="2" charset="0"/>
                <a:ea typeface="HelloPlainJane" panose="02000603000000000000" pitchFamily="2" charset="0"/>
              </a:rPr>
              <a:t>“Poetry Connection” Google form for points in the gradebook!</a:t>
            </a:r>
            <a:endParaRPr lang="en-US" sz="4400" dirty="0">
              <a:solidFill>
                <a:prstClr val="black"/>
              </a:solidFill>
              <a:latin typeface="HelloPlainJane" panose="02000603000000000000" pitchFamily="2" charset="0"/>
              <a:ea typeface="HelloPlainJane" panose="02000603000000000000" pitchFamily="2" charset="0"/>
            </a:endParaRPr>
          </a:p>
        </p:txBody>
      </p:sp>
      <p:sp>
        <p:nvSpPr>
          <p:cNvPr id="7" name="TextBox 6"/>
          <p:cNvSpPr txBox="1"/>
          <p:nvPr/>
        </p:nvSpPr>
        <p:spPr>
          <a:xfrm>
            <a:off x="4771472" y="1094709"/>
            <a:ext cx="4129413" cy="1754326"/>
          </a:xfrm>
          <a:prstGeom prst="rect">
            <a:avLst/>
          </a:prstGeom>
          <a:noFill/>
        </p:spPr>
        <p:txBody>
          <a:bodyPr wrap="square" rtlCol="0">
            <a:spAutoFit/>
          </a:bodyPr>
          <a:lstStyle/>
          <a:p>
            <a:pPr algn="ctr"/>
            <a:r>
              <a:rPr lang="en-US" sz="5400" dirty="0">
                <a:solidFill>
                  <a:prstClr val="black"/>
                </a:solidFill>
                <a:latin typeface="HelloPlainJane" panose="02000603000000000000" pitchFamily="2" charset="0"/>
                <a:ea typeface="HelloPlainJane" panose="02000603000000000000" pitchFamily="2" charset="0"/>
              </a:rPr>
              <a:t>GRADED </a:t>
            </a:r>
            <a:r>
              <a:rPr lang="en-US" sz="5400" dirty="0" smtClean="0">
                <a:solidFill>
                  <a:prstClr val="black"/>
                </a:solidFill>
                <a:latin typeface="HelloPlainJane" panose="02000603000000000000" pitchFamily="2" charset="0"/>
                <a:ea typeface="HelloPlainJane" panose="02000603000000000000" pitchFamily="2" charset="0"/>
              </a:rPr>
              <a:t>ASSIGNMENT</a:t>
            </a:r>
            <a:endParaRPr lang="en-US" sz="5400" dirty="0">
              <a:solidFill>
                <a:prstClr val="black"/>
              </a:solidFill>
              <a:latin typeface="HelloPlainJane" panose="02000603000000000000" pitchFamily="2" charset="0"/>
              <a:ea typeface="HelloPlainJane" panose="02000603000000000000" pitchFamily="2"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51" y="526709"/>
            <a:ext cx="4514674" cy="5804581"/>
          </a:xfrm>
          <a:prstGeom prst="rect">
            <a:avLst/>
          </a:prstGeom>
          <a:noFill/>
          <a:ln w="9525">
            <a:solidFill>
              <a:schemeClr val="accent3">
                <a:lumMod val="20000"/>
                <a:lumOff val="8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20307652" flipH="1" flipV="1">
            <a:off x="4091182" y="5269550"/>
            <a:ext cx="1113065" cy="498155"/>
          </a:xfrm>
          <a:prstGeom prst="rect">
            <a:avLst/>
          </a:prstGeom>
        </p:spPr>
      </p:pic>
    </p:spTree>
    <p:extLst>
      <p:ext uri="{BB962C8B-B14F-4D97-AF65-F5344CB8AC3E}">
        <p14:creationId xmlns:p14="http://schemas.microsoft.com/office/powerpoint/2010/main" val="2060068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4497465" y="1743670"/>
            <a:ext cx="4129413" cy="923330"/>
          </a:xfrm>
          <a:prstGeom prst="rect">
            <a:avLst/>
          </a:prstGeom>
          <a:noFill/>
        </p:spPr>
        <p:txBody>
          <a:bodyPr wrap="square" rtlCol="0">
            <a:spAutoFit/>
          </a:bodyPr>
          <a:lstStyle/>
          <a:p>
            <a:pPr algn="ctr"/>
            <a:r>
              <a:rPr lang="en-US" sz="5400" dirty="0" smtClean="0">
                <a:solidFill>
                  <a:prstClr val="black"/>
                </a:solidFill>
                <a:latin typeface="HelloPlainJane" panose="02000603000000000000" pitchFamily="2" charset="0"/>
                <a:ea typeface="HelloPlainJane" panose="02000603000000000000" pitchFamily="2" charset="0"/>
              </a:rPr>
              <a:t>EXTRA! EXTRA!</a:t>
            </a:r>
            <a:endParaRPr lang="en-US" sz="5400" dirty="0">
              <a:solidFill>
                <a:prstClr val="black"/>
              </a:solidFill>
              <a:latin typeface="HelloPlainJane" panose="02000603000000000000" pitchFamily="2" charset="0"/>
              <a:ea typeface="HelloPlainJane" panose="02000603000000000000" pitchFamily="2" charset="0"/>
            </a:endParaRPr>
          </a:p>
        </p:txBody>
      </p:sp>
      <p:sp>
        <p:nvSpPr>
          <p:cNvPr id="5" name="TextBox 4"/>
          <p:cNvSpPr txBox="1"/>
          <p:nvPr/>
        </p:nvSpPr>
        <p:spPr>
          <a:xfrm>
            <a:off x="4771472" y="2667000"/>
            <a:ext cx="3581400" cy="2308324"/>
          </a:xfrm>
          <a:prstGeom prst="rect">
            <a:avLst/>
          </a:prstGeom>
          <a:noFill/>
        </p:spPr>
        <p:txBody>
          <a:bodyPr wrap="square" rtlCol="0">
            <a:spAutoFit/>
          </a:bodyPr>
          <a:lstStyle/>
          <a:p>
            <a:pPr algn="ctr"/>
            <a:r>
              <a:rPr lang="en-US" sz="3600" dirty="0">
                <a:solidFill>
                  <a:prstClr val="black"/>
                </a:solidFill>
                <a:latin typeface="HelloPlainJane" panose="02000603000000000000" pitchFamily="2" charset="0"/>
                <a:ea typeface="HelloPlainJane" panose="02000603000000000000" pitchFamily="2" charset="0"/>
              </a:rPr>
              <a:t>E</a:t>
            </a:r>
            <a:r>
              <a:rPr lang="en-US" sz="3600" dirty="0" smtClean="0">
                <a:solidFill>
                  <a:prstClr val="black"/>
                </a:solidFill>
                <a:latin typeface="HelloPlainJane" panose="02000603000000000000" pitchFamily="2" charset="0"/>
                <a:ea typeface="HelloPlainJane" panose="02000603000000000000" pitchFamily="2" charset="0"/>
              </a:rPr>
              <a:t>xtra credit points if you send me a picture of you and your completed study guide!</a:t>
            </a:r>
            <a:endParaRPr lang="en-US" sz="4400" dirty="0">
              <a:solidFill>
                <a:prstClr val="black"/>
              </a:solidFill>
              <a:latin typeface="HelloPlainJane" panose="02000603000000000000" pitchFamily="2" charset="0"/>
              <a:ea typeface="HelloPlainJane" panose="02000603000000000000" pitchFamily="2" charset="0"/>
            </a:endParaRPr>
          </a:p>
        </p:txBody>
      </p:sp>
      <p:pic>
        <p:nvPicPr>
          <p:cNvPr id="6" name="Picture 2" descr="C:\Users\VAteacher\Desktop\Pippi - SAMPLES\JH Ch 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1296727">
            <a:off x="846527" y="317844"/>
            <a:ext cx="3473931" cy="6170520"/>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954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42587" y="675382"/>
            <a:ext cx="8244213" cy="1077218"/>
          </a:xfrm>
          <a:prstGeom prst="rect">
            <a:avLst/>
          </a:prstGeom>
          <a:noFill/>
          <a:ln>
            <a:noFill/>
          </a:ln>
        </p:spPr>
        <p:txBody>
          <a:bodyPr wrap="square" rtlCol="0">
            <a:spAutoFit/>
          </a:bodyPr>
          <a:lstStyle/>
          <a:p>
            <a:pPr algn="ctr"/>
            <a:r>
              <a:rPr lang="en-US" sz="3600" dirty="0" smtClean="0">
                <a:solidFill>
                  <a:srgbClr val="C00000"/>
                </a:solidFill>
                <a:latin typeface="HelloPlainJane" panose="02000603000000000000" pitchFamily="2" charset="0"/>
                <a:ea typeface="HelloPlainJane" panose="02000603000000000000" pitchFamily="2" charset="0"/>
              </a:rPr>
              <a:t>And now for a sneak peek at Ch. 7…</a:t>
            </a:r>
          </a:p>
          <a:p>
            <a:pPr algn="ctr"/>
            <a:r>
              <a:rPr lang="en-US" sz="2800" i="1" dirty="0" smtClean="0">
                <a:solidFill>
                  <a:srgbClr val="C00000"/>
                </a:solidFill>
                <a:latin typeface="Century Schoolbook" panose="02040604050505020304" pitchFamily="18" charset="0"/>
                <a:ea typeface="HelloPlainJane" panose="02000603000000000000" pitchFamily="2" charset="0"/>
              </a:rPr>
              <a:t> </a:t>
            </a:r>
            <a:r>
              <a:rPr lang="en-US" sz="2800" i="1" dirty="0">
                <a:solidFill>
                  <a:srgbClr val="C00000"/>
                </a:solidFill>
                <a:latin typeface="Century Schoolbook" panose="02040604050505020304" pitchFamily="18" charset="0"/>
                <a:ea typeface="HelloPlainJane" panose="02000603000000000000" pitchFamily="2" charset="0"/>
              </a:rPr>
              <a:t>“Pippi Goes to the Circus”</a:t>
            </a:r>
          </a:p>
        </p:txBody>
      </p:sp>
      <p:sp>
        <p:nvSpPr>
          <p:cNvPr id="8" name="TextBox 7"/>
          <p:cNvSpPr txBox="1"/>
          <p:nvPr/>
        </p:nvSpPr>
        <p:spPr>
          <a:xfrm>
            <a:off x="533400" y="2000339"/>
            <a:ext cx="8160706" cy="4324261"/>
          </a:xfrm>
          <a:prstGeom prst="rect">
            <a:avLst/>
          </a:prstGeom>
          <a:noFill/>
          <a:ln>
            <a:noFill/>
          </a:ln>
        </p:spPr>
        <p:txBody>
          <a:bodyPr wrap="square" rtlCol="0">
            <a:spAutoFit/>
          </a:bodyPr>
          <a:lstStyle/>
          <a:p>
            <a:pPr>
              <a:lnSpc>
                <a:spcPts val="3000"/>
              </a:lnSpc>
              <a:tabLst>
                <a:tab pos="465138" algn="l"/>
              </a:tabLst>
            </a:pPr>
            <a:r>
              <a:rPr lang="en-US" sz="2200" dirty="0" smtClean="0">
                <a:solidFill>
                  <a:prstClr val="black"/>
                </a:solidFill>
                <a:latin typeface="Century Schoolbook" panose="02040604050505020304" pitchFamily="18" charset="0"/>
              </a:rPr>
              <a:t>	A </a:t>
            </a:r>
            <a:r>
              <a:rPr lang="en-US" sz="2200" dirty="0">
                <a:solidFill>
                  <a:prstClr val="black"/>
                </a:solidFill>
                <a:latin typeface="Century Schoolbook" panose="02040604050505020304" pitchFamily="18" charset="0"/>
              </a:rPr>
              <a:t>circus had come to the little town, and all the children were begging </a:t>
            </a:r>
            <a:r>
              <a:rPr lang="en-US" sz="2200" dirty="0" smtClean="0">
                <a:solidFill>
                  <a:prstClr val="black"/>
                </a:solidFill>
                <a:latin typeface="Century Schoolbook" panose="02040604050505020304" pitchFamily="18" charset="0"/>
              </a:rPr>
              <a:t>their mothers </a:t>
            </a:r>
            <a:r>
              <a:rPr lang="en-US" sz="2200" dirty="0">
                <a:solidFill>
                  <a:prstClr val="black"/>
                </a:solidFill>
                <a:latin typeface="Century Schoolbook" panose="02040604050505020304" pitchFamily="18" charset="0"/>
              </a:rPr>
              <a:t>and fathers for permission to go. Of course Tommy and Annika </a:t>
            </a:r>
            <a:r>
              <a:rPr lang="en-US" sz="2200" dirty="0" smtClean="0">
                <a:solidFill>
                  <a:prstClr val="black"/>
                </a:solidFill>
                <a:latin typeface="Century Schoolbook" panose="02040604050505020304" pitchFamily="18" charset="0"/>
              </a:rPr>
              <a:t>asked to </a:t>
            </a:r>
            <a:r>
              <a:rPr lang="en-US" sz="2200" dirty="0">
                <a:solidFill>
                  <a:prstClr val="black"/>
                </a:solidFill>
                <a:latin typeface="Century Schoolbook" panose="02040604050505020304" pitchFamily="18" charset="0"/>
              </a:rPr>
              <a:t>go too, and their kind father immediately gave them some money.</a:t>
            </a:r>
          </a:p>
          <a:p>
            <a:pPr>
              <a:lnSpc>
                <a:spcPts val="3000"/>
              </a:lnSpc>
              <a:tabLst>
                <a:tab pos="465138" algn="l"/>
              </a:tabLst>
            </a:pPr>
            <a:r>
              <a:rPr lang="en-US" sz="2200" dirty="0" smtClean="0">
                <a:solidFill>
                  <a:prstClr val="black"/>
                </a:solidFill>
                <a:latin typeface="Century Schoolbook" panose="02040604050505020304" pitchFamily="18" charset="0"/>
              </a:rPr>
              <a:t>	Clutching </a:t>
            </a:r>
            <a:r>
              <a:rPr lang="en-US" sz="2200" dirty="0">
                <a:solidFill>
                  <a:prstClr val="black"/>
                </a:solidFill>
                <a:latin typeface="Century Schoolbook" panose="02040604050505020304" pitchFamily="18" charset="0"/>
              </a:rPr>
              <a:t>it tightly in their hands, they rushed over to </a:t>
            </a:r>
            <a:r>
              <a:rPr lang="en-US" sz="2200" dirty="0" err="1">
                <a:solidFill>
                  <a:prstClr val="black"/>
                </a:solidFill>
                <a:latin typeface="Century Schoolbook" panose="02040604050505020304" pitchFamily="18" charset="0"/>
              </a:rPr>
              <a:t>Pippi's</a:t>
            </a:r>
            <a:r>
              <a:rPr lang="en-US" sz="2200" dirty="0">
                <a:solidFill>
                  <a:prstClr val="black"/>
                </a:solidFill>
                <a:latin typeface="Century Schoolbook" panose="02040604050505020304" pitchFamily="18" charset="0"/>
              </a:rPr>
              <a:t>. She was on </a:t>
            </a:r>
            <a:r>
              <a:rPr lang="en-US" sz="2200" dirty="0" smtClean="0">
                <a:solidFill>
                  <a:prstClr val="black"/>
                </a:solidFill>
                <a:latin typeface="Century Schoolbook" panose="02040604050505020304" pitchFamily="18" charset="0"/>
              </a:rPr>
              <a:t>the porch </a:t>
            </a:r>
            <a:r>
              <a:rPr lang="en-US" sz="2200" dirty="0">
                <a:solidFill>
                  <a:prstClr val="black"/>
                </a:solidFill>
                <a:latin typeface="Century Schoolbook" panose="02040604050505020304" pitchFamily="18" charset="0"/>
              </a:rPr>
              <a:t>with her horse, braiding his tail into tiny pigtails and tying each one with</a:t>
            </a:r>
          </a:p>
          <a:p>
            <a:pPr>
              <a:lnSpc>
                <a:spcPts val="3000"/>
              </a:lnSpc>
              <a:tabLst>
                <a:tab pos="465138" algn="l"/>
              </a:tabLst>
            </a:pPr>
            <a:r>
              <a:rPr lang="en-US" sz="2200" dirty="0">
                <a:solidFill>
                  <a:prstClr val="black"/>
                </a:solidFill>
                <a:latin typeface="Century Schoolbook" panose="02040604050505020304" pitchFamily="18" charset="0"/>
              </a:rPr>
              <a:t>red ribbon.</a:t>
            </a:r>
          </a:p>
          <a:p>
            <a:pPr>
              <a:lnSpc>
                <a:spcPts val="3000"/>
              </a:lnSpc>
              <a:tabLst>
                <a:tab pos="465138" algn="l"/>
              </a:tabLst>
            </a:pPr>
            <a:r>
              <a:rPr lang="en-US" sz="2200" dirty="0" smtClean="0">
                <a:solidFill>
                  <a:prstClr val="black"/>
                </a:solidFill>
                <a:latin typeface="Century Schoolbook" panose="02040604050505020304" pitchFamily="18" charset="0"/>
              </a:rPr>
              <a:t>	"</a:t>
            </a:r>
            <a:r>
              <a:rPr lang="en-US" sz="2200" dirty="0">
                <a:solidFill>
                  <a:prstClr val="black"/>
                </a:solidFill>
                <a:latin typeface="Century Schoolbook" panose="02040604050505020304" pitchFamily="18" charset="0"/>
              </a:rPr>
              <a:t>I think it's his birthday today," she announced, "so he has to be all dressed up."</a:t>
            </a:r>
          </a:p>
          <a:p>
            <a:pPr>
              <a:lnSpc>
                <a:spcPts val="3000"/>
              </a:lnSpc>
              <a:tabLst>
                <a:tab pos="465138" algn="l"/>
              </a:tabLst>
            </a:pPr>
            <a:r>
              <a:rPr lang="en-US" sz="2200" dirty="0" smtClean="0">
                <a:solidFill>
                  <a:prstClr val="black"/>
                </a:solidFill>
                <a:latin typeface="Century Schoolbook" panose="02040604050505020304" pitchFamily="18" charset="0"/>
              </a:rPr>
              <a:t>	</a:t>
            </a:r>
            <a:endParaRPr lang="en-US" sz="2200" dirty="0">
              <a:solidFill>
                <a:prstClr val="black"/>
              </a:solidFill>
              <a:latin typeface="Century Schoolbook" panose="02040604050505020304" pitchFamily="18" charset="0"/>
            </a:endParaRPr>
          </a:p>
        </p:txBody>
      </p:sp>
    </p:spTree>
    <p:extLst>
      <p:ext uri="{BB962C8B-B14F-4D97-AF65-F5344CB8AC3E}">
        <p14:creationId xmlns:p14="http://schemas.microsoft.com/office/powerpoint/2010/main" val="2528192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8268147" cy="6219403"/>
          </a:xfrm>
          <a:prstGeom prst="rect">
            <a:avLst/>
          </a:prstGeom>
        </p:spPr>
      </p:pic>
    </p:spTree>
    <p:extLst>
      <p:ext uri="{BB962C8B-B14F-4D97-AF65-F5344CB8AC3E}">
        <p14:creationId xmlns:p14="http://schemas.microsoft.com/office/powerpoint/2010/main" val="691077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91647" y="497428"/>
            <a:ext cx="8160706" cy="5863144"/>
          </a:xfrm>
          <a:prstGeom prst="rect">
            <a:avLst/>
          </a:prstGeom>
          <a:noFill/>
          <a:ln>
            <a:noFill/>
          </a:ln>
        </p:spPr>
        <p:txBody>
          <a:bodyPr wrap="square" rtlCol="0">
            <a:spAutoFit/>
          </a:bodyPr>
          <a:lstStyle/>
          <a:p>
            <a:pPr>
              <a:lnSpc>
                <a:spcPts val="3000"/>
              </a:lnSpc>
              <a:tabLst>
                <a:tab pos="465138" algn="l"/>
              </a:tabLst>
            </a:pPr>
            <a:r>
              <a:rPr lang="en-US" sz="2200" dirty="0" smtClean="0">
                <a:solidFill>
                  <a:prstClr val="black"/>
                </a:solidFill>
                <a:latin typeface="Century Schoolbook" panose="02040604050505020304" pitchFamily="18" charset="0"/>
              </a:rPr>
              <a:t>	"</a:t>
            </a:r>
            <a:r>
              <a:rPr lang="en-US" sz="2200" dirty="0">
                <a:solidFill>
                  <a:prstClr val="black"/>
                </a:solidFill>
                <a:latin typeface="Century Schoolbook" panose="02040604050505020304" pitchFamily="18" charset="0"/>
              </a:rPr>
              <a:t>Pippi," said Tommy, all out of breath because they had been running so fast</a:t>
            </a:r>
            <a:r>
              <a:rPr lang="en-US" sz="2200" dirty="0" smtClean="0">
                <a:solidFill>
                  <a:prstClr val="black"/>
                </a:solidFill>
                <a:latin typeface="Century Schoolbook" panose="02040604050505020304" pitchFamily="18" charset="0"/>
              </a:rPr>
              <a:t>, "</a:t>
            </a:r>
            <a:r>
              <a:rPr lang="en-US" sz="2200" dirty="0">
                <a:solidFill>
                  <a:prstClr val="black"/>
                </a:solidFill>
                <a:latin typeface="Century Schoolbook" panose="02040604050505020304" pitchFamily="18" charset="0"/>
              </a:rPr>
              <a:t>Pippi, do you want to go with us to the circus?"</a:t>
            </a:r>
          </a:p>
          <a:p>
            <a:pPr>
              <a:lnSpc>
                <a:spcPts val="3000"/>
              </a:lnSpc>
              <a:tabLst>
                <a:tab pos="465138" algn="l"/>
              </a:tabLst>
            </a:pPr>
            <a:r>
              <a:rPr lang="en-US" sz="2200" dirty="0" smtClean="0">
                <a:solidFill>
                  <a:prstClr val="black"/>
                </a:solidFill>
                <a:latin typeface="Century Schoolbook" panose="02040604050505020304" pitchFamily="18" charset="0"/>
              </a:rPr>
              <a:t>	"</a:t>
            </a:r>
            <a:r>
              <a:rPr lang="en-US" sz="2200" dirty="0">
                <a:solidFill>
                  <a:prstClr val="black"/>
                </a:solidFill>
                <a:latin typeface="Century Schoolbook" panose="02040604050505020304" pitchFamily="18" charset="0"/>
              </a:rPr>
              <a:t>I can go with you most anywhere," answered Pippi, "but whether I can go </a:t>
            </a:r>
            <a:r>
              <a:rPr lang="en-US" sz="2200" dirty="0" smtClean="0">
                <a:solidFill>
                  <a:prstClr val="black"/>
                </a:solidFill>
                <a:latin typeface="Century Schoolbook" panose="02040604050505020304" pitchFamily="18" charset="0"/>
              </a:rPr>
              <a:t>to the </a:t>
            </a:r>
            <a:r>
              <a:rPr lang="en-US" sz="2200" dirty="0" err="1">
                <a:solidFill>
                  <a:prstClr val="black"/>
                </a:solidFill>
                <a:latin typeface="Century Schoolbook" panose="02040604050505020304" pitchFamily="18" charset="0"/>
              </a:rPr>
              <a:t>surkus</a:t>
            </a:r>
            <a:r>
              <a:rPr lang="en-US" sz="2200" dirty="0">
                <a:solidFill>
                  <a:prstClr val="black"/>
                </a:solidFill>
                <a:latin typeface="Century Schoolbook" panose="02040604050505020304" pitchFamily="18" charset="0"/>
              </a:rPr>
              <a:t> or not I don't know, because I don't know what a </a:t>
            </a:r>
            <a:r>
              <a:rPr lang="en-US" sz="2200" dirty="0" err="1">
                <a:solidFill>
                  <a:prstClr val="black"/>
                </a:solidFill>
                <a:latin typeface="Century Schoolbook" panose="02040604050505020304" pitchFamily="18" charset="0"/>
              </a:rPr>
              <a:t>surkus</a:t>
            </a:r>
            <a:r>
              <a:rPr lang="en-US" sz="2200" dirty="0">
                <a:solidFill>
                  <a:prstClr val="black"/>
                </a:solidFill>
                <a:latin typeface="Century Schoolbook" panose="02040604050505020304" pitchFamily="18" charset="0"/>
              </a:rPr>
              <a:t> is. Does </a:t>
            </a:r>
            <a:r>
              <a:rPr lang="en-US" sz="2200" dirty="0" smtClean="0">
                <a:solidFill>
                  <a:prstClr val="black"/>
                </a:solidFill>
                <a:latin typeface="Century Schoolbook" panose="02040604050505020304" pitchFamily="18" charset="0"/>
              </a:rPr>
              <a:t>it hurt</a:t>
            </a:r>
            <a:r>
              <a:rPr lang="en-US" sz="2200" dirty="0">
                <a:solidFill>
                  <a:prstClr val="black"/>
                </a:solidFill>
                <a:latin typeface="Century Schoolbook" panose="02040604050505020304" pitchFamily="18" charset="0"/>
              </a:rPr>
              <a:t>?"</a:t>
            </a:r>
          </a:p>
          <a:p>
            <a:pPr>
              <a:lnSpc>
                <a:spcPts val="3000"/>
              </a:lnSpc>
              <a:tabLst>
                <a:tab pos="465138" algn="l"/>
              </a:tabLst>
            </a:pPr>
            <a:r>
              <a:rPr lang="en-US" sz="2200" dirty="0" smtClean="0">
                <a:solidFill>
                  <a:prstClr val="black"/>
                </a:solidFill>
                <a:latin typeface="Century Schoolbook" panose="02040604050505020304" pitchFamily="18" charset="0"/>
              </a:rPr>
              <a:t>	"</a:t>
            </a:r>
            <a:r>
              <a:rPr lang="en-US" sz="2200" dirty="0">
                <a:solidFill>
                  <a:prstClr val="black"/>
                </a:solidFill>
                <a:latin typeface="Century Schoolbook" panose="02040604050505020304" pitchFamily="18" charset="0"/>
              </a:rPr>
              <a:t>Silly! said Tommy. "Of course it doesn't hurt; it's fun. Horses and clowns </a:t>
            </a:r>
            <a:r>
              <a:rPr lang="en-US" sz="2200" dirty="0" smtClean="0">
                <a:solidFill>
                  <a:prstClr val="black"/>
                </a:solidFill>
                <a:latin typeface="Century Schoolbook" panose="02040604050505020304" pitchFamily="18" charset="0"/>
              </a:rPr>
              <a:t>and pretty </a:t>
            </a:r>
            <a:r>
              <a:rPr lang="en-US" sz="2200" dirty="0">
                <a:solidFill>
                  <a:prstClr val="black"/>
                </a:solidFill>
                <a:latin typeface="Century Schoolbook" panose="02040604050505020304" pitchFamily="18" charset="0"/>
              </a:rPr>
              <a:t>ladies that walk the tightrope."</a:t>
            </a:r>
          </a:p>
          <a:p>
            <a:pPr>
              <a:lnSpc>
                <a:spcPts val="3000"/>
              </a:lnSpc>
              <a:tabLst>
                <a:tab pos="465138" algn="l"/>
              </a:tabLst>
            </a:pPr>
            <a:r>
              <a:rPr lang="en-US" sz="2200" dirty="0" smtClean="0">
                <a:solidFill>
                  <a:prstClr val="black"/>
                </a:solidFill>
                <a:latin typeface="Century Schoolbook" panose="02040604050505020304" pitchFamily="18" charset="0"/>
              </a:rPr>
              <a:t>	"</a:t>
            </a:r>
            <a:r>
              <a:rPr lang="en-US" sz="2200" dirty="0">
                <a:solidFill>
                  <a:prstClr val="black"/>
                </a:solidFill>
                <a:latin typeface="Century Schoolbook" panose="02040604050505020304" pitchFamily="18" charset="0"/>
              </a:rPr>
              <a:t>But it costs money," said Annika, opening her small fist to see if the </a:t>
            </a:r>
            <a:r>
              <a:rPr lang="en-US" sz="2200" dirty="0" smtClean="0">
                <a:solidFill>
                  <a:prstClr val="black"/>
                </a:solidFill>
                <a:latin typeface="Century Schoolbook" panose="02040604050505020304" pitchFamily="18" charset="0"/>
              </a:rPr>
              <a:t>shiny half-dollar </a:t>
            </a:r>
            <a:r>
              <a:rPr lang="en-US" sz="2200" dirty="0">
                <a:solidFill>
                  <a:prstClr val="black"/>
                </a:solidFill>
                <a:latin typeface="Century Schoolbook" panose="02040604050505020304" pitchFamily="18" charset="0"/>
              </a:rPr>
              <a:t>and the quarters were still there.</a:t>
            </a:r>
          </a:p>
          <a:p>
            <a:pPr>
              <a:lnSpc>
                <a:spcPts val="3000"/>
              </a:lnSpc>
              <a:tabLst>
                <a:tab pos="465138" algn="l"/>
              </a:tabLst>
            </a:pPr>
            <a:r>
              <a:rPr lang="en-US" sz="2200" dirty="0" smtClean="0">
                <a:solidFill>
                  <a:prstClr val="black"/>
                </a:solidFill>
                <a:latin typeface="Century Schoolbook" panose="02040604050505020304" pitchFamily="18" charset="0"/>
              </a:rPr>
              <a:t>	"</a:t>
            </a:r>
            <a:r>
              <a:rPr lang="en-US" sz="2200" dirty="0">
                <a:solidFill>
                  <a:prstClr val="black"/>
                </a:solidFill>
                <a:latin typeface="Century Schoolbook" panose="02040604050505020304" pitchFamily="18" charset="0"/>
              </a:rPr>
              <a:t>I'm rich as a troll," said Pippi, "so I guess I can buy a </a:t>
            </a:r>
            <a:r>
              <a:rPr lang="en-US" sz="2200" dirty="0" err="1">
                <a:solidFill>
                  <a:prstClr val="black"/>
                </a:solidFill>
                <a:latin typeface="Century Schoolbook" panose="02040604050505020304" pitchFamily="18" charset="0"/>
              </a:rPr>
              <a:t>surkus</a:t>
            </a:r>
            <a:r>
              <a:rPr lang="en-US" sz="2200" dirty="0">
                <a:solidFill>
                  <a:prstClr val="black"/>
                </a:solidFill>
                <a:latin typeface="Century Schoolbook" panose="02040604050505020304" pitchFamily="18" charset="0"/>
              </a:rPr>
              <a:t> all right. But </a:t>
            </a:r>
            <a:r>
              <a:rPr lang="en-US" sz="2200" dirty="0" smtClean="0">
                <a:solidFill>
                  <a:prstClr val="black"/>
                </a:solidFill>
                <a:latin typeface="Century Schoolbook" panose="02040604050505020304" pitchFamily="18" charset="0"/>
              </a:rPr>
              <a:t>it'll be </a:t>
            </a:r>
            <a:r>
              <a:rPr lang="en-US" sz="2200" dirty="0">
                <a:solidFill>
                  <a:prstClr val="black"/>
                </a:solidFill>
                <a:latin typeface="Century Schoolbook" panose="02040604050505020304" pitchFamily="18" charset="0"/>
              </a:rPr>
              <a:t>crowded here if I have more horses. The clowns and the pretty ladies I </a:t>
            </a:r>
            <a:r>
              <a:rPr lang="en-US" sz="2200" dirty="0" smtClean="0">
                <a:solidFill>
                  <a:prstClr val="black"/>
                </a:solidFill>
                <a:latin typeface="Century Schoolbook" panose="02040604050505020304" pitchFamily="18" charset="0"/>
              </a:rPr>
              <a:t>could keep </a:t>
            </a:r>
            <a:r>
              <a:rPr lang="en-US" sz="2200" dirty="0">
                <a:solidFill>
                  <a:prstClr val="black"/>
                </a:solidFill>
                <a:latin typeface="Century Schoolbook" panose="02040604050505020304" pitchFamily="18" charset="0"/>
              </a:rPr>
              <a:t>in the laundry, but it's harder to know what to do with the horses."</a:t>
            </a:r>
          </a:p>
        </p:txBody>
      </p:sp>
    </p:spTree>
    <p:extLst>
      <p:ext uri="{BB962C8B-B14F-4D97-AF65-F5344CB8AC3E}">
        <p14:creationId xmlns:p14="http://schemas.microsoft.com/office/powerpoint/2010/main" val="3385400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alpha val="85098"/>
            </a:srgbClr>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7" name="Picture 3" descr="C:\Users\VAteacher\Documents\Documents\WAVA - Elem\2015-2016\SLASH 4-5\FICTION + LITERATURE\PIPPI LONGSTOCKING\Pip 3.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04800" y="2803071"/>
            <a:ext cx="3886200" cy="37936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09155" y="3607706"/>
            <a:ext cx="5240943" cy="1631216"/>
          </a:xfrm>
          <a:prstGeom prst="rect">
            <a:avLst/>
          </a:prstGeom>
          <a:noFill/>
        </p:spPr>
        <p:txBody>
          <a:bodyPr wrap="square" rtlCol="0">
            <a:spAutoFit/>
          </a:bodyPr>
          <a:lstStyle/>
          <a:p>
            <a:pPr algn="ctr">
              <a:lnSpc>
                <a:spcPts val="4000"/>
              </a:lnSpc>
            </a:pPr>
            <a:r>
              <a:rPr lang="en-US" sz="3600" dirty="0" smtClean="0">
                <a:solidFill>
                  <a:prstClr val="black"/>
                </a:solidFill>
                <a:latin typeface="HelloPlainJane" panose="02000603000000000000" pitchFamily="2" charset="0"/>
                <a:ea typeface="HelloPlainJane" panose="02000603000000000000" pitchFamily="2" charset="0"/>
              </a:rPr>
              <a:t>Please help Mrs. Sol score a student response in your breakout room. </a:t>
            </a:r>
            <a:endParaRPr lang="en-US" sz="4400" dirty="0" smtClean="0">
              <a:solidFill>
                <a:prstClr val="black"/>
              </a:solidFill>
              <a:latin typeface="HelloPlainJane" panose="02000603000000000000" pitchFamily="2" charset="0"/>
              <a:ea typeface="HelloPlainJane" panose="02000603000000000000" pitchFamily="2" charset="0"/>
            </a:endParaRPr>
          </a:p>
        </p:txBody>
      </p:sp>
      <p:pic>
        <p:nvPicPr>
          <p:cNvPr id="4100"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5622980"/>
            <a:ext cx="2620054" cy="93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38200" y="381000"/>
            <a:ext cx="6289377" cy="19050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1158"/>
          <a:stretch/>
        </p:blipFill>
        <p:spPr>
          <a:xfrm>
            <a:off x="3627740" y="1749737"/>
            <a:ext cx="4803775" cy="1799006"/>
          </a:xfrm>
          <a:prstGeom prst="rect">
            <a:avLst/>
          </a:prstGeom>
        </p:spPr>
      </p:pic>
    </p:spTree>
    <p:extLst>
      <p:ext uri="{BB962C8B-B14F-4D97-AF65-F5344CB8AC3E}">
        <p14:creationId xmlns:p14="http://schemas.microsoft.com/office/powerpoint/2010/main" val="3008449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429000" y="838200"/>
            <a:ext cx="5410200" cy="3733800"/>
          </a:xfrm>
          <a:prstGeom prst="rect">
            <a:avLst/>
          </a:prstGeom>
          <a:solidFill>
            <a:schemeClr val="bg1"/>
          </a:solidFill>
          <a:ln w="127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10030" y="1934509"/>
            <a:ext cx="6742378"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05200" y="990600"/>
            <a:ext cx="5177971" cy="3475310"/>
          </a:xfrm>
          <a:prstGeom prst="rect">
            <a:avLst/>
          </a:prstGeom>
          <a:noFill/>
        </p:spPr>
        <p:txBody>
          <a:bodyPr wrap="square" rtlCol="0">
            <a:spAutoFit/>
          </a:bodyPr>
          <a:lstStyle/>
          <a:p>
            <a:pPr algn="r">
              <a:lnSpc>
                <a:spcPts val="2800"/>
              </a:lnSpc>
            </a:pPr>
            <a:r>
              <a:rPr lang="en-US" sz="1400" b="1" dirty="0" smtClean="0">
                <a:solidFill>
                  <a:prstClr val="black"/>
                </a:solidFill>
                <a:latin typeface="Arial Narrow" panose="020B0606020202030204" pitchFamily="34" charset="0"/>
                <a:ea typeface="HelloAli" panose="02000603000000000000" pitchFamily="2" charset="0"/>
              </a:rPr>
              <a:t>Name:_________________________</a:t>
            </a:r>
          </a:p>
          <a:p>
            <a:pPr algn="r"/>
            <a:endParaRPr lang="en-US" sz="900" b="1" dirty="0" smtClean="0">
              <a:solidFill>
                <a:prstClr val="black"/>
              </a:solidFill>
              <a:latin typeface="Arial Narrow" panose="020B0606020202030204" pitchFamily="34" charset="0"/>
              <a:ea typeface="HelloAli" panose="02000603000000000000" pitchFamily="2" charset="0"/>
            </a:endParaRPr>
          </a:p>
          <a:p>
            <a:pPr>
              <a:lnSpc>
                <a:spcPts val="2500"/>
              </a:lnSpc>
            </a:pPr>
            <a:r>
              <a:rPr lang="en-US" dirty="0" smtClean="0">
                <a:solidFill>
                  <a:prstClr val="black"/>
                </a:solidFill>
                <a:latin typeface="HelloAli" panose="02000603000000000000" pitchFamily="2" charset="0"/>
                <a:ea typeface="HelloAli" panose="02000603000000000000" pitchFamily="2" charset="0"/>
              </a:rPr>
              <a:t>    when the children were </a:t>
            </a:r>
            <a:r>
              <a:rPr lang="en-US" dirty="0" err="1" smtClean="0">
                <a:solidFill>
                  <a:prstClr val="black"/>
                </a:solidFill>
                <a:latin typeface="HelloAli" panose="02000603000000000000" pitchFamily="2" charset="0"/>
                <a:ea typeface="HelloAli" panose="02000603000000000000" pitchFamily="2" charset="0"/>
              </a:rPr>
              <a:t>climing</a:t>
            </a:r>
            <a:r>
              <a:rPr lang="en-US" dirty="0" smtClean="0">
                <a:solidFill>
                  <a:prstClr val="black"/>
                </a:solidFill>
                <a:latin typeface="HelloAli" panose="02000603000000000000" pitchFamily="2" charset="0"/>
                <a:ea typeface="HelloAli" panose="02000603000000000000" pitchFamily="2" charset="0"/>
              </a:rPr>
              <a:t> trees in chapter 5, it reminded me of the trees in my grandmother’s backyard. on page 73 it says, “A few feet above the ground the oak divided into two branches, and right there was a place just like a little room.” one of my grandma’s trees has a seat at the top of the trunk, where the big branches are. </a:t>
            </a:r>
            <a:r>
              <a:rPr lang="en-US" dirty="0" err="1" smtClean="0">
                <a:solidFill>
                  <a:prstClr val="black"/>
                </a:solidFill>
                <a:latin typeface="HelloAli" panose="02000603000000000000" pitchFamily="2" charset="0"/>
                <a:ea typeface="HelloAli" panose="02000603000000000000" pitchFamily="2" charset="0"/>
              </a:rPr>
              <a:t>i</a:t>
            </a:r>
            <a:r>
              <a:rPr lang="en-US" dirty="0" smtClean="0">
                <a:solidFill>
                  <a:prstClr val="black"/>
                </a:solidFill>
                <a:latin typeface="HelloAli" panose="02000603000000000000" pitchFamily="2" charset="0"/>
                <a:ea typeface="HelloAli" panose="02000603000000000000" pitchFamily="2" charset="0"/>
              </a:rPr>
              <a:t> like to sit in that spot and read for hours!</a:t>
            </a:r>
            <a:endParaRPr lang="en-US" dirty="0">
              <a:solidFill>
                <a:prstClr val="black"/>
              </a:solidFill>
              <a:latin typeface="HelloAli" panose="02000603000000000000" pitchFamily="2" charset="0"/>
              <a:ea typeface="HelloAli" panose="02000603000000000000" pitchFamily="2" charset="0"/>
            </a:endParaRPr>
          </a:p>
        </p:txBody>
      </p:sp>
      <p:sp>
        <p:nvSpPr>
          <p:cNvPr id="8" name="TextBox 7"/>
          <p:cNvSpPr txBox="1"/>
          <p:nvPr/>
        </p:nvSpPr>
        <p:spPr>
          <a:xfrm>
            <a:off x="3505200" y="5024737"/>
            <a:ext cx="1181101" cy="461665"/>
          </a:xfrm>
          <a:prstGeom prst="rect">
            <a:avLst/>
          </a:prstGeom>
          <a:noFill/>
        </p:spPr>
        <p:txBody>
          <a:bodyPr wrap="square" rtlCol="0">
            <a:spAutoFit/>
          </a:bodyPr>
          <a:lstStyle/>
          <a:p>
            <a:pPr algn="ctr"/>
            <a:r>
              <a:rPr lang="en-US" sz="2400" dirty="0" smtClean="0">
                <a:solidFill>
                  <a:prstClr val="black"/>
                </a:solidFill>
                <a:latin typeface="Franklin Gothic Demi Cond" panose="020B0706030402020204" pitchFamily="34" charset="0"/>
              </a:rPr>
              <a:t>SCORE:</a:t>
            </a:r>
            <a:endParaRPr lang="en-US" sz="2400" dirty="0">
              <a:solidFill>
                <a:prstClr val="black"/>
              </a:solidFill>
              <a:latin typeface="Franklin Gothic Demi Cond" panose="020B0706030402020204" pitchFamily="34" charset="0"/>
            </a:endParaRPr>
          </a:p>
        </p:txBody>
      </p:sp>
      <p:sp>
        <p:nvSpPr>
          <p:cNvPr id="9" name="Rectangle 8"/>
          <p:cNvSpPr/>
          <p:nvPr/>
        </p:nvSpPr>
        <p:spPr>
          <a:xfrm>
            <a:off x="3571876" y="5029202"/>
            <a:ext cx="1047751" cy="1371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3571876" y="6062248"/>
            <a:ext cx="1047751" cy="338554"/>
          </a:xfrm>
          <a:prstGeom prst="rect">
            <a:avLst/>
          </a:prstGeom>
          <a:noFill/>
        </p:spPr>
        <p:txBody>
          <a:bodyPr wrap="square" rtlCol="0">
            <a:spAutoFit/>
          </a:bodyPr>
          <a:lstStyle/>
          <a:p>
            <a:pPr algn="ctr"/>
            <a:r>
              <a:rPr lang="en-US" sz="1600" dirty="0" smtClean="0">
                <a:solidFill>
                  <a:prstClr val="black"/>
                </a:solidFill>
              </a:rPr>
              <a:t>(0-25)</a:t>
            </a:r>
            <a:endParaRPr lang="en-US" sz="1600" dirty="0">
              <a:solidFill>
                <a:prstClr val="black"/>
              </a:solidFill>
            </a:endParaRPr>
          </a:p>
        </p:txBody>
      </p:sp>
      <p:sp>
        <p:nvSpPr>
          <p:cNvPr id="11" name="Rectangle 10"/>
          <p:cNvSpPr/>
          <p:nvPr/>
        </p:nvSpPr>
        <p:spPr>
          <a:xfrm>
            <a:off x="3200400" y="123824"/>
            <a:ext cx="5591344" cy="584775"/>
          </a:xfrm>
          <a:prstGeom prst="rect">
            <a:avLst/>
          </a:prstGeom>
        </p:spPr>
        <p:txBody>
          <a:bodyPr wrap="square">
            <a:spAutoFit/>
          </a:bodyPr>
          <a:lstStyle/>
          <a:p>
            <a:pPr algn="ctr"/>
            <a:r>
              <a:rPr lang="en-US" sz="1600" b="1" dirty="0" smtClean="0">
                <a:solidFill>
                  <a:srgbClr val="0070C0"/>
                </a:solidFill>
                <a:latin typeface="Arial Narrow" panose="020B0606020202030204" pitchFamily="34" charset="0"/>
                <a:ea typeface="HelloIHeartYou" panose="02000603000000000000" pitchFamily="2" charset="0"/>
              </a:rPr>
              <a:t>What </a:t>
            </a:r>
            <a:r>
              <a:rPr lang="en-US" sz="1600" b="1" dirty="0">
                <a:solidFill>
                  <a:srgbClr val="0070C0"/>
                </a:solidFill>
                <a:latin typeface="Arial Narrow" panose="020B0606020202030204" pitchFamily="34" charset="0"/>
                <a:ea typeface="HelloIHeartYou" panose="02000603000000000000" pitchFamily="2" charset="0"/>
              </a:rPr>
              <a:t>connection did you make with an event or character in Chapter </a:t>
            </a:r>
            <a:r>
              <a:rPr lang="en-US" sz="1600" b="1" dirty="0" smtClean="0">
                <a:solidFill>
                  <a:srgbClr val="0070C0"/>
                </a:solidFill>
                <a:latin typeface="Arial Narrow" panose="020B0606020202030204" pitchFamily="34" charset="0"/>
                <a:ea typeface="HelloIHeartYou" panose="02000603000000000000" pitchFamily="2" charset="0"/>
              </a:rPr>
              <a:t>5? </a:t>
            </a:r>
            <a:r>
              <a:rPr lang="en-US" sz="1600" b="1" dirty="0">
                <a:solidFill>
                  <a:srgbClr val="0070C0"/>
                </a:solidFill>
                <a:latin typeface="Arial Narrow" panose="020B0606020202030204" pitchFamily="34" charset="0"/>
                <a:ea typeface="HelloIHeartYou" panose="02000603000000000000" pitchFamily="2" charset="0"/>
              </a:rPr>
              <a:t>Use text evidence to support your answer. </a:t>
            </a:r>
          </a:p>
        </p:txBody>
      </p:sp>
      <p:sp>
        <p:nvSpPr>
          <p:cNvPr id="2" name="TextBox 1"/>
          <p:cNvSpPr txBox="1"/>
          <p:nvPr/>
        </p:nvSpPr>
        <p:spPr>
          <a:xfrm>
            <a:off x="6629400" y="1021288"/>
            <a:ext cx="2743200" cy="369332"/>
          </a:xfrm>
          <a:prstGeom prst="rect">
            <a:avLst/>
          </a:prstGeom>
          <a:noFill/>
        </p:spPr>
        <p:txBody>
          <a:bodyPr wrap="square" rtlCol="0">
            <a:spAutoFit/>
          </a:bodyPr>
          <a:lstStyle/>
          <a:p>
            <a:r>
              <a:rPr lang="en-US" dirty="0" smtClean="0">
                <a:solidFill>
                  <a:prstClr val="black"/>
                </a:solidFill>
                <a:latin typeface="HelloAli" panose="02000603000000000000" pitchFamily="2" charset="0"/>
                <a:ea typeface="HelloAli" panose="02000603000000000000" pitchFamily="2" charset="0"/>
              </a:rPr>
              <a:t>Ronda Brandt</a:t>
            </a:r>
            <a:endParaRPr lang="en-US" dirty="0" smtClean="0">
              <a:solidFill>
                <a:prstClr val="black"/>
              </a:solidFill>
            </a:endParaRPr>
          </a:p>
        </p:txBody>
      </p:sp>
      <p:sp>
        <p:nvSpPr>
          <p:cNvPr id="12" name="Rounded Rectangle 11"/>
          <p:cNvSpPr/>
          <p:nvPr/>
        </p:nvSpPr>
        <p:spPr>
          <a:xfrm>
            <a:off x="3429000" y="4800600"/>
            <a:ext cx="5410200" cy="18609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a:solidFill>
                <a:prstClr val="white"/>
              </a:solidFill>
            </a:endParaRPr>
          </a:p>
          <a:p>
            <a:pPr algn="ctr"/>
            <a:endParaRPr lang="en-US" sz="3200" dirty="0" smtClean="0">
              <a:solidFill>
                <a:prstClr val="white"/>
              </a:solidFill>
            </a:endParaRPr>
          </a:p>
          <a:p>
            <a:pPr algn="ctr"/>
            <a:endParaRPr lang="en-US" dirty="0">
              <a:solidFill>
                <a:prstClr val="white"/>
              </a:solidFill>
            </a:endParaRPr>
          </a:p>
          <a:p>
            <a:pPr algn="ctr"/>
            <a:endParaRPr lang="en-US" dirty="0" smtClean="0">
              <a:solidFill>
                <a:prstClr val="white"/>
              </a:solidFill>
            </a:endParaRPr>
          </a:p>
          <a:p>
            <a:pPr algn="ctr"/>
            <a:r>
              <a:rPr lang="en-US" sz="1600" dirty="0" smtClean="0">
                <a:solidFill>
                  <a:prstClr val="black"/>
                </a:solidFill>
              </a:rPr>
              <a:t>Name:</a:t>
            </a:r>
            <a:r>
              <a:rPr lang="en-US" dirty="0" smtClean="0">
                <a:solidFill>
                  <a:prstClr val="white"/>
                </a:solidFill>
              </a:rPr>
              <a:t>:</a:t>
            </a:r>
            <a:endParaRPr lang="en-US" dirty="0">
              <a:solidFill>
                <a:prstClr val="white"/>
              </a:solidFill>
            </a:endParaRPr>
          </a:p>
        </p:txBody>
      </p:sp>
      <p:sp>
        <p:nvSpPr>
          <p:cNvPr id="13" name="TextBox 12"/>
          <p:cNvSpPr txBox="1"/>
          <p:nvPr/>
        </p:nvSpPr>
        <p:spPr>
          <a:xfrm>
            <a:off x="4648200" y="4800600"/>
            <a:ext cx="4190999" cy="553998"/>
          </a:xfrm>
          <a:prstGeom prst="rect">
            <a:avLst/>
          </a:prstGeom>
          <a:noFill/>
        </p:spPr>
        <p:txBody>
          <a:bodyPr wrap="square" rtlCol="0">
            <a:spAutoFit/>
          </a:bodyPr>
          <a:lstStyle/>
          <a:p>
            <a:r>
              <a:rPr lang="en-US" sz="1500" b="1" dirty="0" smtClean="0">
                <a:solidFill>
                  <a:prstClr val="black"/>
                </a:solidFill>
                <a:latin typeface="Arial Narrow" panose="020B0606020202030204" pitchFamily="34" charset="0"/>
              </a:rPr>
              <a:t>COMMENTS</a:t>
            </a:r>
            <a:r>
              <a:rPr lang="en-US" sz="1500" dirty="0" smtClean="0">
                <a:solidFill>
                  <a:prstClr val="black"/>
                </a:solidFill>
                <a:latin typeface="Arial Narrow" panose="020B0606020202030204" pitchFamily="34" charset="0"/>
              </a:rPr>
              <a:t>: What did this student do </a:t>
            </a:r>
            <a:r>
              <a:rPr lang="en-US" sz="1500" u="sng" dirty="0" smtClean="0">
                <a:solidFill>
                  <a:prstClr val="black"/>
                </a:solidFill>
                <a:latin typeface="Arial Narrow" panose="020B0606020202030204" pitchFamily="34" charset="0"/>
              </a:rPr>
              <a:t>well</a:t>
            </a:r>
            <a:r>
              <a:rPr lang="en-US" sz="1500" dirty="0" smtClean="0">
                <a:solidFill>
                  <a:prstClr val="black"/>
                </a:solidFill>
                <a:latin typeface="Arial Narrow" panose="020B0606020202030204" pitchFamily="34" charset="0"/>
              </a:rPr>
              <a:t>? How can she </a:t>
            </a:r>
            <a:r>
              <a:rPr lang="en-US" sz="1500" u="sng" dirty="0" smtClean="0">
                <a:solidFill>
                  <a:prstClr val="black"/>
                </a:solidFill>
                <a:latin typeface="Arial Narrow" panose="020B0606020202030204" pitchFamily="34" charset="0"/>
              </a:rPr>
              <a:t>improve</a:t>
            </a:r>
            <a:r>
              <a:rPr lang="en-US" sz="1500" dirty="0" smtClean="0">
                <a:solidFill>
                  <a:prstClr val="black"/>
                </a:solidFill>
                <a:latin typeface="Arial Narrow" panose="020B0606020202030204" pitchFamily="34" charset="0"/>
              </a:rPr>
              <a:t> her response?</a:t>
            </a:r>
            <a:endParaRPr lang="en-US" sz="15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22882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Explosion 1 13"/>
          <p:cNvSpPr/>
          <p:nvPr/>
        </p:nvSpPr>
        <p:spPr>
          <a:xfrm rot="10975983">
            <a:off x="4057382" y="2228582"/>
            <a:ext cx="3810000" cy="3810000"/>
          </a:xfrm>
          <a:prstGeom prst="irregularSeal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495800" y="838200"/>
            <a:ext cx="3049814" cy="4093428"/>
          </a:xfrm>
          <a:prstGeom prst="rect">
            <a:avLst/>
          </a:prstGeom>
          <a:noFill/>
        </p:spPr>
        <p:txBody>
          <a:bodyPr wrap="square" rtlCol="0">
            <a:spAutoFit/>
          </a:bodyPr>
          <a:lstStyle/>
          <a:p>
            <a:pPr algn="ctr"/>
            <a:r>
              <a:rPr lang="en-US" sz="3600" dirty="0" smtClean="0">
                <a:solidFill>
                  <a:prstClr val="black"/>
                </a:solidFill>
                <a:latin typeface="HelloHappyDays" panose="02000603000000000000" pitchFamily="2" charset="0"/>
                <a:ea typeface="HelloHappyDays" panose="02000603000000000000" pitchFamily="2" charset="0"/>
              </a:rPr>
              <a:t>Use this handy RACE Rubric to make sure you have a… </a:t>
            </a:r>
          </a:p>
          <a:p>
            <a:pPr algn="ctr"/>
            <a:endParaRPr lang="en-US" sz="2800" dirty="0" smtClean="0">
              <a:solidFill>
                <a:prstClr val="black"/>
              </a:solidFill>
              <a:latin typeface="HelloHappyDays" panose="02000603000000000000" pitchFamily="2" charset="0"/>
              <a:ea typeface="HelloHappyDays" panose="02000603000000000000" pitchFamily="2" charset="0"/>
            </a:endParaRPr>
          </a:p>
          <a:p>
            <a:pPr algn="ctr"/>
            <a:r>
              <a:rPr lang="en-US" sz="4000" dirty="0" smtClean="0">
                <a:solidFill>
                  <a:prstClr val="black"/>
                </a:solidFill>
                <a:latin typeface="HelloHappyDays" panose="02000603000000000000" pitchFamily="2" charset="0"/>
                <a:ea typeface="HelloHappyDays" panose="02000603000000000000" pitchFamily="2" charset="0"/>
              </a:rPr>
              <a:t>SUPER RESPONSE!</a:t>
            </a:r>
            <a:endParaRPr lang="en-US" sz="4000" dirty="0">
              <a:solidFill>
                <a:prstClr val="black"/>
              </a:solidFill>
              <a:latin typeface="HelloHappyDays" panose="02000603000000000000" pitchFamily="2" charset="0"/>
              <a:ea typeface="HelloHappyDays" panose="02000603000000000000"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rot="684477" flipH="1">
            <a:off x="6738774" y="4892306"/>
            <a:ext cx="1804481" cy="1068175"/>
          </a:xfrm>
          <a:prstGeom prst="rect">
            <a:avLst/>
          </a:prstGeom>
        </p:spPr>
      </p:pic>
      <p:pic>
        <p:nvPicPr>
          <p:cNvPr id="7170" name="Picture 2" descr="Image result for penc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71223">
            <a:off x="6340193" y="5119644"/>
            <a:ext cx="605499" cy="6054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67515" y="1978156"/>
            <a:ext cx="6333750"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8638" y="1376660"/>
            <a:ext cx="624839" cy="523220"/>
          </a:xfrm>
          <a:prstGeom prst="rect">
            <a:avLst/>
          </a:prstGeom>
          <a:noFill/>
        </p:spPr>
        <p:txBody>
          <a:bodyPr wrap="square" rtlCol="0">
            <a:spAutoFit/>
          </a:bodyPr>
          <a:lstStyle/>
          <a:p>
            <a:r>
              <a:rPr lang="en-US" sz="2800" b="1" dirty="0" smtClean="0">
                <a:solidFill>
                  <a:srgbClr val="FF0000"/>
                </a:solidFill>
              </a:rPr>
              <a:t>+5</a:t>
            </a:r>
            <a:endParaRPr lang="en-US" sz="2800" b="1" dirty="0">
              <a:solidFill>
                <a:srgbClr val="FF0000"/>
              </a:solidFill>
            </a:endParaRPr>
          </a:p>
        </p:txBody>
      </p:sp>
      <p:sp>
        <p:nvSpPr>
          <p:cNvPr id="10" name="TextBox 9"/>
          <p:cNvSpPr txBox="1"/>
          <p:nvPr/>
        </p:nvSpPr>
        <p:spPr>
          <a:xfrm>
            <a:off x="571499" y="2361694"/>
            <a:ext cx="624839" cy="523220"/>
          </a:xfrm>
          <a:prstGeom prst="rect">
            <a:avLst/>
          </a:prstGeom>
          <a:noFill/>
        </p:spPr>
        <p:txBody>
          <a:bodyPr wrap="square" rtlCol="0">
            <a:spAutoFit/>
          </a:bodyPr>
          <a:lstStyle/>
          <a:p>
            <a:r>
              <a:rPr lang="en-US" sz="2800" b="1" dirty="0" smtClean="0">
                <a:solidFill>
                  <a:srgbClr val="FF0000"/>
                </a:solidFill>
              </a:rPr>
              <a:t>+5</a:t>
            </a:r>
            <a:endParaRPr lang="en-US" sz="2800" b="1" dirty="0">
              <a:solidFill>
                <a:srgbClr val="FF0000"/>
              </a:solidFill>
            </a:endParaRPr>
          </a:p>
        </p:txBody>
      </p:sp>
      <p:sp>
        <p:nvSpPr>
          <p:cNvPr id="11" name="TextBox 10"/>
          <p:cNvSpPr txBox="1"/>
          <p:nvPr/>
        </p:nvSpPr>
        <p:spPr>
          <a:xfrm>
            <a:off x="571497" y="3399972"/>
            <a:ext cx="624839" cy="523220"/>
          </a:xfrm>
          <a:prstGeom prst="rect">
            <a:avLst/>
          </a:prstGeom>
          <a:noFill/>
        </p:spPr>
        <p:txBody>
          <a:bodyPr wrap="square" rtlCol="0">
            <a:spAutoFit/>
          </a:bodyPr>
          <a:lstStyle/>
          <a:p>
            <a:r>
              <a:rPr lang="en-US" sz="2800" b="1" dirty="0" smtClean="0">
                <a:solidFill>
                  <a:srgbClr val="FF0000"/>
                </a:solidFill>
              </a:rPr>
              <a:t>+5</a:t>
            </a:r>
            <a:endParaRPr lang="en-US" sz="2800" b="1" dirty="0">
              <a:solidFill>
                <a:srgbClr val="FF0000"/>
              </a:solidFill>
            </a:endParaRPr>
          </a:p>
        </p:txBody>
      </p:sp>
      <p:sp>
        <p:nvSpPr>
          <p:cNvPr id="12" name="TextBox 11"/>
          <p:cNvSpPr txBox="1"/>
          <p:nvPr/>
        </p:nvSpPr>
        <p:spPr>
          <a:xfrm>
            <a:off x="571498" y="4670018"/>
            <a:ext cx="624839" cy="523220"/>
          </a:xfrm>
          <a:prstGeom prst="rect">
            <a:avLst/>
          </a:prstGeom>
          <a:noFill/>
        </p:spPr>
        <p:txBody>
          <a:bodyPr wrap="square" rtlCol="0">
            <a:spAutoFit/>
          </a:bodyPr>
          <a:lstStyle/>
          <a:p>
            <a:r>
              <a:rPr lang="en-US" sz="2800" b="1" dirty="0" smtClean="0">
                <a:solidFill>
                  <a:srgbClr val="FF0000"/>
                </a:solidFill>
              </a:rPr>
              <a:t>+5</a:t>
            </a:r>
            <a:endParaRPr lang="en-US" sz="2800" b="1" dirty="0">
              <a:solidFill>
                <a:srgbClr val="FF0000"/>
              </a:solidFill>
            </a:endParaRPr>
          </a:p>
        </p:txBody>
      </p:sp>
      <p:sp>
        <p:nvSpPr>
          <p:cNvPr id="13" name="TextBox 12"/>
          <p:cNvSpPr txBox="1"/>
          <p:nvPr/>
        </p:nvSpPr>
        <p:spPr>
          <a:xfrm>
            <a:off x="571499" y="5615404"/>
            <a:ext cx="624839" cy="523220"/>
          </a:xfrm>
          <a:prstGeom prst="rect">
            <a:avLst/>
          </a:prstGeom>
          <a:noFill/>
        </p:spPr>
        <p:txBody>
          <a:bodyPr wrap="square" rtlCol="0">
            <a:spAutoFit/>
          </a:bodyPr>
          <a:lstStyle/>
          <a:p>
            <a:r>
              <a:rPr lang="en-US" sz="2800" b="1" dirty="0" smtClean="0">
                <a:solidFill>
                  <a:srgbClr val="FF0000"/>
                </a:solidFill>
              </a:rPr>
              <a:t>+5</a:t>
            </a:r>
            <a:endParaRPr lang="en-US" sz="2800" b="1" dirty="0">
              <a:solidFill>
                <a:srgbClr val="FF0000"/>
              </a:solidFill>
            </a:endParaRPr>
          </a:p>
        </p:txBody>
      </p:sp>
    </p:spTree>
    <p:extLst>
      <p:ext uri="{BB962C8B-B14F-4D97-AF65-F5344CB8AC3E}">
        <p14:creationId xmlns:p14="http://schemas.microsoft.com/office/powerpoint/2010/main" val="3081571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tabLst>
                <a:tab pos="6743700" algn="r"/>
              </a:tabLst>
            </a:pPr>
            <a:r>
              <a:rPr lang="en-US" sz="3200" dirty="0">
                <a:solidFill>
                  <a:prstClr val="white"/>
                </a:solidFill>
                <a:latin typeface="Janda Silly Monkey"/>
                <a:ea typeface="Calibri"/>
                <a:cs typeface="Times New Roman"/>
              </a:rPr>
              <a:t>Reading Response</a:t>
            </a:r>
            <a:endParaRPr lang="en-US" sz="2400" dirty="0">
              <a:solidFill>
                <a:prstClr val="white"/>
              </a:solidFill>
              <a:ea typeface="Calibri"/>
              <a:cs typeface="Times New Roman"/>
            </a:endParaRPr>
          </a:p>
          <a:p>
            <a:r>
              <a:rPr lang="en-US" sz="2400" dirty="0">
                <a:solidFill>
                  <a:prstClr val="white"/>
                </a:solidFill>
                <a:latin typeface="HelloIHeartYou"/>
                <a:ea typeface="Calibri"/>
                <a:cs typeface="Times New Roman"/>
              </a:rPr>
              <a:t>What connection did you make with an event or character in Chapter 3? Use text evidence to support your answer. </a:t>
            </a:r>
            <a:endParaRPr lang="en-US" sz="1400" dirty="0">
              <a:solidFill>
                <a:prstClr val="white"/>
              </a:solidFill>
              <a:ea typeface="Calibri"/>
              <a:cs typeface="Times New Roman"/>
            </a:endParaRPr>
          </a:p>
        </p:txBody>
      </p:sp>
      <p:sp>
        <p:nvSpPr>
          <p:cNvPr id="2" name="Rectangle 1"/>
          <p:cNvSpPr/>
          <p:nvPr/>
        </p:nvSpPr>
        <p:spPr>
          <a:xfrm>
            <a:off x="609600" y="3048000"/>
            <a:ext cx="7924800" cy="28194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762000" y="3268325"/>
            <a:ext cx="7696200" cy="2431435"/>
          </a:xfrm>
          <a:prstGeom prst="rect">
            <a:avLst/>
          </a:prstGeom>
        </p:spPr>
        <p:txBody>
          <a:bodyPr wrap="square">
            <a:spAutoFit/>
          </a:bodyPr>
          <a:lstStyle/>
          <a:p>
            <a:pPr algn="ctr"/>
            <a:r>
              <a:rPr lang="en-US" sz="4400" dirty="0" smtClean="0">
                <a:solidFill>
                  <a:prstClr val="black"/>
                </a:solidFill>
                <a:latin typeface="Janda Manatee Solid" panose="02000506000000020004" pitchFamily="2" charset="0"/>
              </a:rPr>
              <a:t>EXAMPLE PROMPT:</a:t>
            </a:r>
            <a:endParaRPr lang="en-US" sz="4400" dirty="0">
              <a:solidFill>
                <a:prstClr val="black"/>
              </a:solidFill>
              <a:latin typeface="Janda Manatee Solid" panose="02000506000000020004" pitchFamily="2" charset="0"/>
            </a:endParaRPr>
          </a:p>
          <a:p>
            <a:r>
              <a:rPr lang="en-US" sz="3600" dirty="0">
                <a:solidFill>
                  <a:prstClr val="black"/>
                </a:solidFill>
                <a:latin typeface="APLBigMama" panose="02000603000000000000" pitchFamily="2" charset="0"/>
                <a:ea typeface="APLBigMama" panose="02000603000000000000" pitchFamily="2" charset="0"/>
              </a:rPr>
              <a:t>What connection did you make with an event or character in Chapter </a:t>
            </a:r>
            <a:r>
              <a:rPr lang="en-US" sz="3600" dirty="0" smtClean="0">
                <a:solidFill>
                  <a:prstClr val="black"/>
                </a:solidFill>
                <a:latin typeface="APLBigMama" panose="02000603000000000000" pitchFamily="2" charset="0"/>
                <a:ea typeface="APLBigMama" panose="02000603000000000000" pitchFamily="2" charset="0"/>
              </a:rPr>
              <a:t>5? </a:t>
            </a:r>
            <a:r>
              <a:rPr lang="en-US" sz="3600" dirty="0">
                <a:solidFill>
                  <a:prstClr val="black"/>
                </a:solidFill>
                <a:latin typeface="APLBigMama" panose="02000603000000000000" pitchFamily="2" charset="0"/>
                <a:ea typeface="APLBigMama" panose="02000603000000000000" pitchFamily="2" charset="0"/>
              </a:rPr>
              <a:t>Use text evidence to support your answer. </a:t>
            </a:r>
          </a:p>
        </p:txBody>
      </p:sp>
      <p:sp>
        <p:nvSpPr>
          <p:cNvPr id="8" name="TextBox 7"/>
          <p:cNvSpPr txBox="1"/>
          <p:nvPr/>
        </p:nvSpPr>
        <p:spPr>
          <a:xfrm>
            <a:off x="3069771" y="609600"/>
            <a:ext cx="5511800" cy="1887696"/>
          </a:xfrm>
          <a:prstGeom prst="rect">
            <a:avLst/>
          </a:prstGeom>
          <a:noFill/>
        </p:spPr>
        <p:txBody>
          <a:bodyPr wrap="square" rtlCol="0">
            <a:spAutoFit/>
          </a:bodyPr>
          <a:lstStyle/>
          <a:p>
            <a:pPr algn="ctr">
              <a:lnSpc>
                <a:spcPts val="3500"/>
              </a:lnSpc>
            </a:pPr>
            <a:r>
              <a:rPr lang="en-US" sz="4400" dirty="0" smtClean="0">
                <a:solidFill>
                  <a:srgbClr val="00B0F0"/>
                </a:solidFill>
                <a:effectLst>
                  <a:outerShdw blurRad="38100" dist="38100" dir="2700000" algn="tl">
                    <a:srgbClr val="000000">
                      <a:alpha val="43137"/>
                    </a:srgbClr>
                  </a:outerShdw>
                </a:effectLst>
                <a:latin typeface="HelloPlainJane" panose="02000603000000000000" pitchFamily="2" charset="0"/>
                <a:ea typeface="HelloPlainJane" panose="02000603000000000000" pitchFamily="2" charset="0"/>
              </a:rPr>
              <a:t>THINKING CAP CHALLENGE!</a:t>
            </a:r>
          </a:p>
          <a:p>
            <a:pPr>
              <a:lnSpc>
                <a:spcPts val="3500"/>
              </a:lnSpc>
            </a:pPr>
            <a:r>
              <a:rPr lang="en-US" sz="3600" dirty="0" smtClean="0">
                <a:solidFill>
                  <a:srgbClr val="7030A0"/>
                </a:solidFill>
                <a:latin typeface="HelloPlainJane" panose="02000603000000000000" pitchFamily="2" charset="0"/>
                <a:ea typeface="HelloPlainJane" panose="02000603000000000000" pitchFamily="2" charset="0"/>
              </a:rPr>
              <a:t>Let’s practice our text connection response skills by scoring a few student samples.</a:t>
            </a:r>
            <a:endParaRPr lang="en-US" sz="3600" dirty="0">
              <a:solidFill>
                <a:srgbClr val="7030A0"/>
              </a:solidFill>
              <a:latin typeface="HelloPlainJane" panose="02000603000000000000" pitchFamily="2" charset="0"/>
              <a:ea typeface="HelloPlainJane" panose="02000603000000000000" pitchFamily="2" charset="0"/>
            </a:endParaRPr>
          </a:p>
        </p:txBody>
      </p:sp>
      <p:pic>
        <p:nvPicPr>
          <p:cNvPr id="2050" name="Picture 2" descr="C:\Users\VAteacher\Documents\Pictures\Clip Art\SUBJECTS\thinking cap.pn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779168">
            <a:off x="517212" y="234399"/>
            <a:ext cx="2543133" cy="223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380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8497" y="2065248"/>
            <a:ext cx="6200775" cy="277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76600" y="457200"/>
            <a:ext cx="5469162" cy="5170646"/>
          </a:xfrm>
          <a:prstGeom prst="rect">
            <a:avLst/>
          </a:prstGeom>
          <a:noFill/>
        </p:spPr>
        <p:txBody>
          <a:bodyPr wrap="square" rtlCol="0">
            <a:spAutoFit/>
          </a:bodyPr>
          <a:lstStyle/>
          <a:p>
            <a:pPr>
              <a:lnSpc>
                <a:spcPts val="3600"/>
              </a:lnSpc>
            </a:pPr>
            <a:r>
              <a:rPr lang="en-US" sz="3100" dirty="0" smtClean="0">
                <a:solidFill>
                  <a:prstClr val="black"/>
                </a:solidFill>
                <a:latin typeface="HelloSquirrel" panose="02000603000000000000" pitchFamily="2" charset="0"/>
                <a:ea typeface="HelloSquirrel" panose="02000603000000000000" pitchFamily="2" charset="0"/>
              </a:rPr>
              <a:t>When I read chapter 5, I made a connection with the children playing in a hollow tree. Pippi describes the tree on page 71 by saying, “I’m inside the tree. It is hollow clear down to the ground.” One summer, I went camping in the redwood forest in Northern California. We found a few trees that had been burned on the inside. My cousin and I snuck in through a hole in one of the redwoods and pretended it was our house!</a:t>
            </a:r>
            <a:endParaRPr lang="en-US" sz="3100" dirty="0">
              <a:solidFill>
                <a:prstClr val="black"/>
              </a:solidFill>
              <a:latin typeface="HelloSquirrel" panose="02000603000000000000" pitchFamily="2" charset="0"/>
              <a:ea typeface="HelloSquirrel" panose="02000603000000000000" pitchFamily="2" charset="0"/>
            </a:endParaRPr>
          </a:p>
        </p:txBody>
      </p:sp>
      <p:sp>
        <p:nvSpPr>
          <p:cNvPr id="10" name="TextBox 9"/>
          <p:cNvSpPr txBox="1"/>
          <p:nvPr/>
        </p:nvSpPr>
        <p:spPr>
          <a:xfrm>
            <a:off x="7564661" y="5253528"/>
            <a:ext cx="1181101" cy="461665"/>
          </a:xfrm>
          <a:prstGeom prst="rect">
            <a:avLst/>
          </a:prstGeom>
          <a:noFill/>
        </p:spPr>
        <p:txBody>
          <a:bodyPr wrap="square" rtlCol="0">
            <a:spAutoFit/>
          </a:bodyPr>
          <a:lstStyle/>
          <a:p>
            <a:pPr algn="ctr"/>
            <a:r>
              <a:rPr lang="en-US" sz="2400" dirty="0" smtClean="0">
                <a:solidFill>
                  <a:prstClr val="black"/>
                </a:solidFill>
                <a:latin typeface="Franklin Gothic Demi Cond" panose="020B0706030402020204" pitchFamily="34" charset="0"/>
              </a:rPr>
              <a:t>SCORE:</a:t>
            </a:r>
            <a:endParaRPr lang="en-US" sz="2400" dirty="0">
              <a:solidFill>
                <a:prstClr val="black"/>
              </a:solidFill>
              <a:latin typeface="Franklin Gothic Demi Cond" panose="020B0706030402020204" pitchFamily="34" charset="0"/>
            </a:endParaRPr>
          </a:p>
        </p:txBody>
      </p:sp>
      <p:sp>
        <p:nvSpPr>
          <p:cNvPr id="11" name="Rectangle 10"/>
          <p:cNvSpPr/>
          <p:nvPr/>
        </p:nvSpPr>
        <p:spPr>
          <a:xfrm>
            <a:off x="7631337" y="5253528"/>
            <a:ext cx="1047751" cy="12234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7631337" y="6138446"/>
            <a:ext cx="1047751" cy="338554"/>
          </a:xfrm>
          <a:prstGeom prst="rect">
            <a:avLst/>
          </a:prstGeom>
          <a:noFill/>
        </p:spPr>
        <p:txBody>
          <a:bodyPr wrap="square" rtlCol="0">
            <a:spAutoFit/>
          </a:bodyPr>
          <a:lstStyle/>
          <a:p>
            <a:pPr algn="ctr"/>
            <a:r>
              <a:rPr lang="en-US" sz="1600" dirty="0" smtClean="0">
                <a:solidFill>
                  <a:prstClr val="black"/>
                </a:solidFill>
              </a:rPr>
              <a:t>(0-25)</a:t>
            </a:r>
            <a:endParaRPr lang="en-US" sz="1600" dirty="0">
              <a:solidFill>
                <a:prstClr val="black"/>
              </a:solidFill>
            </a:endParaRPr>
          </a:p>
        </p:txBody>
      </p:sp>
    </p:spTree>
    <p:extLst>
      <p:ext uri="{BB962C8B-B14F-4D97-AF65-F5344CB8AC3E}">
        <p14:creationId xmlns:p14="http://schemas.microsoft.com/office/powerpoint/2010/main" val="75663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8497" y="2065248"/>
            <a:ext cx="6200775" cy="277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76600" y="457200"/>
            <a:ext cx="5469162" cy="5170646"/>
          </a:xfrm>
          <a:prstGeom prst="rect">
            <a:avLst/>
          </a:prstGeom>
          <a:noFill/>
        </p:spPr>
        <p:txBody>
          <a:bodyPr wrap="square" rtlCol="0">
            <a:spAutoFit/>
          </a:bodyPr>
          <a:lstStyle/>
          <a:p>
            <a:pPr>
              <a:lnSpc>
                <a:spcPts val="3600"/>
              </a:lnSpc>
            </a:pPr>
            <a:r>
              <a:rPr lang="en-US" sz="3100" dirty="0" smtClean="0">
                <a:solidFill>
                  <a:prstClr val="black"/>
                </a:solidFill>
                <a:effectLst>
                  <a:glow rad="63500">
                    <a:srgbClr val="4F81BD">
                      <a:satMod val="175000"/>
                      <a:alpha val="40000"/>
                    </a:srgbClr>
                  </a:glow>
                </a:effectLst>
                <a:latin typeface="HelloSquirrel" panose="02000603000000000000" pitchFamily="2" charset="0"/>
                <a:ea typeface="HelloSquirrel" panose="02000603000000000000" pitchFamily="2" charset="0"/>
              </a:rPr>
              <a:t>When I read chapter 5, I made a connection with </a:t>
            </a:r>
            <a:r>
              <a:rPr lang="en-US" sz="3100" dirty="0" smtClean="0">
                <a:solidFill>
                  <a:prstClr val="black"/>
                </a:solidFill>
                <a:effectLst>
                  <a:glow rad="63500">
                    <a:srgbClr val="81D581"/>
                  </a:glow>
                </a:effectLst>
                <a:latin typeface="HelloSquirrel" panose="02000603000000000000" pitchFamily="2" charset="0"/>
                <a:ea typeface="HelloSquirrel" panose="02000603000000000000" pitchFamily="2" charset="0"/>
              </a:rPr>
              <a:t>the children playing in a hollow tree. </a:t>
            </a:r>
            <a:r>
              <a:rPr lang="en-US" sz="3100" dirty="0" smtClean="0">
                <a:solidFill>
                  <a:prstClr val="black"/>
                </a:solidFill>
                <a:latin typeface="HelloSquirrel" panose="02000603000000000000" pitchFamily="2" charset="0"/>
                <a:ea typeface="HelloSquirrel" panose="02000603000000000000" pitchFamily="2" charset="0"/>
              </a:rPr>
              <a:t>Pippi describes the tree </a:t>
            </a:r>
            <a:r>
              <a:rPr lang="en-US" sz="3100" dirty="0" smtClean="0">
                <a:solidFill>
                  <a:prstClr val="black"/>
                </a:solidFill>
                <a:effectLst>
                  <a:glow rad="63500">
                    <a:srgbClr val="8064A2">
                      <a:satMod val="175000"/>
                      <a:alpha val="40000"/>
                    </a:srgbClr>
                  </a:glow>
                </a:effectLst>
                <a:latin typeface="HelloSquirrel" panose="02000603000000000000" pitchFamily="2" charset="0"/>
                <a:ea typeface="HelloSquirrel" panose="02000603000000000000" pitchFamily="2" charset="0"/>
              </a:rPr>
              <a:t>on page 71</a:t>
            </a:r>
            <a:r>
              <a:rPr lang="en-US" sz="3100" dirty="0" smtClean="0">
                <a:solidFill>
                  <a:prstClr val="black"/>
                </a:solidFill>
                <a:latin typeface="HelloSquirrel" panose="02000603000000000000" pitchFamily="2" charset="0"/>
                <a:ea typeface="HelloSquirrel" panose="02000603000000000000" pitchFamily="2" charset="0"/>
              </a:rPr>
              <a:t> by saying, </a:t>
            </a:r>
            <a:r>
              <a:rPr lang="en-US" sz="3100" dirty="0" smtClean="0">
                <a:solidFill>
                  <a:prstClr val="black"/>
                </a:solidFill>
                <a:effectLst>
                  <a:glow rad="63500">
                    <a:srgbClr val="8064A2">
                      <a:satMod val="175000"/>
                      <a:alpha val="40000"/>
                    </a:srgbClr>
                  </a:glow>
                </a:effectLst>
                <a:latin typeface="HelloSquirrel" panose="02000603000000000000" pitchFamily="2" charset="0"/>
                <a:ea typeface="HelloSquirrel" panose="02000603000000000000" pitchFamily="2" charset="0"/>
              </a:rPr>
              <a:t>“I’m inside the tree. It is hollow clear down to the ground.” </a:t>
            </a:r>
            <a:r>
              <a:rPr lang="en-US" sz="3100" dirty="0" smtClean="0">
                <a:solidFill>
                  <a:prstClr val="black"/>
                </a:solidFill>
                <a:effectLst>
                  <a:glow rad="63500">
                    <a:srgbClr val="FFFF00">
                      <a:alpha val="40000"/>
                    </a:srgbClr>
                  </a:glow>
                </a:effectLst>
                <a:latin typeface="HelloSquirrel" panose="02000603000000000000" pitchFamily="2" charset="0"/>
                <a:ea typeface="HelloSquirrel" panose="02000603000000000000" pitchFamily="2" charset="0"/>
              </a:rPr>
              <a:t>One summer, I went camping in the redwood forest in Northern California. We found a few trees that had been burned on the inside. My cousin and I snuck in through a hole in one of the redwoods and pretended it was our house!</a:t>
            </a:r>
            <a:endParaRPr lang="en-US" sz="3100" dirty="0">
              <a:solidFill>
                <a:prstClr val="black"/>
              </a:solidFill>
              <a:effectLst>
                <a:glow rad="63500">
                  <a:srgbClr val="FFFF00">
                    <a:alpha val="40000"/>
                  </a:srgbClr>
                </a:glow>
              </a:effectLst>
              <a:latin typeface="HelloSquirrel" panose="02000603000000000000" pitchFamily="2" charset="0"/>
              <a:ea typeface="HelloSquirrel" panose="02000603000000000000" pitchFamily="2" charset="0"/>
            </a:endParaRPr>
          </a:p>
        </p:txBody>
      </p:sp>
      <p:sp>
        <p:nvSpPr>
          <p:cNvPr id="10" name="TextBox 9"/>
          <p:cNvSpPr txBox="1"/>
          <p:nvPr/>
        </p:nvSpPr>
        <p:spPr>
          <a:xfrm>
            <a:off x="7564661" y="5253528"/>
            <a:ext cx="1181101" cy="461665"/>
          </a:xfrm>
          <a:prstGeom prst="rect">
            <a:avLst/>
          </a:prstGeom>
          <a:noFill/>
        </p:spPr>
        <p:txBody>
          <a:bodyPr wrap="square" rtlCol="0">
            <a:spAutoFit/>
          </a:bodyPr>
          <a:lstStyle/>
          <a:p>
            <a:pPr algn="ctr"/>
            <a:r>
              <a:rPr lang="en-US" sz="2400" dirty="0" smtClean="0">
                <a:solidFill>
                  <a:prstClr val="black"/>
                </a:solidFill>
                <a:latin typeface="Franklin Gothic Demi Cond" panose="020B0706030402020204" pitchFamily="34" charset="0"/>
              </a:rPr>
              <a:t>SCORE:</a:t>
            </a:r>
            <a:endParaRPr lang="en-US" sz="2400" dirty="0">
              <a:solidFill>
                <a:prstClr val="black"/>
              </a:solidFill>
              <a:latin typeface="Franklin Gothic Demi Cond" panose="020B0706030402020204" pitchFamily="34" charset="0"/>
            </a:endParaRPr>
          </a:p>
        </p:txBody>
      </p:sp>
      <p:sp>
        <p:nvSpPr>
          <p:cNvPr id="11" name="Rectangle 10"/>
          <p:cNvSpPr/>
          <p:nvPr/>
        </p:nvSpPr>
        <p:spPr>
          <a:xfrm>
            <a:off x="7631337" y="5253528"/>
            <a:ext cx="1047751" cy="12234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7631337" y="6138446"/>
            <a:ext cx="1047751" cy="338554"/>
          </a:xfrm>
          <a:prstGeom prst="rect">
            <a:avLst/>
          </a:prstGeom>
          <a:noFill/>
        </p:spPr>
        <p:txBody>
          <a:bodyPr wrap="square" rtlCol="0">
            <a:spAutoFit/>
          </a:bodyPr>
          <a:lstStyle/>
          <a:p>
            <a:pPr algn="ctr"/>
            <a:r>
              <a:rPr lang="en-US" sz="1600" dirty="0" smtClean="0">
                <a:solidFill>
                  <a:prstClr val="black"/>
                </a:solidFill>
              </a:rPr>
              <a:t>(0-25)</a:t>
            </a:r>
            <a:endParaRPr lang="en-US" sz="1600" dirty="0">
              <a:solidFill>
                <a:prstClr val="black"/>
              </a:solidFill>
            </a:endParaRPr>
          </a:p>
        </p:txBody>
      </p:sp>
      <p:sp>
        <p:nvSpPr>
          <p:cNvPr id="2" name="TextBox 1"/>
          <p:cNvSpPr txBox="1"/>
          <p:nvPr/>
        </p:nvSpPr>
        <p:spPr>
          <a:xfrm>
            <a:off x="3581400" y="5867400"/>
            <a:ext cx="4302575" cy="461665"/>
          </a:xfrm>
          <a:prstGeom prst="rect">
            <a:avLst/>
          </a:prstGeom>
          <a:noFill/>
        </p:spPr>
        <p:txBody>
          <a:bodyPr wrap="square" rtlCol="0">
            <a:spAutoFit/>
          </a:bodyPr>
          <a:lstStyle/>
          <a:p>
            <a:pPr algn="ctr"/>
            <a:r>
              <a:rPr lang="en-US" sz="2400" b="1" dirty="0" smtClean="0">
                <a:solidFill>
                  <a:srgbClr val="FF33CC"/>
                </a:solidFill>
              </a:rPr>
              <a:t>MINIMAL ERRORS?</a:t>
            </a:r>
            <a:endParaRPr lang="en-US" sz="2400" b="1" dirty="0">
              <a:solidFill>
                <a:srgbClr val="FF33CC"/>
              </a:solidFill>
            </a:endParaRPr>
          </a:p>
        </p:txBody>
      </p:sp>
      <p:sp>
        <p:nvSpPr>
          <p:cNvPr id="3" name="TextBox 2"/>
          <p:cNvSpPr txBox="1"/>
          <p:nvPr/>
        </p:nvSpPr>
        <p:spPr>
          <a:xfrm>
            <a:off x="7645851" y="5557488"/>
            <a:ext cx="1047751" cy="707886"/>
          </a:xfrm>
          <a:prstGeom prst="rect">
            <a:avLst/>
          </a:prstGeom>
          <a:noFill/>
        </p:spPr>
        <p:txBody>
          <a:bodyPr wrap="square" rtlCol="0">
            <a:spAutoFit/>
          </a:bodyPr>
          <a:lstStyle/>
          <a:p>
            <a:r>
              <a:rPr lang="en-US" sz="4000" b="1" dirty="0" smtClean="0">
                <a:solidFill>
                  <a:srgbClr val="C00000"/>
                </a:solidFill>
                <a:latin typeface="Arial Narrow" panose="020B0606020202030204" pitchFamily="34" charset="0"/>
              </a:rPr>
              <a:t>+25</a:t>
            </a:r>
            <a:endParaRPr lang="en-US" sz="4000" b="1" dirty="0">
              <a:solidFill>
                <a:srgbClr val="C00000"/>
              </a:solidFill>
              <a:latin typeface="Arial Narrow" panose="020B0606020202030204" pitchFamily="34" charset="0"/>
            </a:endParaRPr>
          </a:p>
        </p:txBody>
      </p:sp>
      <p:pic>
        <p:nvPicPr>
          <p:cNvPr id="3074" name="Picture 2" descr="C:\Users\VAteacher\AppData\Local\Microsoft\Windows\Temporary Internet Files\Content.IE5\YU6FJ62I\821px-Red_Checkmark.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0811" y="5707840"/>
            <a:ext cx="441189" cy="55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FFFFFF"/>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tabLst>
                <a:tab pos="6743700" algn="r"/>
              </a:tabLst>
            </a:pPr>
            <a:r>
              <a:rPr lang="en-US" sz="3200" dirty="0">
                <a:solidFill>
                  <a:prstClr val="white"/>
                </a:solidFill>
                <a:latin typeface="Janda Silly Monkey"/>
                <a:ea typeface="Calibri"/>
                <a:cs typeface="Times New Roman"/>
              </a:rPr>
              <a:t>Reading Response</a:t>
            </a:r>
            <a:endParaRPr lang="en-US" sz="2400" dirty="0">
              <a:solidFill>
                <a:prstClr val="white"/>
              </a:solidFill>
              <a:ea typeface="Calibri"/>
              <a:cs typeface="Times New Roman"/>
            </a:endParaRPr>
          </a:p>
          <a:p>
            <a:r>
              <a:rPr lang="en-US" sz="2400" dirty="0">
                <a:solidFill>
                  <a:prstClr val="white"/>
                </a:solidFill>
                <a:latin typeface="HelloIHeartYou"/>
                <a:ea typeface="Calibri"/>
                <a:cs typeface="Times New Roman"/>
              </a:rPr>
              <a:t>What connection did you make with an event or character in Chapter 3? Use text evidence to support your answer. </a:t>
            </a:r>
            <a:endParaRPr lang="en-US" sz="1400" dirty="0">
              <a:solidFill>
                <a:prstClr val="white"/>
              </a:solidFill>
              <a:ea typeface="Calibri"/>
              <a:cs typeface="Times New Roman"/>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8497" y="2065248"/>
            <a:ext cx="6200775" cy="277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43060" y="1371600"/>
            <a:ext cx="5199741" cy="584775"/>
          </a:xfrm>
          <a:prstGeom prst="rect">
            <a:avLst/>
          </a:prstGeom>
          <a:noFill/>
        </p:spPr>
        <p:txBody>
          <a:bodyPr wrap="square" rtlCol="0">
            <a:spAutoFit/>
          </a:bodyPr>
          <a:lstStyle/>
          <a:p>
            <a:r>
              <a:rPr lang="en-US" sz="3200" dirty="0" smtClean="0">
                <a:solidFill>
                  <a:prstClr val="black"/>
                </a:solidFill>
                <a:latin typeface="HelloSquirrel" panose="02000603000000000000" pitchFamily="2" charset="0"/>
                <a:ea typeface="HelloSquirrel" panose="02000603000000000000" pitchFamily="2" charset="0"/>
              </a:rPr>
              <a:t>I made a connection to Annika.</a:t>
            </a:r>
            <a:endParaRPr lang="en-US" sz="3200" dirty="0">
              <a:solidFill>
                <a:prstClr val="black"/>
              </a:solidFill>
              <a:latin typeface="HelloSquirrel" panose="02000603000000000000" pitchFamily="2" charset="0"/>
              <a:ea typeface="HelloSquirrel" panose="02000603000000000000" pitchFamily="2" charset="0"/>
            </a:endParaRPr>
          </a:p>
        </p:txBody>
      </p:sp>
      <p:sp>
        <p:nvSpPr>
          <p:cNvPr id="8" name="TextBox 7"/>
          <p:cNvSpPr txBox="1"/>
          <p:nvPr/>
        </p:nvSpPr>
        <p:spPr>
          <a:xfrm>
            <a:off x="7564661" y="5181600"/>
            <a:ext cx="1181101" cy="461665"/>
          </a:xfrm>
          <a:prstGeom prst="rect">
            <a:avLst/>
          </a:prstGeom>
          <a:noFill/>
        </p:spPr>
        <p:txBody>
          <a:bodyPr wrap="square" rtlCol="0">
            <a:spAutoFit/>
          </a:bodyPr>
          <a:lstStyle/>
          <a:p>
            <a:pPr algn="ctr"/>
            <a:r>
              <a:rPr lang="en-US" sz="2400" dirty="0" smtClean="0">
                <a:solidFill>
                  <a:prstClr val="black"/>
                </a:solidFill>
                <a:latin typeface="Franklin Gothic Demi Cond" panose="020B0706030402020204" pitchFamily="34" charset="0"/>
              </a:rPr>
              <a:t>SCORE:</a:t>
            </a:r>
            <a:endParaRPr lang="en-US" sz="2400" dirty="0">
              <a:solidFill>
                <a:prstClr val="black"/>
              </a:solidFill>
              <a:latin typeface="Franklin Gothic Demi Cond" panose="020B0706030402020204" pitchFamily="34" charset="0"/>
            </a:endParaRPr>
          </a:p>
        </p:txBody>
      </p:sp>
      <p:sp>
        <p:nvSpPr>
          <p:cNvPr id="9" name="Rectangle 8"/>
          <p:cNvSpPr/>
          <p:nvPr/>
        </p:nvSpPr>
        <p:spPr>
          <a:xfrm>
            <a:off x="7631337" y="5181600"/>
            <a:ext cx="1047751" cy="12234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631337" y="6066518"/>
            <a:ext cx="1047751" cy="338554"/>
          </a:xfrm>
          <a:prstGeom prst="rect">
            <a:avLst/>
          </a:prstGeom>
          <a:noFill/>
        </p:spPr>
        <p:txBody>
          <a:bodyPr wrap="square" rtlCol="0">
            <a:spAutoFit/>
          </a:bodyPr>
          <a:lstStyle/>
          <a:p>
            <a:pPr algn="ctr"/>
            <a:r>
              <a:rPr lang="en-US" sz="1600" dirty="0" smtClean="0">
                <a:solidFill>
                  <a:prstClr val="black"/>
                </a:solidFill>
              </a:rPr>
              <a:t>(0-25)</a:t>
            </a:r>
            <a:endParaRPr lang="en-US" sz="1600" dirty="0">
              <a:solidFill>
                <a:prstClr val="black"/>
              </a:solidFill>
            </a:endParaRPr>
          </a:p>
        </p:txBody>
      </p:sp>
    </p:spTree>
    <p:extLst>
      <p:ext uri="{BB962C8B-B14F-4D97-AF65-F5344CB8AC3E}">
        <p14:creationId xmlns:p14="http://schemas.microsoft.com/office/powerpoint/2010/main" val="4091737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TotalTime>
  <Words>1608</Words>
  <Application>Microsoft Office PowerPoint</Application>
  <PresentationFormat>On-screen Show (4:3)</PresentationFormat>
  <Paragraphs>210</Paragraphs>
  <Slides>42</Slides>
  <Notes>38</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1_Office Theme</vt:lpstr>
      <vt:lpstr>Office Theme</vt:lpstr>
      <vt:lpstr>4_Office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VAteacher</cp:lastModifiedBy>
  <cp:revision>210</cp:revision>
  <dcterms:created xsi:type="dcterms:W3CDTF">2016-01-26T18:53:01Z</dcterms:created>
  <dcterms:modified xsi:type="dcterms:W3CDTF">2017-11-13T15:07:47Z</dcterms:modified>
</cp:coreProperties>
</file>