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6" r:id="rId6"/>
    <p:sldMasterId id="2147483768" r:id="rId7"/>
  </p:sldMasterIdLst>
  <p:notesMasterIdLst>
    <p:notesMasterId r:id="rId32"/>
  </p:notesMasterIdLst>
  <p:sldIdLst>
    <p:sldId id="257" r:id="rId8"/>
    <p:sldId id="321" r:id="rId9"/>
    <p:sldId id="322" r:id="rId10"/>
    <p:sldId id="258" r:id="rId11"/>
    <p:sldId id="284" r:id="rId12"/>
    <p:sldId id="273" r:id="rId13"/>
    <p:sldId id="274" r:id="rId14"/>
    <p:sldId id="267" r:id="rId15"/>
    <p:sldId id="259" r:id="rId16"/>
    <p:sldId id="293" r:id="rId17"/>
    <p:sldId id="323" r:id="rId18"/>
    <p:sldId id="314" r:id="rId19"/>
    <p:sldId id="260" r:id="rId20"/>
    <p:sldId id="288" r:id="rId21"/>
    <p:sldId id="330" r:id="rId22"/>
    <p:sldId id="280" r:id="rId23"/>
    <p:sldId id="327" r:id="rId24"/>
    <p:sldId id="281" r:id="rId25"/>
    <p:sldId id="282" r:id="rId26"/>
    <p:sldId id="263" r:id="rId27"/>
    <p:sldId id="279" r:id="rId28"/>
    <p:sldId id="270" r:id="rId29"/>
    <p:sldId id="328" r:id="rId30"/>
    <p:sldId id="326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51B85"/>
    <a:srgbClr val="FF0066"/>
    <a:srgbClr val="009999"/>
    <a:srgbClr val="FF6600"/>
    <a:srgbClr val="009900"/>
    <a:srgbClr val="339933"/>
    <a:srgbClr val="FFFFCC"/>
    <a:srgbClr val="71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9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51BA-474B-4E1D-A4C1-41EB80EFEE2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219E4-B318-44ED-9E21-C1EA69F0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1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Jonathan Miller”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Ralph Fletcher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19E4-B318-44ED-9E21-C1EA69F0AE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Jonathan Miller”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Ralph Fletcher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19E4-B318-44ED-9E21-C1EA69F0AE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19E4-B318-44ED-9E21-C1EA69F0AE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19E4-B318-44ED-9E21-C1EA69F0AE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19E4-B318-44ED-9E21-C1EA69F0AE6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2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19E4-B318-44ED-9E21-C1EA69F0AE6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1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6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4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8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16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42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0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42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12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3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1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9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06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2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56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42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1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4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6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30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16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56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7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93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5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5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94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01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1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91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7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66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54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93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34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87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18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8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5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20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47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67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58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59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15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12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40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39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7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61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95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70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47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48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14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30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32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65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8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4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97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72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35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12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157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0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626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8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6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2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2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1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5.jpe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6/W.H._Shumard_family,_circa_19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73244">
            <a:off x="2855477" y="2341945"/>
            <a:ext cx="2052790" cy="213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s-media-cache-ak0.pinimg.com/236x/c2/58/f3/c258f324fb2a3acda31da41e8bdd7e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215">
            <a:off x="459999" y="1834604"/>
            <a:ext cx="1979158" cy="270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s://nicoledigiose.files.wordpress.com/2012/07/hide-and-se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800350"/>
            <a:ext cx="2133600" cy="175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55701" y="27830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loEsliScript" panose="03000603000000000000" pitchFamily="66" charset="0"/>
                <a:ea typeface="HelloEsliScript" panose="03000603000000000000" pitchFamily="66" charset="0"/>
              </a:rPr>
              <a:t>How to Write a</a:t>
            </a:r>
            <a:endParaRPr lang="en-US" sz="4400" dirty="0">
              <a:latin typeface="HelloEsliScript" panose="030006030000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036" name="Picture 12" descr="http://www.clickinmoms.com/blog/wp-content/uploads/2015/02/big-brother-holding-new-baby-brother-photo-by-Kellie-Bieser-840x5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7594">
            <a:off x="7222050" y="2141912"/>
            <a:ext cx="1526072" cy="2214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raehilhorst.com/wp-content/uploads/2015/11/Childhood-memori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47">
            <a:off x="6587360" y="420884"/>
            <a:ext cx="2341218" cy="166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121229" y="508159"/>
            <a:ext cx="662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SuhKurity" panose="02000603000000000000" pitchFamily="2" charset="0"/>
                <a:ea typeface="HelloSuhKurity" panose="02000603000000000000" pitchFamily="2" charset="0"/>
              </a:rPr>
              <a:t>Memoir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SuhKurity" panose="02000603000000000000" pitchFamily="2" charset="0"/>
              <a:ea typeface="HelloSuhKurity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085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loCartoon" panose="02000603000000000000" pitchFamily="2" charset="0"/>
                <a:ea typeface="HelloCartoon" panose="02000603000000000000" pitchFamily="2" charset="0"/>
              </a:rPr>
              <a:t>You need your memoir rough draft and a microphone today.</a:t>
            </a:r>
            <a:endParaRPr lang="en-US" sz="28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5.picdn.net/shutterstock/videos/7299655/thumb/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410">
            <a:off x="1072787" y="599833"/>
            <a:ext cx="6991350" cy="3966723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cotch t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2300" flipH="1">
            <a:off x="5019209" y="4071668"/>
            <a:ext cx="16565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cotch t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6948">
            <a:off x="3405683" y="-196221"/>
            <a:ext cx="16565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36813"/>
            <a:ext cx="3418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Today, you will share your memoir rough draft with your peers.</a:t>
            </a:r>
          </a:p>
          <a:p>
            <a:endParaRPr lang="en-US" sz="28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1026" name="Picture 2" descr="Image result for peer elementary working togeth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0760" y="1252220"/>
            <a:ext cx="3180081" cy="28575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9380" y="4109720"/>
            <a:ext cx="4942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 “</a:t>
            </a:r>
            <a:r>
              <a:rPr lang="en-US" sz="2800" dirty="0" smtClean="0">
                <a:latin typeface="Janda Manatee Solid" panose="02000506000000020004" pitchFamily="2" charset="0"/>
                <a:ea typeface="HelloTypewriterSquisht" panose="02000603000000000000" pitchFamily="2" charset="0"/>
              </a:rPr>
              <a:t>peer</a:t>
            </a:r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” </a:t>
            </a:r>
            <a:r>
              <a:rPr lang="en-US" sz="2800" dirty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is someone at your own </a:t>
            </a:r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level, like a classmate.</a:t>
            </a:r>
            <a:endParaRPr lang="en-US" sz="28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1665">
            <a:off x="3945244" y="3175542"/>
            <a:ext cx="1221426" cy="8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742950"/>
            <a:ext cx="3418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Together you will find ways to improve your writing.</a:t>
            </a:r>
          </a:p>
        </p:txBody>
      </p:sp>
      <p:pic>
        <p:nvPicPr>
          <p:cNvPr id="1026" name="Picture 2" descr="Image result for peer elementary working togeth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0760" y="1252220"/>
            <a:ext cx="3180081" cy="28575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422305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This is called </a:t>
            </a:r>
            <a:r>
              <a:rPr lang="en-US" sz="2800" dirty="0" smtClean="0">
                <a:latin typeface="Janda Manatee Solid" panose="02000506000000020004" pitchFamily="2" charset="0"/>
                <a:ea typeface="HelloTypewriterSquisht" panose="02000603000000000000" pitchFamily="2" charset="0"/>
              </a:rPr>
              <a:t>peer editing</a:t>
            </a:r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9257" y="410972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2395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An author’s job is to engage the reader so that he wants to keep reading!</a:t>
            </a:r>
          </a:p>
        </p:txBody>
      </p:sp>
      <p:pic>
        <p:nvPicPr>
          <p:cNvPr id="4098" name="Picture 2" descr="Image result for i like this boo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6520" y="1400175"/>
            <a:ext cx="371856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38149"/>
            <a:ext cx="480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You can strengthen your memoir rough draft by:</a:t>
            </a:r>
          </a:p>
          <a:p>
            <a:pPr marL="282575" indent="-282575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000" b="1" dirty="0" smtClean="0">
                <a:solidFill>
                  <a:srgbClr val="FF0000"/>
                </a:solidFill>
                <a:ea typeface="HelloTypewriterSquisht" panose="02000603000000000000" pitchFamily="2" charset="0"/>
              </a:rPr>
              <a:t>Hooking</a:t>
            </a:r>
            <a:r>
              <a:rPr lang="en-US" sz="2000" dirty="0" smtClean="0">
                <a:solidFill>
                  <a:srgbClr val="FF0000"/>
                </a:solidFill>
                <a:ea typeface="HelloTypewriterSquisht" panose="02000603000000000000" pitchFamily="2" charset="0"/>
              </a:rPr>
              <a:t> </a:t>
            </a:r>
            <a:r>
              <a:rPr lang="en-US" sz="2000" dirty="0">
                <a:ea typeface="HelloTypewriterSquisht" panose="02000603000000000000" pitchFamily="2" charset="0"/>
              </a:rPr>
              <a:t>the reader in the first sentence</a:t>
            </a:r>
            <a:r>
              <a:rPr lang="en-US" sz="2000" dirty="0" smtClean="0">
                <a:ea typeface="HelloTypewriterSquisht" panose="02000603000000000000" pitchFamily="2" charset="0"/>
              </a:rPr>
              <a:t>.</a:t>
            </a:r>
          </a:p>
          <a:p>
            <a:pPr marL="282575" indent="-282575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000" dirty="0" smtClean="0">
                <a:ea typeface="HelloTypewriterSquisht" panose="02000603000000000000" pitchFamily="2" charset="0"/>
              </a:rPr>
              <a:t>Adding </a:t>
            </a:r>
            <a:r>
              <a:rPr lang="en-US" sz="2000" b="1" dirty="0" smtClean="0">
                <a:solidFill>
                  <a:srgbClr val="006600"/>
                </a:solidFill>
                <a:ea typeface="HelloTypewriterSquisht" panose="02000603000000000000" pitchFamily="2" charset="0"/>
              </a:rPr>
              <a:t>dialog</a:t>
            </a:r>
            <a:r>
              <a:rPr lang="en-US" sz="2000" dirty="0" smtClean="0">
                <a:ea typeface="HelloTypewriterSquisht" panose="02000603000000000000" pitchFamily="2" charset="0"/>
              </a:rPr>
              <a:t>.</a:t>
            </a:r>
            <a:endParaRPr lang="en-US" sz="500" dirty="0">
              <a:ea typeface="HelloTypewriterSquisht" panose="02000603000000000000" pitchFamily="2" charset="0"/>
            </a:endParaRPr>
          </a:p>
          <a:p>
            <a:pPr marL="282575" indent="-282575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000" dirty="0" smtClean="0">
                <a:ea typeface="HelloTypewriterSquisht" panose="02000603000000000000" pitchFamily="2" charset="0"/>
              </a:rPr>
              <a:t>Using </a:t>
            </a:r>
            <a:r>
              <a:rPr lang="en-US" sz="2000" b="1" dirty="0">
                <a:solidFill>
                  <a:srgbClr val="7030A0"/>
                </a:solidFill>
                <a:ea typeface="HelloTypewriterSquisht" panose="02000603000000000000" pitchFamily="2" charset="0"/>
              </a:rPr>
              <a:t>descriptive language </a:t>
            </a:r>
            <a:r>
              <a:rPr lang="en-US" sz="2000" dirty="0">
                <a:ea typeface="HelloTypewriterSquisht" panose="02000603000000000000" pitchFamily="2" charset="0"/>
              </a:rPr>
              <a:t>to help the reader become part of the story</a:t>
            </a:r>
            <a:r>
              <a:rPr lang="en-US" sz="2000" dirty="0" smtClean="0">
                <a:ea typeface="HelloTypewriterSquisht" panose="02000603000000000000" pitchFamily="2" charset="0"/>
              </a:rPr>
              <a:t>.</a:t>
            </a:r>
            <a:endParaRPr lang="en-US" sz="700" dirty="0">
              <a:ea typeface="HelloTypewriterSquisht" panose="02000603000000000000" pitchFamily="2" charset="0"/>
            </a:endParaRPr>
          </a:p>
          <a:p>
            <a:pPr marL="282575" indent="-282575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000" dirty="0" smtClean="0">
                <a:ea typeface="HelloTypewriterSquisht" panose="02000603000000000000" pitchFamily="2" charset="0"/>
              </a:rPr>
              <a:t>Giving </a:t>
            </a:r>
            <a:r>
              <a:rPr lang="en-US" sz="2000" dirty="0">
                <a:ea typeface="HelloTypewriterSquisht" panose="02000603000000000000" pitchFamily="2" charset="0"/>
              </a:rPr>
              <a:t>a detailed picture of what’s happening with  </a:t>
            </a:r>
            <a:r>
              <a:rPr lang="en-US" sz="2000" b="1" dirty="0">
                <a:solidFill>
                  <a:srgbClr val="FF6600"/>
                </a:solidFill>
                <a:ea typeface="HelloTypewriterSquisht" panose="02000603000000000000" pitchFamily="2" charset="0"/>
              </a:rPr>
              <a:t>strong verbs</a:t>
            </a:r>
            <a:r>
              <a:rPr lang="en-US" sz="2000" dirty="0" smtClean="0">
                <a:ea typeface="HelloTypewriterSquisht" panose="02000603000000000000" pitchFamily="2" charset="0"/>
              </a:rPr>
              <a:t>.</a:t>
            </a:r>
            <a:endParaRPr lang="en-US" sz="1000" b="1" dirty="0">
              <a:solidFill>
                <a:srgbClr val="FF6600"/>
              </a:solidFill>
              <a:ea typeface="HelloTypewriterSquisht" panose="02000603000000000000" pitchFamily="2" charset="0"/>
            </a:endParaRPr>
          </a:p>
          <a:p>
            <a:pPr marL="282575" indent="-282575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000" dirty="0" smtClean="0">
                <a:ea typeface="HelloTypewriterSquisht" panose="02000603000000000000" pitchFamily="2" charset="0"/>
              </a:rPr>
              <a:t>Including </a:t>
            </a:r>
            <a:r>
              <a:rPr lang="en-US" sz="2000" b="1" dirty="0">
                <a:solidFill>
                  <a:srgbClr val="0070C0"/>
                </a:solidFill>
                <a:ea typeface="HelloTypewriterSquisht" panose="02000603000000000000" pitchFamily="2" charset="0"/>
              </a:rPr>
              <a:t>metaphors</a:t>
            </a:r>
            <a:r>
              <a:rPr lang="en-US" sz="2000" dirty="0">
                <a:solidFill>
                  <a:srgbClr val="0070C0"/>
                </a:solidFill>
                <a:ea typeface="HelloTypewriterSquisht" panose="02000603000000000000" pitchFamily="2" charset="0"/>
              </a:rPr>
              <a:t> </a:t>
            </a:r>
            <a:r>
              <a:rPr lang="en-US" sz="2000" dirty="0">
                <a:ea typeface="HelloTypewriterSquisht" panose="02000603000000000000" pitchFamily="2" charset="0"/>
              </a:rPr>
              <a:t>and </a:t>
            </a:r>
            <a:r>
              <a:rPr lang="en-US" sz="2000" b="1" dirty="0">
                <a:solidFill>
                  <a:srgbClr val="009999"/>
                </a:solidFill>
                <a:ea typeface="HelloTypewriterSquisht" panose="02000603000000000000" pitchFamily="2" charset="0"/>
              </a:rPr>
              <a:t>similes</a:t>
            </a:r>
            <a:r>
              <a:rPr lang="en-US" sz="2000" dirty="0">
                <a:solidFill>
                  <a:srgbClr val="009999"/>
                </a:solidFill>
                <a:ea typeface="HelloTypewriterSquisht" panose="02000603000000000000" pitchFamily="2" charset="0"/>
              </a:rPr>
              <a:t> </a:t>
            </a:r>
            <a:r>
              <a:rPr lang="en-US" sz="2000" dirty="0">
                <a:ea typeface="HelloTypewriterSquisht" panose="02000603000000000000" pitchFamily="2" charset="0"/>
              </a:rPr>
              <a:t>to add some “color” or “zest” to the story.</a:t>
            </a:r>
          </a:p>
          <a:p>
            <a:endParaRPr lang="en-US" sz="2000" dirty="0" smtClean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4098" name="Picture 2" descr="Image result for i like this boo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6520" y="1400175"/>
            <a:ext cx="371856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/>
          <p:nvPr/>
        </p:nvSpPr>
        <p:spPr>
          <a:xfrm>
            <a:off x="5105400" y="4244334"/>
            <a:ext cx="3657600" cy="895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Add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1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metaphor or simile.</a:t>
            </a:r>
          </a:p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Make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3 verbs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stronger.</a:t>
            </a:r>
          </a:p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Choose words to use other than “said”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    </a:t>
            </a:r>
          </a:p>
          <a:p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(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only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1 “said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” is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allowed in your memoir).</a:t>
            </a:r>
            <a:endParaRPr lang="en-US" sz="1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</a:pPr>
            <a:r>
              <a:rPr lang="en-US" sz="105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50228" y="0"/>
            <a:ext cx="0" cy="51435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350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AUTHOR:</a:t>
            </a:r>
            <a:r>
              <a:rPr lang="en-US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_______________________</a:t>
            </a:r>
            <a:endParaRPr lang="en-US" sz="2000" dirty="0" smtClean="0">
              <a:solidFill>
                <a:prstClr val="black"/>
              </a:solidFill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PEER</a:t>
            </a:r>
            <a:r>
              <a:rPr lang="en-US" sz="20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_________________________</a:t>
            </a:r>
            <a:endParaRPr lang="en-US" sz="2000" dirty="0" smtClean="0">
              <a:solidFill>
                <a:prstClr val="black"/>
              </a:solidFill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003">
            <a:off x="8312252" y="4198156"/>
            <a:ext cx="838200" cy="838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0" y="784086"/>
            <a:ext cx="385455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ea typeface="HelloTypewriterSquisht" panose="02000603000000000000" pitchFamily="2" charset="0"/>
              </a:rPr>
              <a:t>L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isten quietly as your partner reads his/her memoir aloud. </a:t>
            </a:r>
            <a:r>
              <a:rPr lang="en-US" sz="1200" i="1" dirty="0">
                <a:solidFill>
                  <a:prstClr val="black"/>
                </a:solidFill>
                <a:ea typeface="HelloTypewriterSquisht" panose="02000603000000000000" pitchFamily="2" charset="0"/>
              </a:rPr>
              <a:t>A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nswer these questions and give your peer feedback.</a:t>
            </a: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is the memoir about?</a:t>
            </a:r>
            <a:endParaRPr lang="en-US" sz="4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Does </a:t>
            </a:r>
            <a:r>
              <a:rPr lang="en-US" sz="1200" b="1" dirty="0">
                <a:solidFill>
                  <a:prstClr val="black"/>
                </a:solidFill>
                <a:ea typeface="HelloTypewriterSquisht" panose="02000603000000000000" pitchFamily="2" charset="0"/>
              </a:rPr>
              <a:t>the </a:t>
            </a: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story have </a:t>
            </a:r>
            <a:r>
              <a:rPr lang="en-US" sz="1200" b="1" dirty="0">
                <a:solidFill>
                  <a:prstClr val="black"/>
                </a:solidFill>
                <a:ea typeface="HelloTypewriterSquisht" panose="02000603000000000000" pitchFamily="2" charset="0"/>
              </a:rPr>
              <a:t>a beginning, a middle, and an </a:t>
            </a: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end?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Does the story include dialog?  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lesson did the author learn from this event?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is your favorite part of the story?</a:t>
            </a:r>
            <a:endParaRPr lang="en-US" sz="2400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200" i="1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200" i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Then, work together to make the memoir more engaging by using </a:t>
            </a:r>
            <a:r>
              <a:rPr lang="en-US" sz="1200" b="1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descriptive language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. </a:t>
            </a:r>
            <a:endParaRPr lang="en-US" sz="1200" i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100" i="1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997" flipH="1">
            <a:off x="-6452" y="4204692"/>
            <a:ext cx="838200" cy="838200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066800" y="4245428"/>
            <a:ext cx="3657600" cy="895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Add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1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metaphor or simile.</a:t>
            </a:r>
          </a:p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Make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3 verbs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stronger.</a:t>
            </a:r>
          </a:p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Choose words to use other than “said”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    </a:t>
            </a:r>
          </a:p>
          <a:p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(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only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1 “said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” is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allowed in your memoir).</a:t>
            </a:r>
            <a:endParaRPr lang="en-US" sz="1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</a:pPr>
            <a:r>
              <a:rPr lang="en-US" sz="105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4400" y="798820"/>
            <a:ext cx="385455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ea typeface="HelloTypewriterSquisht" panose="02000603000000000000" pitchFamily="2" charset="0"/>
              </a:rPr>
              <a:t>L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isten quietly as your partner reads his/her memoir aloud. </a:t>
            </a:r>
            <a:r>
              <a:rPr lang="en-US" sz="1200" i="1" dirty="0">
                <a:solidFill>
                  <a:prstClr val="black"/>
                </a:solidFill>
                <a:ea typeface="HelloTypewriterSquisht" panose="02000603000000000000" pitchFamily="2" charset="0"/>
              </a:rPr>
              <a:t>A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nswer these questions and give your peer feedback.</a:t>
            </a: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is the memoir about?</a:t>
            </a:r>
            <a:endParaRPr lang="en-US" sz="4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Does </a:t>
            </a:r>
            <a:r>
              <a:rPr lang="en-US" sz="1200" b="1" dirty="0">
                <a:solidFill>
                  <a:prstClr val="black"/>
                </a:solidFill>
                <a:ea typeface="HelloTypewriterSquisht" panose="02000603000000000000" pitchFamily="2" charset="0"/>
              </a:rPr>
              <a:t>the </a:t>
            </a: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story have </a:t>
            </a:r>
            <a:r>
              <a:rPr lang="en-US" sz="1200" b="1" dirty="0">
                <a:solidFill>
                  <a:prstClr val="black"/>
                </a:solidFill>
                <a:ea typeface="HelloTypewriterSquisht" panose="02000603000000000000" pitchFamily="2" charset="0"/>
              </a:rPr>
              <a:t>a beginning, a middle, and an </a:t>
            </a: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end?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Does the story include dialog?  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lesson did the author learn from this event?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is your favorite part of the story?</a:t>
            </a:r>
            <a:endParaRPr lang="en-US" sz="2400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200" i="1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200" i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Then, work together to make the memoir more engaging by using </a:t>
            </a:r>
            <a:r>
              <a:rPr lang="en-US" sz="1200" b="1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descriptive language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. </a:t>
            </a:r>
            <a:endParaRPr lang="en-US" sz="1200" i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100" i="1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2104" y="5715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AUTHOR:</a:t>
            </a:r>
            <a:r>
              <a:rPr lang="en-US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_______________________</a:t>
            </a:r>
            <a:endParaRPr lang="en-US" sz="2000" dirty="0" smtClean="0">
              <a:solidFill>
                <a:prstClr val="black"/>
              </a:solidFill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PEER</a:t>
            </a:r>
            <a:r>
              <a:rPr lang="en-US" sz="20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_________________________</a:t>
            </a:r>
            <a:endParaRPr lang="en-US" sz="2000" dirty="0" smtClean="0">
              <a:solidFill>
                <a:prstClr val="black"/>
              </a:solidFill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4" y="133350"/>
            <a:ext cx="3709192" cy="483533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66750"/>
            <a:ext cx="3962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Squisht" panose="02000603000000000000" pitchFamily="2" charset="0"/>
              </a:rPr>
              <a:t>Your Final Draft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Squisht" panose="02000603000000000000" pitchFamily="2" charset="0"/>
              </a:rPr>
              <a:t>is due on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Squisht" panose="02000603000000000000" pitchFamily="2" charset="0"/>
              </a:rPr>
              <a:t>October </a:t>
            </a:r>
            <a:r>
              <a:rPr lang="en-US" sz="36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Squisht" panose="02000603000000000000" pitchFamily="2" charset="0"/>
              </a:rPr>
              <a:t>20</a:t>
            </a:r>
            <a:endParaRPr lang="en-US" sz="3600" dirty="0" smtClean="0">
              <a:solidFill>
                <a:prstClr val="black"/>
              </a:solidFill>
              <a:latin typeface="Janda Manatee Solid" panose="02000506000000020004" pitchFamily="2" charset="0"/>
              <a:ea typeface="HelloTypewriterSquisht" panose="02000603000000000000" pitchFamily="2" charset="0"/>
            </a:endParaRPr>
          </a:p>
          <a:p>
            <a:pPr algn="ctr"/>
            <a:endParaRPr lang="en-US" sz="1100" dirty="0" smtClean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Use this notebook page and </a:t>
            </a:r>
            <a:r>
              <a:rPr lang="en-US" sz="2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your peer </a:t>
            </a:r>
            <a:r>
              <a:rPr lang="en-US" sz="2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feedback to </a:t>
            </a:r>
          </a:p>
          <a:p>
            <a:pPr algn="ctr"/>
            <a:endParaRPr lang="en-US" sz="8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Squisht" panose="02000603000000000000" pitchFamily="2" charset="0"/>
              </a:rPr>
              <a:t>AWESOME-IZE</a:t>
            </a:r>
            <a:endParaRPr lang="en-US" sz="2800" dirty="0">
              <a:solidFill>
                <a:prstClr val="black"/>
              </a:solidFill>
              <a:latin typeface="Janda Manatee Solid" panose="02000506000000020004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your memoir!</a:t>
            </a:r>
            <a:endParaRPr lang="en-US" sz="2400" dirty="0" smtClean="0">
              <a:solidFill>
                <a:prstClr val="black"/>
              </a:solidFill>
              <a:latin typeface="Janda Manatee Solid" panose="02000506000000020004" pitchFamily="2" charset="0"/>
              <a:ea typeface="HelloTypewriterSquisht" panose="02000603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3161030"/>
            <a:ext cx="548640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267200" y="3161030"/>
            <a:ext cx="548640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0" t="8453" r="3822" b="13646"/>
          <a:stretch/>
        </p:blipFill>
        <p:spPr bwMode="auto">
          <a:xfrm>
            <a:off x="769434" y="64743"/>
            <a:ext cx="470604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53191"/>
            <a:ext cx="3200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Use this rubric to make sure your memoir final draft is complete!</a:t>
            </a:r>
            <a:endParaRPr lang="en-US" sz="2400" dirty="0" smtClean="0">
              <a:solidFill>
                <a:prstClr val="black"/>
              </a:solidFill>
              <a:latin typeface="Janda Manatee Solid" panose="02000506000000020004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11" y="1962857"/>
            <a:ext cx="5658189" cy="31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3896" flipH="1">
            <a:off x="4846995" y="46528"/>
            <a:ext cx="827992" cy="58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209549"/>
            <a:ext cx="3357880" cy="47392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59680" y="2266950"/>
            <a:ext cx="3439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Type up your final draft</a:t>
            </a:r>
            <a:r>
              <a:rPr lang="en-US" sz="2800" dirty="0" smtClean="0">
                <a:solidFill>
                  <a:srgbClr val="92D050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*</a:t>
            </a:r>
            <a:r>
              <a:rPr lang="en-US" sz="2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 and send it to Mrs. Sol.</a:t>
            </a:r>
          </a:p>
        </p:txBody>
      </p:sp>
      <p:pic>
        <p:nvPicPr>
          <p:cNvPr id="6" name="Picture 2" descr="Image result for 5th grade short memoir rough draft samp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590550"/>
            <a:ext cx="2743200" cy="42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5680" y="45157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92D050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*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HelloTypewriterSquisht" panose="02000603000000000000" pitchFamily="2" charset="0"/>
              </a:rPr>
              <a:t>A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HelloTypewriterSquisht" panose="02000603000000000000" pitchFamily="2" charset="0"/>
              </a:rPr>
              <a:t>dults can help with typing and formatting.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2857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SF Cartoonist Hand" panose="02000506000000020003" pitchFamily="2" charset="0"/>
                <a:ea typeface="HelloPlainJane" panose="02000603000000000000" pitchFamily="2" charset="0"/>
                <a:cs typeface="Browallia New" panose="020B0604020202020204" pitchFamily="34" charset="-34"/>
              </a:rPr>
              <a:t>Ralph Macchio</a:t>
            </a:r>
          </a:p>
          <a:p>
            <a:pPr algn="r"/>
            <a:r>
              <a:rPr lang="en-US" sz="900" dirty="0" smtClean="0">
                <a:latin typeface="SF Cartoonist Hand" panose="02000506000000020003" pitchFamily="2" charset="0"/>
                <a:ea typeface="HelloPlainJane" panose="02000603000000000000" pitchFamily="2" charset="0"/>
                <a:cs typeface="Browallia New" panose="020B0604020202020204" pitchFamily="34" charset="-34"/>
              </a:rPr>
              <a:t>10-15-16</a:t>
            </a:r>
            <a:endParaRPr lang="en-US" sz="900" dirty="0">
              <a:latin typeface="SF Cartoonist Hand" panose="02000506000000020003" pitchFamily="2" charset="0"/>
              <a:ea typeface="HelloPlainJane" panose="02000603000000000000" pitchFamily="2" charset="0"/>
              <a:cs typeface="Browallia New" panose="020B0604020202020204" pitchFamily="34" charset="-34"/>
            </a:endParaRPr>
          </a:p>
        </p:txBody>
      </p:sp>
      <p:pic>
        <p:nvPicPr>
          <p:cNvPr id="9222" name="Picture 6" descr="Image result for snoopy typing cli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920" y="3943441"/>
            <a:ext cx="1271840" cy="116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84" y="895350"/>
            <a:ext cx="981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95350"/>
            <a:ext cx="933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09549"/>
            <a:ext cx="3357880" cy="47392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59680" y="2266950"/>
            <a:ext cx="3439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Type up your final draft</a:t>
            </a:r>
            <a:r>
              <a:rPr lang="en-US" sz="2800" dirty="0" smtClean="0">
                <a:solidFill>
                  <a:srgbClr val="92D050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*</a:t>
            </a:r>
            <a:r>
              <a:rPr lang="en-US" sz="2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 and email it to Mrs. Sol.</a:t>
            </a:r>
          </a:p>
        </p:txBody>
      </p:sp>
      <p:pic>
        <p:nvPicPr>
          <p:cNvPr id="6" name="Picture 2" descr="Image result for 5th grade short memoir rough draft samp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590550"/>
            <a:ext cx="2743200" cy="42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5680" y="45157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92D050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*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HelloTypewriterSquisht" panose="02000603000000000000" pitchFamily="2" charset="0"/>
              </a:rPr>
              <a:t>A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HelloTypewriterSquisht" panose="02000603000000000000" pitchFamily="2" charset="0"/>
              </a:rPr>
              <a:t>dults can help with typing and formatting.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34507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SF Cartoonist Hand" panose="02000506000000020003" pitchFamily="2" charset="0"/>
                <a:ea typeface="HelloPlainJane" panose="02000603000000000000" pitchFamily="2" charset="0"/>
                <a:cs typeface="Browallia New" panose="020B0604020202020204" pitchFamily="34" charset="-34"/>
              </a:rPr>
              <a:t>Ralph Macchio</a:t>
            </a:r>
          </a:p>
          <a:p>
            <a:pPr algn="r"/>
            <a:r>
              <a:rPr lang="en-US" sz="900" dirty="0" smtClean="0">
                <a:latin typeface="SF Cartoonist Hand" panose="02000506000000020003" pitchFamily="2" charset="0"/>
                <a:ea typeface="HelloPlainJane" panose="02000603000000000000" pitchFamily="2" charset="0"/>
                <a:cs typeface="Browallia New" panose="020B0604020202020204" pitchFamily="34" charset="-34"/>
              </a:rPr>
              <a:t>10-15-16</a:t>
            </a:r>
            <a:endParaRPr lang="en-US" sz="900" dirty="0">
              <a:latin typeface="SF Cartoonist Hand" panose="02000506000000020003" pitchFamily="2" charset="0"/>
              <a:ea typeface="HelloPlainJane" panose="02000603000000000000" pitchFamily="2" charset="0"/>
              <a:cs typeface="Browallia New" panose="020B0604020202020204" pitchFamily="34" charset="-34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09550"/>
            <a:ext cx="981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56200" y="397777"/>
            <a:ext cx="2501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HelloTypewriterSquisht" panose="02000603000000000000" pitchFamily="2" charset="0"/>
              </a:rPr>
              <a:t>Make sure your </a:t>
            </a:r>
            <a:r>
              <a:rPr lang="en-US" b="1" dirty="0">
                <a:solidFill>
                  <a:srgbClr val="FF0066"/>
                </a:solidFill>
                <a:ea typeface="HelloTypewriterSquisht" panose="02000603000000000000" pitchFamily="2" charset="0"/>
              </a:rPr>
              <a:t>name</a:t>
            </a:r>
            <a:r>
              <a:rPr lang="en-US" dirty="0">
                <a:solidFill>
                  <a:srgbClr val="FF0066"/>
                </a:solidFill>
                <a:ea typeface="HelloTypewriterSquisht" panose="02000603000000000000" pitchFamily="2" charset="0"/>
              </a:rPr>
              <a:t> </a:t>
            </a:r>
            <a:r>
              <a:rPr lang="en-US" sz="1600" dirty="0">
                <a:ea typeface="HelloTypewriterSquisht" panose="02000603000000000000" pitchFamily="2" charset="0"/>
              </a:rPr>
              <a:t>is on your paper and in the file name.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44">
            <a:off x="4720789" y="245509"/>
            <a:ext cx="616822" cy="276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188" flipV="1">
            <a:off x="7030513" y="1042884"/>
            <a:ext cx="616822" cy="276060"/>
          </a:xfrm>
          <a:prstGeom prst="rect">
            <a:avLst/>
          </a:prstGeom>
        </p:spPr>
      </p:pic>
      <p:pic>
        <p:nvPicPr>
          <p:cNvPr id="9222" name="Picture 6" descr="Image result for snoopy typing clip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920" y="3943441"/>
            <a:ext cx="1271840" cy="116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 bwMode="auto">
          <a:xfrm>
            <a:off x="381000" y="133350"/>
            <a:ext cx="82296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kern="0" dirty="0" smtClean="0">
                <a:solidFill>
                  <a:prstClr val="black"/>
                </a:solidFill>
                <a:latin typeface="LD Dabble" panose="00000400000000000000" pitchFamily="2" charset="0"/>
                <a:ea typeface="HelloChalkTalk" pitchFamily="2" charset="0"/>
              </a:rPr>
              <a:t>Audio Setup Wizard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905001" y="173355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/>
            <a:r>
              <a:rPr lang="en-US" sz="2400" dirty="0" smtClean="0">
                <a:solidFill>
                  <a:prstClr val="black"/>
                </a:solidFill>
              </a:rPr>
              <a:t>While you’re waiting, check your audio…</a:t>
            </a:r>
          </a:p>
          <a:p>
            <a:pPr marL="971550" indent="-28575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Is your microphone working?</a:t>
            </a:r>
          </a:p>
          <a:p>
            <a:pPr marL="971550" indent="-28575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Are your speakers on?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57" y="3562350"/>
            <a:ext cx="4121686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60440" y="2876550"/>
            <a:ext cx="0" cy="78105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013" y="180048"/>
            <a:ext cx="5382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Next week we will </a:t>
            </a:r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begin reading </a:t>
            </a:r>
            <a:r>
              <a:rPr lang="en-US" sz="2800" i="1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Pippi Longstocking </a:t>
            </a:r>
            <a:r>
              <a:rPr lang="en-US" sz="28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by Astrid </a:t>
            </a:r>
            <a:r>
              <a:rPr lang="en-US" sz="2800" dirty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Lindgren. </a:t>
            </a:r>
            <a:endParaRPr lang="en-US" sz="2800" dirty="0" smtClean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46749">
            <a:off x="1035278" y="3805023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14B25"/>
                </a:solidFill>
                <a:ea typeface="HelloTypewriterSquisht" panose="02000603000000000000" pitchFamily="2" charset="0"/>
              </a:rPr>
              <a:t>BONUS!</a:t>
            </a:r>
          </a:p>
          <a:p>
            <a:pPr algn="ctr"/>
            <a:r>
              <a:rPr lang="en-US" sz="1600" b="1" dirty="0" smtClean="0">
                <a:solidFill>
                  <a:srgbClr val="714B25"/>
                </a:solidFill>
                <a:ea typeface="HelloTypewriterSquisht" panose="02000603000000000000" pitchFamily="2" charset="0"/>
              </a:rPr>
              <a:t>We’ll complete Literature Unit 7</a:t>
            </a:r>
          </a:p>
          <a:p>
            <a:pPr algn="ctr"/>
            <a:r>
              <a:rPr lang="en-US" sz="1600" b="1" dirty="0" smtClean="0">
                <a:solidFill>
                  <a:srgbClr val="714B25"/>
                </a:solidFill>
                <a:ea typeface="HelloTypewriterSquisht" panose="02000603000000000000" pitchFamily="2" charset="0"/>
              </a:rPr>
              <a:t>together as a class.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818">
            <a:off x="838200" y="266930"/>
            <a:ext cx="2375357" cy="33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wMl95li3Ceg/UQjr3P5Pl2I/AAAAAAAABpY/Jn5rXLPPa1A/s400/Pippi+Mr+Nils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621159"/>
            <a:ext cx="37814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74295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Squisht" panose="02000603000000000000" pitchFamily="2" charset="0"/>
              </a:rPr>
              <a:t>ANY QUESTIONS?</a:t>
            </a:r>
            <a:endParaRPr lang="en-US" sz="44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2050" name="Picture 2" descr="Image result for student raising ha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4810"/>
            <a:ext cx="3733800" cy="247868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udent raising hand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3050" y="2743198"/>
            <a:ext cx="285750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og raise hand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0" y="2615824"/>
            <a:ext cx="2505075" cy="2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nicoledigiose.files.wordpress.com/2012/07/hide-and-s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00350"/>
            <a:ext cx="2423313" cy="199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55701" y="27830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HelloEsliScript" panose="03000603000000000000" pitchFamily="66" charset="0"/>
                <a:ea typeface="HelloEsliScript" panose="03000603000000000000" pitchFamily="66" charset="0"/>
              </a:rPr>
              <a:t>Now it’s time for…</a:t>
            </a:r>
            <a:endParaRPr lang="en-US" sz="4400" dirty="0">
              <a:solidFill>
                <a:prstClr val="black"/>
              </a:solidFill>
              <a:latin typeface="HelloEsliScript" panose="030006030000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036" name="Picture 12" descr="http://www.clickinmoms.com/blog/wp-content/uploads/2015/02/big-brother-holding-new-baby-brother-photo-by-Kellie-Bieser-840x5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7594">
            <a:off x="7429451" y="2106534"/>
            <a:ext cx="1526072" cy="2214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raehilhorst.com/wp-content/uploads/2015/11/Childhood-memori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47">
            <a:off x="6587360" y="253726"/>
            <a:ext cx="2341218" cy="166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3400" y="74295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SuhKurity" panose="02000603000000000000" pitchFamily="2" charset="0"/>
                <a:ea typeface="HelloSuhKurity" panose="02000603000000000000" pitchFamily="2" charset="0"/>
              </a:rPr>
              <a:t>Peer Editing!</a:t>
            </a:r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SuhKurity" panose="02000603000000000000" pitchFamily="2" charset="0"/>
              <a:ea typeface="HelloSuhKurity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0343" y="2495550"/>
            <a:ext cx="343916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Work with your partner to </a:t>
            </a:r>
          </a:p>
          <a:p>
            <a:pPr algn="ctr"/>
            <a:endParaRPr lang="en-US" sz="5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Squisht" panose="02000603000000000000" pitchFamily="2" charset="0"/>
              </a:rPr>
              <a:t>AWESOME-IZE</a:t>
            </a:r>
            <a:endParaRPr lang="en-US" sz="3200" dirty="0">
              <a:solidFill>
                <a:prstClr val="black"/>
              </a:solidFill>
              <a:latin typeface="Janda Manatee Solid" panose="02000506000000020004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your memoir!</a:t>
            </a:r>
            <a:endParaRPr lang="en-US" sz="2800" dirty="0">
              <a:solidFill>
                <a:prstClr val="black"/>
              </a:solidFill>
              <a:latin typeface="Janda Manatee Solid" panose="02000506000000020004" pitchFamily="2" charset="0"/>
              <a:ea typeface="HelloTypewriterSquisht" panose="02000603000000000000" pitchFamily="2" charset="0"/>
            </a:endParaRPr>
          </a:p>
          <a:p>
            <a:pPr algn="ctr"/>
            <a:endParaRPr lang="en-US" sz="2800" dirty="0" smtClean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/>
          <p:nvPr/>
        </p:nvSpPr>
        <p:spPr>
          <a:xfrm>
            <a:off x="5105400" y="4244334"/>
            <a:ext cx="3657600" cy="895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Add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1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metaphor or simile.</a:t>
            </a:r>
          </a:p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Make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3 verbs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stronger.</a:t>
            </a:r>
          </a:p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Choose words to use other than “said”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    </a:t>
            </a:r>
          </a:p>
          <a:p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(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only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1 “said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” is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allowed in your memoir).</a:t>
            </a:r>
            <a:endParaRPr lang="en-US" sz="1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</a:pPr>
            <a:r>
              <a:rPr lang="en-US" sz="105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50228" y="0"/>
            <a:ext cx="0" cy="51435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0600" y="350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AUTHOR:</a:t>
            </a:r>
            <a:r>
              <a:rPr lang="en-US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_______________________</a:t>
            </a:r>
            <a:endParaRPr lang="en-US" sz="2000" dirty="0" smtClean="0">
              <a:solidFill>
                <a:prstClr val="black"/>
              </a:solidFill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PEER</a:t>
            </a:r>
            <a:r>
              <a:rPr lang="en-US" sz="20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_________________________</a:t>
            </a:r>
            <a:endParaRPr lang="en-US" sz="2000" dirty="0" smtClean="0">
              <a:solidFill>
                <a:prstClr val="black"/>
              </a:solidFill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003">
            <a:off x="8312252" y="4198156"/>
            <a:ext cx="838200" cy="838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0" y="784086"/>
            <a:ext cx="385455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ea typeface="HelloTypewriterSquisht" panose="02000603000000000000" pitchFamily="2" charset="0"/>
              </a:rPr>
              <a:t>L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isten quietly as your partner reads his/her memoir aloud. </a:t>
            </a:r>
            <a:r>
              <a:rPr lang="en-US" sz="1200" i="1" dirty="0">
                <a:solidFill>
                  <a:prstClr val="black"/>
                </a:solidFill>
                <a:ea typeface="HelloTypewriterSquisht" panose="02000603000000000000" pitchFamily="2" charset="0"/>
              </a:rPr>
              <a:t>A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nswer these questions and give your peer feedback.</a:t>
            </a: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is the memoir about?</a:t>
            </a:r>
            <a:endParaRPr lang="en-US" sz="4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Does </a:t>
            </a:r>
            <a:r>
              <a:rPr lang="en-US" sz="1200" b="1" dirty="0">
                <a:solidFill>
                  <a:prstClr val="black"/>
                </a:solidFill>
                <a:ea typeface="HelloTypewriterSquisht" panose="02000603000000000000" pitchFamily="2" charset="0"/>
              </a:rPr>
              <a:t>the </a:t>
            </a: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story have </a:t>
            </a:r>
            <a:r>
              <a:rPr lang="en-US" sz="1200" b="1" dirty="0">
                <a:solidFill>
                  <a:prstClr val="black"/>
                </a:solidFill>
                <a:ea typeface="HelloTypewriterSquisht" panose="02000603000000000000" pitchFamily="2" charset="0"/>
              </a:rPr>
              <a:t>a beginning, a middle, and an </a:t>
            </a: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end?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Does the story include dialog?  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lesson did the author learn from this event?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is your favorite part of the story?</a:t>
            </a:r>
            <a:endParaRPr lang="en-US" sz="2400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200" i="1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200" i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Then, work together to make the memoir more engaging by using </a:t>
            </a:r>
            <a:r>
              <a:rPr lang="en-US" sz="1200" b="1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descriptive language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. </a:t>
            </a:r>
            <a:endParaRPr lang="en-US" sz="1200" i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100" i="1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997" flipH="1">
            <a:off x="-6452" y="4204692"/>
            <a:ext cx="838200" cy="838200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1066800" y="4245428"/>
            <a:ext cx="3657600" cy="895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Add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1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metaphor or simile.</a:t>
            </a:r>
          </a:p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Make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3 verbs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stronger.</a:t>
            </a:r>
          </a:p>
          <a:p>
            <a:pPr marL="228600" indent="-228600">
              <a:buFont typeface="Wingdings"/>
              <a:buChar char=""/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Choose words to use other than “said”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    </a:t>
            </a:r>
          </a:p>
          <a:p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      (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only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1 “said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Times New Roman"/>
              </a:rPr>
              <a:t>” is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allowed in your memoir).</a:t>
            </a:r>
            <a:endParaRPr lang="en-US" sz="1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</a:pPr>
            <a:r>
              <a:rPr lang="en-US" sz="105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4400" y="798820"/>
            <a:ext cx="385455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ea typeface="HelloTypewriterSquisht" panose="02000603000000000000" pitchFamily="2" charset="0"/>
              </a:rPr>
              <a:t>L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isten quietly as your partner reads his/her memoir aloud. </a:t>
            </a:r>
            <a:r>
              <a:rPr lang="en-US" sz="1200" i="1" dirty="0">
                <a:solidFill>
                  <a:prstClr val="black"/>
                </a:solidFill>
                <a:ea typeface="HelloTypewriterSquisht" panose="02000603000000000000" pitchFamily="2" charset="0"/>
              </a:rPr>
              <a:t>A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nswer these questions and give your peer feedback.</a:t>
            </a: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is the memoir about?</a:t>
            </a:r>
            <a:endParaRPr lang="en-US" sz="4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Does </a:t>
            </a:r>
            <a:r>
              <a:rPr lang="en-US" sz="1200" b="1" dirty="0">
                <a:solidFill>
                  <a:prstClr val="black"/>
                </a:solidFill>
                <a:ea typeface="HelloTypewriterSquisht" panose="02000603000000000000" pitchFamily="2" charset="0"/>
              </a:rPr>
              <a:t>the </a:t>
            </a: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story have </a:t>
            </a:r>
            <a:r>
              <a:rPr lang="en-US" sz="1200" b="1" dirty="0">
                <a:solidFill>
                  <a:prstClr val="black"/>
                </a:solidFill>
                <a:ea typeface="HelloTypewriterSquisht" panose="02000603000000000000" pitchFamily="2" charset="0"/>
              </a:rPr>
              <a:t>a beginning, a middle, and an </a:t>
            </a: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end?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Does the story include dialog?  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lesson did the author learn from this event?</a:t>
            </a:r>
            <a:endParaRPr lang="en-US" sz="1200" b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200" b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What is your favorite part of the story?</a:t>
            </a:r>
            <a:endParaRPr lang="en-US" sz="2400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200" i="1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200" i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Then, work together to make the memoir more engaging by using </a:t>
            </a:r>
            <a:r>
              <a:rPr lang="en-US" sz="1200" b="1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descriptive language</a:t>
            </a:r>
            <a:r>
              <a:rPr lang="en-US" sz="1200" i="1" dirty="0" smtClean="0">
                <a:solidFill>
                  <a:prstClr val="black"/>
                </a:solidFill>
                <a:ea typeface="HelloTypewriterSquisht" panose="02000603000000000000" pitchFamily="2" charset="0"/>
              </a:rPr>
              <a:t>. </a:t>
            </a:r>
            <a:endParaRPr lang="en-US" sz="1200" i="1" dirty="0">
              <a:solidFill>
                <a:prstClr val="black"/>
              </a:solidFill>
              <a:ea typeface="HelloTypewriterSquisht" panose="02000603000000000000" pitchFamily="2" charset="0"/>
            </a:endParaRPr>
          </a:p>
          <a:p>
            <a:endParaRPr lang="en-US" sz="1100" i="1" dirty="0" smtClean="0">
              <a:solidFill>
                <a:prstClr val="black"/>
              </a:solidFill>
              <a:ea typeface="HelloTypewriterSquisht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2104" y="5715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AUTHOR:</a:t>
            </a:r>
            <a:r>
              <a:rPr lang="en-US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_______________________</a:t>
            </a:r>
            <a:endParaRPr lang="en-US" sz="2000" dirty="0" smtClean="0">
              <a:solidFill>
                <a:prstClr val="black"/>
              </a:solidFill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TSYlemon" panose="02000603000000000000" pitchFamily="2" charset="0"/>
                <a:ea typeface="ARTSYlemon" panose="02000603000000000000" pitchFamily="2" charset="0"/>
              </a:rPr>
              <a:t>PEER</a:t>
            </a:r>
            <a:r>
              <a:rPr lang="en-US" sz="20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_________________________</a:t>
            </a:r>
            <a:endParaRPr lang="en-US" sz="2000" dirty="0" smtClean="0">
              <a:solidFill>
                <a:prstClr val="black"/>
              </a:solidFill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571" y="468213"/>
            <a:ext cx="441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D Dabble" panose="00000400000000000000" pitchFamily="2" charset="0"/>
                <a:ea typeface="HelloChalkTalk" pitchFamily="2" charset="0"/>
              </a:rPr>
              <a:t>YOU’VE GOT MAIL!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D Dabble" panose="00000400000000000000" pitchFamily="2" charset="0"/>
                <a:ea typeface="HelloChalkTalk" pitchFamily="2" charset="0"/>
              </a:rPr>
              <a:t>(or you will soon)</a:t>
            </a:r>
          </a:p>
          <a:p>
            <a:endParaRPr lang="en-US" sz="3200" dirty="0"/>
          </a:p>
        </p:txBody>
      </p:sp>
      <p:pic>
        <p:nvPicPr>
          <p:cNvPr id="1026" name="Picture 2" descr="http://babyblues.com/wp-content/uploads/sites/102/2012/10/Zoe-Hammie-check-mail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"/>
          <a:stretch/>
        </p:blipFill>
        <p:spPr bwMode="auto">
          <a:xfrm>
            <a:off x="885825" y="303438"/>
            <a:ext cx="3724275" cy="44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838200" y="-323850"/>
            <a:ext cx="7620000" cy="2895600"/>
          </a:xfrm>
          <a:prstGeom prst="irregularSeal1">
            <a:avLst/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http://3.everyday-families.com/wp-content/uploads/2013/10/Defiantchild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56100"/>
            <a:ext cx="3749041" cy="3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63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Wordsmith" panose="02000603000000000000" pitchFamily="2" charset="0"/>
                <a:ea typeface="HelloWordsmith" panose="02000603000000000000" pitchFamily="2" charset="0"/>
              </a:rPr>
              <a:t>Mic Check!</a:t>
            </a:r>
          </a:p>
        </p:txBody>
      </p:sp>
      <p:pic>
        <p:nvPicPr>
          <p:cNvPr id="1026" name="Picture 2" descr="http://www.clipartkid.com/images/654/radio-microphone-clip-art-top-pictures-gallery-online-bi6e1J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1" y="2171700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1885950"/>
            <a:ext cx="381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Today, you will read your memoir aloud in CC. </a:t>
            </a:r>
          </a:p>
          <a:p>
            <a:pPr algn="ctr"/>
            <a:endParaRPr lang="en-US" sz="14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That means…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everyone needs a working microphone. </a:t>
            </a:r>
            <a:endParaRPr lang="en-US" sz="24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07" y="4227408"/>
            <a:ext cx="25595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620000" y="4366785"/>
            <a:ext cx="762000" cy="39052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4705350"/>
            <a:ext cx="762000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0495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“I </a:t>
            </a:r>
            <a:r>
              <a:rPr lang="en-US" sz="3600" dirty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read </a:t>
            </a:r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all of my </a:t>
            </a:r>
            <a:r>
              <a:rPr lang="en-US" sz="3600" dirty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books aloud before they were published</a:t>
            </a:r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.” </a:t>
            </a:r>
          </a:p>
          <a:p>
            <a:endParaRPr lang="en-US" sz="36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r"/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- Beverly Cleary</a:t>
            </a:r>
            <a:endParaRPr lang="en-US" sz="36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947837">
            <a:off x="1002709" y="2426081"/>
            <a:ext cx="3833818" cy="3067002"/>
          </a:xfrm>
          <a:prstGeom prst="irregularSeal2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150495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“I </a:t>
            </a:r>
            <a:r>
              <a:rPr lang="en-US" sz="3600" dirty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read </a:t>
            </a:r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all of my </a:t>
            </a:r>
            <a:r>
              <a:rPr lang="en-US" sz="3600" dirty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books aloud before they were published</a:t>
            </a:r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.” </a:t>
            </a:r>
          </a:p>
          <a:p>
            <a:endParaRPr lang="en-US" sz="36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r"/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- Beverly Cleary</a:t>
            </a:r>
            <a:endParaRPr lang="en-US" sz="36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720" y="332035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Janda Manatee Solid" panose="02000506000000020004" pitchFamily="2" charset="0"/>
              </a:rPr>
              <a:t>Why do you think she read them aloud?</a:t>
            </a:r>
            <a:endParaRPr lang="en-US" sz="2800" dirty="0">
              <a:solidFill>
                <a:srgbClr val="7030A0"/>
              </a:solidFill>
              <a:latin typeface="Janda Manatee Solid" panose="02000506000000020004" pitchFamily="2" charset="0"/>
            </a:endParaRPr>
          </a:p>
        </p:txBody>
      </p:sp>
      <p:pic>
        <p:nvPicPr>
          <p:cNvPr id="10243" name="Picture 3" descr="C:\Users\VAteacher\Documents\Pictures\Clip Art\SUBJECTS\thinking ca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939">
            <a:off x="395948" y="3958597"/>
            <a:ext cx="1316233" cy="11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0495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What is a memoir?</a:t>
            </a:r>
          </a:p>
        </p:txBody>
      </p:sp>
    </p:spTree>
    <p:extLst>
      <p:ext uri="{BB962C8B-B14F-4D97-AF65-F5344CB8AC3E}">
        <p14:creationId xmlns:p14="http://schemas.microsoft.com/office/powerpoint/2010/main" val="1941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0495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What is a </a:t>
            </a:r>
            <a:r>
              <a:rPr lang="en-US" sz="4400" dirty="0" smtClean="0"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HelloTypewriterSquisht" panose="02000603000000000000" pitchFamily="2" charset="0"/>
                <a:ea typeface="HelloTypewriterSquisht" panose="02000603000000000000" pitchFamily="2" charset="0"/>
              </a:rPr>
              <a:t>memoir</a:t>
            </a:r>
            <a:r>
              <a:rPr lang="en-US" sz="4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7443" y="2370744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HelloTypewriterSquisht" panose="02000603000000000000" pitchFamily="2" charset="0"/>
                <a:ea typeface="HelloTypewriterSquisht" panose="02000603000000000000" pitchFamily="2" charset="0"/>
              </a:rPr>
              <a:t>memory</a:t>
            </a:r>
            <a:endParaRPr lang="en-US" sz="4400" dirty="0" smtClean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1" y="2107114"/>
            <a:ext cx="347443" cy="527260"/>
          </a:xfrm>
          <a:prstGeom prst="rect">
            <a:avLst/>
          </a:prstGeom>
        </p:spPr>
      </p:pic>
      <p:pic>
        <p:nvPicPr>
          <p:cNvPr id="11268" name="Picture 4" descr="http://sahm.org/wp-content/uploads/memor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607" y="2514125"/>
            <a:ext cx="3976007" cy="26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hk.h-cdn.co/assets/16/39/1475165050-halloween-19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3"/>
          <a:stretch/>
        </p:blipFill>
        <p:spPr bwMode="auto">
          <a:xfrm rot="461150">
            <a:off x="4467962" y="519671"/>
            <a:ext cx="3728660" cy="4162156"/>
          </a:xfrm>
          <a:prstGeom prst="rect">
            <a:avLst/>
          </a:prstGeom>
          <a:noFill/>
          <a:ln w="76200">
            <a:solidFill>
              <a:schemeClr val="bg2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560863">
            <a:off x="477803" y="156042"/>
            <a:ext cx="4301987" cy="3230782"/>
          </a:xfrm>
          <a:prstGeom prst="cloudCallout">
            <a:avLst>
              <a:gd name="adj1" fmla="val -5635"/>
              <a:gd name="adj2" fmla="val 7529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7385" y="538647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You</a:t>
            </a:r>
            <a:r>
              <a:rPr lang="en-US" sz="3200" dirty="0" smtClean="0"/>
              <a:t> are the only person who can write your memoir! </a:t>
            </a:r>
          </a:p>
          <a:p>
            <a:pPr algn="ctr"/>
            <a:r>
              <a:rPr lang="en-US" sz="3200" dirty="0" smtClean="0"/>
              <a:t>(because </a:t>
            </a:r>
            <a:r>
              <a:rPr lang="en-US" sz="3200" u="sng" dirty="0" smtClean="0"/>
              <a:t>you</a:t>
            </a:r>
            <a:r>
              <a:rPr lang="en-US" sz="3200" dirty="0" smtClean="0"/>
              <a:t> lived it)</a:t>
            </a:r>
          </a:p>
        </p:txBody>
      </p:sp>
    </p:spTree>
    <p:extLst>
      <p:ext uri="{BB962C8B-B14F-4D97-AF65-F5344CB8AC3E}">
        <p14:creationId xmlns:p14="http://schemas.microsoft.com/office/powerpoint/2010/main" val="33961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5255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Let’s listen to a short memoir written by </a:t>
            </a:r>
          </a:p>
          <a:p>
            <a:pPr algn="ctr"/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Ralph Fletcher.</a:t>
            </a:r>
          </a:p>
        </p:txBody>
      </p:sp>
      <p:pic>
        <p:nvPicPr>
          <p:cNvPr id="2050" name="Picture 2" descr="http://images.bookoutlet.com/covers/large/isbn978080/9780805072426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796">
            <a:off x="1087660" y="633655"/>
            <a:ext cx="2853881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908</Words>
  <Application>Microsoft Office PowerPoint</Application>
  <PresentationFormat>On-screen Show (16:9)</PresentationFormat>
  <Paragraphs>146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9_Office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VAteacher</dc:creator>
  <cp:lastModifiedBy>VAteacher</cp:lastModifiedBy>
  <cp:revision>169</cp:revision>
  <dcterms:created xsi:type="dcterms:W3CDTF">2016-08-15T17:48:45Z</dcterms:created>
  <dcterms:modified xsi:type="dcterms:W3CDTF">2017-09-28T17:12:58Z</dcterms:modified>
</cp:coreProperties>
</file>