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4"/>
  </p:notesMasterIdLst>
  <p:sldIdLst>
    <p:sldId id="257" r:id="rId7"/>
    <p:sldId id="299" r:id="rId8"/>
    <p:sldId id="258" r:id="rId9"/>
    <p:sldId id="273" r:id="rId10"/>
    <p:sldId id="300" r:id="rId11"/>
    <p:sldId id="286" r:id="rId12"/>
    <p:sldId id="267" r:id="rId13"/>
    <p:sldId id="279" r:id="rId14"/>
    <p:sldId id="280" r:id="rId15"/>
    <p:sldId id="259" r:id="rId16"/>
    <p:sldId id="297" r:id="rId17"/>
    <p:sldId id="260" r:id="rId18"/>
    <p:sldId id="276" r:id="rId19"/>
    <p:sldId id="275" r:id="rId20"/>
    <p:sldId id="261" r:id="rId21"/>
    <p:sldId id="285" r:id="rId22"/>
    <p:sldId id="289" r:id="rId23"/>
    <p:sldId id="277" r:id="rId24"/>
    <p:sldId id="290" r:id="rId25"/>
    <p:sldId id="293" r:id="rId26"/>
    <p:sldId id="292" r:id="rId27"/>
    <p:sldId id="291" r:id="rId28"/>
    <p:sldId id="294" r:id="rId29"/>
    <p:sldId id="295" r:id="rId30"/>
    <p:sldId id="274" r:id="rId31"/>
    <p:sldId id="278" r:id="rId32"/>
    <p:sldId id="272" r:id="rId33"/>
    <p:sldId id="288" r:id="rId34"/>
    <p:sldId id="283" r:id="rId35"/>
    <p:sldId id="296" r:id="rId36"/>
    <p:sldId id="281" r:id="rId37"/>
    <p:sldId id="282" r:id="rId38"/>
    <p:sldId id="262" r:id="rId39"/>
    <p:sldId id="263" r:id="rId40"/>
    <p:sldId id="298" r:id="rId41"/>
    <p:sldId id="287" r:id="rId42"/>
    <p:sldId id="270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>
        <p:scale>
          <a:sx n="100" d="100"/>
          <a:sy n="100" d="100"/>
        </p:scale>
        <p:origin x="-43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AC233-FA21-44BF-A0EE-B88C29CE7AFF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211E-4FD3-4A7C-9897-BDA8E7B68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slide while reading Marshfield Dreams, “School”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6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 words you can use instead of “said” when</a:t>
            </a:r>
            <a:r>
              <a:rPr lang="en-US" baseline="0" dirty="0" smtClean="0"/>
              <a:t> you write your memoir.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http://safeshare.tv/x/54262361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Ralph Fletcher couldn’t remember exactly what Jimmy gave him when he got off the bus, so he added details about type of items</a:t>
            </a:r>
            <a:r>
              <a:rPr lang="en-US" baseline="0" dirty="0" smtClean="0"/>
              <a:t> Jimmy might have given him after a day in the woods.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7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Google Form with general questions about progress, theme, characters, plot, setting, favorite line,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5211E-4FD3-4A7C-9897-BDA8E7B68E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6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4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85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42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0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9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06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56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6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30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56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7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55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62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44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5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48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4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536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21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41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8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00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38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8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15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2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5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64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9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57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0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21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4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14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6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1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32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38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0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5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6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0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6B4-C6BC-41CC-8B2C-5633BB8F4B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912D-7F1C-4BB6-B7B3-6EEB432C24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afeshare.tv/x/54262361" TargetMode="Externa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microsoft.com/office/2007/relationships/hdphoto" Target="../media/hdphoto4.wdp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Relationship Id="rId6" Type="http://schemas.microsoft.com/office/2007/relationships/hdphoto" Target="../media/hdphoto7.wdp"/><Relationship Id="rId5" Type="http://schemas.openxmlformats.org/officeDocument/2006/relationships/image" Target="../media/image35.jpeg"/><Relationship Id="rId4" Type="http://schemas.microsoft.com/office/2007/relationships/hdphoto" Target="../media/hdphoto6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6/W.H._Shumard_family,_circa_19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9847"/>
          <a:stretch/>
        </p:blipFill>
        <p:spPr bwMode="auto">
          <a:xfrm rot="373244">
            <a:off x="2832644" y="2439743"/>
            <a:ext cx="2157453" cy="2245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-media-cache-ak0.pinimg.com/236x/c2/58/f3/c258f324fb2a3acda31da41e8bdd7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215">
            <a:off x="480624" y="1817590"/>
            <a:ext cx="224790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s://nicoledigiose.files.wordpress.com/2012/07/hide-and-se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0350"/>
            <a:ext cx="2423313" cy="199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55701" y="27830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loEsliScript" panose="03000603000000000000" pitchFamily="66" charset="0"/>
                <a:ea typeface="HelloEsliScript" panose="03000603000000000000" pitchFamily="66" charset="0"/>
              </a:rPr>
              <a:t>How to Write a</a:t>
            </a:r>
            <a:endParaRPr lang="en-US" sz="4400" dirty="0">
              <a:latin typeface="HelloEsliScript" panose="030006030000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036" name="Picture 12" descr="http://www.clickinmoms.com/blog/wp-content/uploads/2015/02/big-brother-holding-new-baby-brother-photo-by-Kellie-Bieser-840x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7" r="5632"/>
          <a:stretch/>
        </p:blipFill>
        <p:spPr bwMode="auto">
          <a:xfrm rot="187594">
            <a:off x="7429451" y="2106534"/>
            <a:ext cx="1526072" cy="221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raehilhorst.com/wp-content/uploads/2015/11/Childhood-memor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47">
            <a:off x="6587360" y="253726"/>
            <a:ext cx="2341218" cy="166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121229" y="508159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SuhKurity" panose="02000603000000000000" pitchFamily="2" charset="0"/>
                <a:ea typeface="HelloSuhKurity" panose="02000603000000000000" pitchFamily="2" charset="0"/>
              </a:rPr>
              <a:t>Memoir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SuhKurity" panose="02000603000000000000" pitchFamily="2" charset="0"/>
              <a:ea typeface="HelloSuhKur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35255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Let’s listen to a short memoir written by </a:t>
            </a:r>
          </a:p>
          <a:p>
            <a:pPr algn="ct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Ralph Fletcher.</a:t>
            </a:r>
          </a:p>
        </p:txBody>
      </p:sp>
      <p:pic>
        <p:nvPicPr>
          <p:cNvPr id="2050" name="Picture 2" descr="http://images.bookoutlet.com/covers/large/isbn978080/9780805072426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796">
            <a:off x="1087660" y="633655"/>
            <a:ext cx="2853881" cy="401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visitparks.co.uk/media/1213/stick-man-school-day-out-ks1-boy-forest-gathering-sticks-main-featur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361950"/>
            <a:ext cx="5715000" cy="4467226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cotch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16565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cotch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59871"/>
            <a:ext cx="16565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cotch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75976">
            <a:off x="3662095" y="4067176"/>
            <a:ext cx="165652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s talk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7996"/>
          <a:stretch/>
        </p:blipFill>
        <p:spPr bwMode="auto">
          <a:xfrm>
            <a:off x="732903" y="2070110"/>
            <a:ext cx="4601097" cy="288527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495800" y="209550"/>
            <a:ext cx="3886200" cy="2057400"/>
          </a:xfrm>
          <a:prstGeom prst="wedgeRoundRectCallout">
            <a:avLst>
              <a:gd name="adj1" fmla="val -43123"/>
              <a:gd name="adj2" fmla="val 697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438150"/>
            <a:ext cx="4724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The Power of</a:t>
            </a:r>
          </a:p>
          <a:p>
            <a:pPr algn="ctr"/>
            <a:endParaRPr lang="en-US" sz="9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60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DIALOG</a:t>
            </a:r>
            <a:endParaRPr lang="en-US" sz="3600" dirty="0" smtClean="0">
              <a:latin typeface="Janda Manatee Solid" panose="02000506000000020004" pitchFamily="2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0" y="361950"/>
            <a:ext cx="7141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 </a:t>
            </a:r>
            <a:r>
              <a:rPr lang="en-US" sz="32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dialog </a:t>
            </a:r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(or dialogue)  is </a:t>
            </a:r>
            <a:r>
              <a:rPr lang="en-US" sz="32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 conversation between two or more characters.</a:t>
            </a:r>
          </a:p>
        </p:txBody>
      </p:sp>
      <p:pic>
        <p:nvPicPr>
          <p:cNvPr id="2050" name="Picture 2" descr="Image result for cartoon calvin and hob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8350"/>
            <a:ext cx="571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1" y="4363819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j-lt"/>
                <a:ea typeface="HelloTypewriterSquisht" panose="02000603000000000000" pitchFamily="2" charset="0"/>
              </a:rPr>
              <a:t>British English </a:t>
            </a:r>
            <a:r>
              <a:rPr lang="en-US" dirty="0" smtClean="0">
                <a:solidFill>
                  <a:srgbClr val="3333CC"/>
                </a:solidFill>
                <a:latin typeface="+mj-lt"/>
                <a:ea typeface="HelloTypewriterSquisht" panose="02000603000000000000" pitchFamily="2" charset="0"/>
              </a:rPr>
              <a:t>– “dialogue”</a:t>
            </a:r>
            <a:endParaRPr lang="en-US" dirty="0">
              <a:solidFill>
                <a:srgbClr val="3333CC"/>
              </a:solidFill>
              <a:latin typeface="+mj-lt"/>
              <a:ea typeface="HelloTypewriterSquisht" panose="02000603000000000000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HelloTypewriterSquisht" panose="02000603000000000000" pitchFamily="2" charset="0"/>
              </a:rPr>
              <a:t>American English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HelloTypewriterSquisht" panose="02000603000000000000" pitchFamily="2" charset="0"/>
              </a:rPr>
              <a:t>– “dialog”</a:t>
            </a:r>
            <a:endParaRPr lang="en-US" dirty="0">
              <a:solidFill>
                <a:srgbClr val="FF0000"/>
              </a:solidFill>
              <a:latin typeface="+mj-lt"/>
              <a:ea typeface="HelloTypewriterSquisht" panose="02000603000000000000" pitchFamily="2" charset="0"/>
            </a:endParaRPr>
          </a:p>
        </p:txBody>
      </p:sp>
      <p:sp>
        <p:nvSpPr>
          <p:cNvPr id="3" name="AutoShape 2" descr="Image result for british flag"/>
          <p:cNvSpPr>
            <a:spLocks noChangeAspect="1" noChangeArrowheads="1"/>
          </p:cNvSpPr>
          <p:nvPr/>
        </p:nvSpPr>
        <p:spPr bwMode="auto">
          <a:xfrm>
            <a:off x="155575" y="-4572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ritish flag"/>
          <p:cNvSpPr>
            <a:spLocks noChangeAspect="1" noChangeArrowheads="1"/>
          </p:cNvSpPr>
          <p:nvPr/>
        </p:nvSpPr>
        <p:spPr bwMode="auto">
          <a:xfrm>
            <a:off x="307975" y="-3048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british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british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british flag"/>
          <p:cNvSpPr>
            <a:spLocks noChangeAspect="1" noChangeArrowheads="1"/>
          </p:cNvSpPr>
          <p:nvPr/>
        </p:nvSpPr>
        <p:spPr bwMode="auto">
          <a:xfrm>
            <a:off x="155575" y="-1790700"/>
            <a:ext cx="623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british flag"/>
          <p:cNvSpPr>
            <a:spLocks noChangeAspect="1" noChangeArrowheads="1"/>
          </p:cNvSpPr>
          <p:nvPr/>
        </p:nvSpPr>
        <p:spPr bwMode="auto">
          <a:xfrm>
            <a:off x="307975" y="-1638300"/>
            <a:ext cx="6238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Image result for light bul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814">
            <a:off x="8511989" y="3470491"/>
            <a:ext cx="349618" cy="4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aha moment ki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8525" r="7660" b="5719"/>
          <a:stretch/>
        </p:blipFill>
        <p:spPr bwMode="auto">
          <a:xfrm>
            <a:off x="8229599" y="3917312"/>
            <a:ext cx="914401" cy="12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600" y="1200150"/>
            <a:ext cx="6553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>
                <a:latin typeface="HelloTypewriter" panose="02000603000000000000" pitchFamily="2" charset="0"/>
                <a:ea typeface="HelloTypewriter" panose="02000603000000000000" pitchFamily="2" charset="0"/>
              </a:rPr>
              <a:t>In a </a:t>
            </a: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story, words spoken aloud are surrounded </a:t>
            </a:r>
            <a:r>
              <a:rPr lang="en-US" altLang="en-US" sz="3200" dirty="0">
                <a:latin typeface="HelloTypewriter" panose="02000603000000000000" pitchFamily="2" charset="0"/>
                <a:ea typeface="HelloTypewriter" panose="02000603000000000000" pitchFamily="2" charset="0"/>
              </a:rPr>
              <a:t>by </a:t>
            </a:r>
            <a:r>
              <a:rPr lang="en-US" altLang="en-US" sz="32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quotation marks</a:t>
            </a:r>
            <a:r>
              <a:rPr lang="en-US" altLang="en-US" sz="3200" dirty="0">
                <a:latin typeface="HelloTypewriter" panose="02000603000000000000" pitchFamily="2" charset="0"/>
                <a:ea typeface="HelloTypewriter" panose="02000603000000000000" pitchFamily="2" charset="0"/>
              </a:rPr>
              <a:t>. </a:t>
            </a:r>
            <a:endParaRPr lang="en-US" altLang="en-US" sz="13000" dirty="0"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b="-11749"/>
          <a:stretch>
            <a:fillRect/>
          </a:stretch>
        </p:blipFill>
        <p:spPr bwMode="auto">
          <a:xfrm>
            <a:off x="4833937" y="3133951"/>
            <a:ext cx="881063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0" r="54823"/>
          <a:stretch>
            <a:fillRect/>
          </a:stretch>
        </p:blipFill>
        <p:spPr bwMode="auto">
          <a:xfrm>
            <a:off x="3309937" y="302895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686" y="438150"/>
            <a:ext cx="715191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Adding dialog to your memoir will make it even more interesting. </a:t>
            </a:r>
          </a:p>
          <a:p>
            <a:endParaRPr lang="en-US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Dialog reveals a character’s personality.</a:t>
            </a: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Dialog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helps the reader understand character relationships in the story.</a:t>
            </a:r>
            <a:endParaRPr lang="en-US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Dialog </a:t>
            </a:r>
            <a:r>
              <a:rPr lang="en-US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reveals </a:t>
            </a: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conflicts and causes a reaction.</a:t>
            </a: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669900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Dialogue increases the story’s pace and makes it more dynamic.</a:t>
            </a:r>
            <a:endParaRPr lang="en-US" sz="2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61950"/>
            <a:ext cx="457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en-US" sz="1400" dirty="0" smtClean="0">
              <a:latin typeface="+mj-lt"/>
              <a:ea typeface="HelloTypewriterSquisht" panose="02000603000000000000" pitchFamily="2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It was time for </a:t>
            </a: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me to start first grade. Jimmy stood with me at the bus stop. Mom waited with us. </a:t>
            </a:r>
            <a:endParaRPr lang="en-US" dirty="0" smtClean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</a:t>
            </a: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What are you going to do in school?” Jimmy asked, frowning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“I don't know,” I said. “Learn stuff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.”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“Why can’t I come too?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“You’re not old enough,” I told him.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	</a:t>
            </a:r>
            <a:r>
              <a:rPr lang="en-US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“Next year,” Mom said.</a:t>
            </a:r>
          </a:p>
          <a:p>
            <a:pPr>
              <a:lnSpc>
                <a:spcPts val="2200"/>
              </a:lnSpc>
              <a:tabLst>
                <a:tab pos="457200" algn="l"/>
              </a:tabLst>
            </a:pPr>
            <a:endParaRPr lang="en-US" sz="1600" dirty="0" smtClean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ts val="2200"/>
              </a:lnSpc>
              <a:tabLst>
                <a:tab pos="457200" algn="l"/>
              </a:tabLst>
            </a:pPr>
            <a:endParaRPr lang="en-US" sz="1600" dirty="0" smtClean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</p:txBody>
      </p:sp>
      <p:pic>
        <p:nvPicPr>
          <p:cNvPr id="2052" name="Picture 4" descr="Image result for boys 1950 tal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23950"/>
            <a:ext cx="2819400" cy="3743325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1809750"/>
            <a:ext cx="655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Janda Manatee Solid" panose="02000506000000020004" pitchFamily="2" charset="0"/>
                <a:ea typeface="HelloTypewriter" panose="02000603000000000000" pitchFamily="2" charset="0"/>
              </a:rPr>
              <a:t>“</a:t>
            </a:r>
            <a:r>
              <a:rPr lang="en-US" altLang="en-US" sz="44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Rules for Adding</a:t>
            </a:r>
          </a:p>
          <a:p>
            <a:pPr algn="ctr"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Janda Manatee Solid" panose="02000506000000020004" pitchFamily="2" charset="0"/>
                <a:ea typeface="HelloTypewriter" panose="02000603000000000000" pitchFamily="2" charset="0"/>
              </a:rPr>
              <a:t>DIALOG to your story!”</a:t>
            </a:r>
            <a:endParaRPr lang="en-US" alt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0" y="431554"/>
            <a:ext cx="78613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000" dirty="0">
                <a:latin typeface="HelloTypewriter" panose="02000603000000000000" pitchFamily="2" charset="0"/>
                <a:ea typeface="HelloTypewriter" panose="02000603000000000000" pitchFamily="2" charset="0"/>
              </a:rPr>
              <a:t>A</a:t>
            </a:r>
            <a:r>
              <a:rPr lang="en-US" altLang="en-US" sz="30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lways </a:t>
            </a:r>
            <a:r>
              <a:rPr lang="en-US" altLang="en-US" sz="30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indent</a:t>
            </a:r>
            <a:r>
              <a:rPr lang="en-US" altLang="en-US" sz="30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 </a:t>
            </a:r>
            <a:r>
              <a:rPr lang="en-US" altLang="en-US" sz="30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when </a:t>
            </a:r>
            <a:r>
              <a:rPr lang="en-US" altLang="en-US" sz="3000" dirty="0">
                <a:latin typeface="HelloTypewriter" panose="02000603000000000000" pitchFamily="2" charset="0"/>
                <a:ea typeface="HelloTypewriter" panose="02000603000000000000" pitchFamily="2" charset="0"/>
              </a:rPr>
              <a:t>a new </a:t>
            </a:r>
            <a:endParaRPr lang="en-US" altLang="en-US" sz="3000" dirty="0" smtClean="0">
              <a:latin typeface="HelloTypewriter" panose="02000603000000000000" pitchFamily="2" charset="0"/>
              <a:ea typeface="HelloTypewriter" panose="02000603000000000000" pitchFamily="2" charset="0"/>
            </a:endParaRPr>
          </a:p>
          <a:p>
            <a:pPr algn="ctr"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0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character </a:t>
            </a:r>
            <a:r>
              <a:rPr lang="en-US" altLang="en-US" sz="3000" dirty="0">
                <a:latin typeface="HelloTypewriter" panose="02000603000000000000" pitchFamily="2" charset="0"/>
                <a:ea typeface="HelloTypewriter" panose="02000603000000000000" pitchFamily="2" charset="0"/>
              </a:rPr>
              <a:t>speaks.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19200" y="1762363"/>
            <a:ext cx="6705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Janda Manatee Solid" panose="02000506000000020004" pitchFamily="2" charset="0"/>
              </a:rPr>
              <a:t>	</a:t>
            </a:r>
            <a:r>
              <a:rPr lang="en-US" altLang="en-US" sz="2000" dirty="0">
                <a:latin typeface="Janda Manatee Solid" panose="02000506000000020004" pitchFamily="2" charset="0"/>
              </a:rPr>
              <a:t>“Look,” cried Bambi, “see that piece of grass jumping. Look how high it can jump!”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Janda Manatee Solid" panose="02000506000000020004" pitchFamily="2" charset="0"/>
              </a:rPr>
              <a:t>	“That’s not grass,” his mother explained, “that’s a nice grasshopper.”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Janda Manatee Solid" panose="02000506000000020004" pitchFamily="2" charset="0"/>
              </a:rPr>
              <a:t>	“Oh,” said Bambi politely, “you don’t have to be </a:t>
            </a:r>
            <a:r>
              <a:rPr lang="en-US" altLang="en-US" sz="2000" dirty="0" smtClean="0">
                <a:latin typeface="Janda Manatee Solid" panose="02000506000000020004" pitchFamily="2" charset="0"/>
              </a:rPr>
              <a:t>afraid. We </a:t>
            </a:r>
            <a:r>
              <a:rPr lang="en-US" altLang="en-US" sz="2000" dirty="0">
                <a:latin typeface="Janda Manatee Solid" panose="02000506000000020004" pitchFamily="2" charset="0"/>
              </a:rPr>
              <a:t>won’t hurt you.”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Janda Manatee Solid" panose="02000506000000020004" pitchFamily="2" charset="0"/>
              </a:rPr>
              <a:t>	“Not at all,” the grasshopper quavered.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Palatino Linotype" pitchFamily="18" charset="0"/>
              </a:rPr>
              <a:t>	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295400" y="2015455"/>
            <a:ext cx="4572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295400" y="2777455"/>
            <a:ext cx="4572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295400" y="3529692"/>
            <a:ext cx="4572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328738" y="4279683"/>
            <a:ext cx="4572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581400" y="895350"/>
            <a:ext cx="12192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314" y="586460"/>
            <a:ext cx="75438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“</a:t>
            </a: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I think there should be a rule that everyone in the world should get a standing ovation at least once in their 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lives,</a:t>
            </a:r>
            <a:r>
              <a:rPr lang="en-US" altLang="en-US" sz="32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”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 </a:t>
            </a:r>
            <a:r>
              <a:rPr lang="en-US" altLang="en-US" sz="2700" dirty="0" err="1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Auggie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 exhaled. </a:t>
            </a:r>
            <a:endParaRPr lang="en-US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314" y="3409950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Words </a:t>
            </a: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spoken aloud are surrounded by </a:t>
            </a:r>
            <a:r>
              <a:rPr lang="en-US" altLang="en-US" sz="3200" dirty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quotation marks</a:t>
            </a: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. </a:t>
            </a:r>
            <a:endParaRPr lang="en-US" altLang="en-US" sz="13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/>
        </p:nvSpPr>
        <p:spPr bwMode="auto">
          <a:xfrm>
            <a:off x="381000" y="133350"/>
            <a:ext cx="8229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D Dabble" panose="00000400000000000000" pitchFamily="2" charset="0"/>
                <a:ea typeface="HelloChalkTalk" pitchFamily="2" charset="0"/>
                <a:cs typeface="+mj-cs"/>
              </a:rPr>
              <a:t>Audio Setup Wizard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905001" y="173355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/>
            <a:r>
              <a:rPr lang="en-US" sz="2400" dirty="0" smtClean="0">
                <a:latin typeface="Calibri" pitchFamily="34" charset="0"/>
              </a:rPr>
              <a:t>While you’re waiting, check your audio…</a:t>
            </a:r>
          </a:p>
          <a:p>
            <a:pPr marL="971550" indent="-28575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Is your microphone working?</a:t>
            </a:r>
          </a:p>
          <a:p>
            <a:pPr marL="971550" indent="-28575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Are your speakers on?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57" y="3562350"/>
            <a:ext cx="412168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60440" y="2876550"/>
            <a:ext cx="0" cy="78105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2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314" y="586460"/>
            <a:ext cx="7543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</a:t>
            </a:r>
            <a:r>
              <a:rPr lang="en-US" altLang="en-US" sz="2700" dirty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I</a:t>
            </a: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 think there should be a rule that everyone in the world should get a standing ovation at least once in their 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lives,” </a:t>
            </a:r>
            <a:r>
              <a:rPr lang="en-US" altLang="en-US" sz="2700" dirty="0" err="1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Auggie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 exhaled. </a:t>
            </a:r>
            <a:endParaRPr lang="en-US" altLang="en-US" sz="2700" dirty="0"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19200" y="3409950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Every quotation begins with a </a:t>
            </a:r>
            <a:r>
              <a:rPr lang="en-US" altLang="en-US" sz="3200" dirty="0" smtClean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capital letter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.</a:t>
            </a:r>
            <a:endParaRPr lang="en-US" altLang="en-US" sz="13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5513" y="2952750"/>
            <a:ext cx="7944315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“My favorite subject is science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</a:t>
            </a: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61950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When writing dialog, </a:t>
            </a:r>
            <a:r>
              <a:rPr lang="en-US" altLang="en-US" sz="3200" dirty="0" smtClean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punctuation goes inside 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the quotation marks.</a:t>
            </a:r>
            <a:endParaRPr lang="en-US" altLang="en-US" sz="3200" dirty="0">
              <a:solidFill>
                <a:prstClr val="black"/>
              </a:solidFill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798" y="3409950"/>
            <a:ext cx="304802" cy="2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5513" y="2724150"/>
            <a:ext cx="7944315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“My favorite subject is science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</a:t>
            </a: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“My favorite subject is 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science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,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 she announced</a:t>
            </a:r>
            <a:r>
              <a:rPr lang="en-US" altLang="en-US" sz="40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endParaRPr lang="en-US" altLang="en-US" sz="40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61950"/>
            <a:ext cx="7315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If you are going to tell who is talking use a </a:t>
            </a:r>
            <a:r>
              <a:rPr lang="en-US" altLang="en-US" sz="3200" dirty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comma</a:t>
            </a: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instead of a period 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before the quotation mark.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93228" y="3296738"/>
            <a:ext cx="0" cy="548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5513" y="2727394"/>
            <a:ext cx="7944315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“My favorite subject is science</a:t>
            </a:r>
            <a:r>
              <a:rPr lang="en-US" altLang="en-US" sz="36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</a:t>
            </a: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>
                <a:latin typeface="Janda Manatee Solid" panose="02000506000000020004" pitchFamily="2" charset="0"/>
                <a:ea typeface="HelloTypewriter" panose="02000603000000000000" pitchFamily="2" charset="0"/>
              </a:rPr>
              <a:t>“My favorite subject is 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science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,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 she announced</a:t>
            </a:r>
            <a:r>
              <a:rPr lang="en-US" altLang="en-US" sz="40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61950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Then, add a </a:t>
            </a:r>
            <a:r>
              <a:rPr lang="en-US" altLang="en-US" sz="3200" dirty="0" smtClean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period </a:t>
            </a: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at the 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very end </a:t>
            </a:r>
            <a:r>
              <a:rPr lang="en-US" altLang="en-US" sz="3200" dirty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of the 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sentence.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03008" y="4178745"/>
            <a:ext cx="2858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a period is added at the very end</a:t>
            </a:r>
            <a:endParaRPr lang="en-US" altLang="en-US" dirty="0">
              <a:solidFill>
                <a:prstClr val="black"/>
              </a:solidFill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5072" y="4135472"/>
            <a:ext cx="393128" cy="2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5512" y="2681972"/>
            <a:ext cx="794431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prstClr val="black"/>
              </a:buClr>
              <a:buSzPct val="100000"/>
            </a:pP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“Would you like some ice cream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?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 Naomi asked</a:t>
            </a:r>
            <a:r>
              <a:rPr lang="en-US" altLang="en-US" sz="4000" dirty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</a:p>
          <a:p>
            <a:pPr>
              <a:spcBef>
                <a:spcPts val="12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“Of course</a:t>
            </a:r>
            <a:r>
              <a:rPr lang="en-US" altLang="en-US" sz="36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!</a:t>
            </a:r>
            <a:r>
              <a:rPr lang="en-US" altLang="en-US" sz="2700" dirty="0" smtClean="0">
                <a:latin typeface="Janda Manatee Solid" panose="02000506000000020004" pitchFamily="2" charset="0"/>
                <a:ea typeface="HelloTypewriter" panose="02000603000000000000" pitchFamily="2" charset="0"/>
              </a:rPr>
              <a:t>” Mrs. Sol bellowed</a:t>
            </a:r>
            <a:r>
              <a:rPr lang="en-US" altLang="en-US" sz="4400" dirty="0" smtClean="0">
                <a:solidFill>
                  <a:srgbClr val="FF0000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.</a:t>
            </a:r>
            <a:endParaRPr lang="en-US" altLang="en-US" sz="2700" dirty="0" smtClean="0">
              <a:solidFill>
                <a:srgbClr val="FF0000"/>
              </a:solidFill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  <a:p>
            <a:pPr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2700" dirty="0">
              <a:latin typeface="Janda Manatee Solid" panose="02000506000000020004" pitchFamily="2" charset="0"/>
              <a:ea typeface="HelloTypewriter" panose="02000603000000000000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4400" y="361950"/>
            <a:ext cx="7315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NOTE: Only </a:t>
            </a:r>
            <a:r>
              <a:rPr lang="en-US" altLang="en-US" sz="3200" dirty="0" smtClean="0">
                <a:solidFill>
                  <a:srgbClr val="FF0000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periods 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get changed to commas.</a:t>
            </a:r>
          </a:p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?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 and </a:t>
            </a:r>
            <a:r>
              <a:rPr lang="en-US" altLang="en-US" sz="32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!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 remain the same.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0" y="4265113"/>
            <a:ext cx="28586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a period is still added at the very end</a:t>
            </a:r>
            <a:endParaRPr lang="en-US" altLang="en-US" dirty="0">
              <a:solidFill>
                <a:prstClr val="black"/>
              </a:solidFill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4019550"/>
            <a:ext cx="393128" cy="2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9055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Instead of always using the word </a:t>
            </a:r>
          </a:p>
          <a:p>
            <a:pPr algn="ctr"/>
            <a:r>
              <a:rPr lang="en-US" sz="32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said</a:t>
            </a:r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 in your dialog, choose words that describe the characters feelings about what is being said.</a:t>
            </a:r>
            <a:endParaRPr lang="en-US" sz="32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endParaRPr lang="en-US" sz="32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028950"/>
            <a:ext cx="73152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“I just finished </a:t>
            </a:r>
            <a:r>
              <a:rPr lang="en-US" sz="2000" i="1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Diary of a Wimpy Kid</a:t>
            </a: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,” Andrew snickered.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ts val="22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“This movie is really scary,” Shelby shuddered.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ts val="2200"/>
              </a:lnSpc>
            </a:pPr>
            <a:r>
              <a:rPr lang="en-US" sz="2000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“Ramona, clean up your room!” Mrs. </a:t>
            </a:r>
            <a:r>
              <a:rPr lang="en-US" sz="2000" dirty="0" err="1">
                <a:latin typeface="Century Schoolbook" panose="02040604050505020304" pitchFamily="18" charset="0"/>
                <a:ea typeface="HelloTypewriterSquisht" panose="02000603000000000000" pitchFamily="2" charset="0"/>
              </a:rPr>
              <a:t>Quimby</a:t>
            </a:r>
            <a:r>
              <a:rPr lang="en-US" sz="2000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 demanded.</a:t>
            </a:r>
          </a:p>
        </p:txBody>
      </p:sp>
    </p:spTree>
    <p:extLst>
      <p:ext uri="{BB962C8B-B14F-4D97-AF65-F5344CB8AC3E}">
        <p14:creationId xmlns:p14="http://schemas.microsoft.com/office/powerpoint/2010/main" val="3345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9055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Instead of always using the word </a:t>
            </a:r>
          </a:p>
          <a:p>
            <a:pPr algn="ctr"/>
            <a:r>
              <a:rPr lang="en-US" sz="32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said</a:t>
            </a:r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 in your dialog, choose words that </a:t>
            </a:r>
            <a:r>
              <a:rPr lang="en-US" sz="3200" u="heavy" dirty="0" smtClean="0">
                <a:uFill>
                  <a:solidFill>
                    <a:srgbClr val="FFFF00"/>
                  </a:solidFill>
                </a:u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describe the characters feelings </a:t>
            </a:r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about what is being said.</a:t>
            </a:r>
            <a:endParaRPr lang="en-US" sz="32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endParaRPr lang="en-US" sz="32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28950"/>
            <a:ext cx="73152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“I just finished </a:t>
            </a:r>
            <a:r>
              <a:rPr lang="en-US" sz="2000" i="1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Diary of a Wimpy Kid</a:t>
            </a: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,” Andrew </a:t>
            </a:r>
            <a:r>
              <a:rPr lang="en-US" sz="2000" b="1" dirty="0" smtClean="0">
                <a:solidFill>
                  <a:srgbClr val="FF0000"/>
                </a:solidFill>
                <a:latin typeface="Century Schoolbook" panose="02040604050505020304" pitchFamily="18" charset="0"/>
                <a:ea typeface="HelloTypewriterSquisht" panose="02000603000000000000" pitchFamily="2" charset="0"/>
              </a:rPr>
              <a:t>snickered</a:t>
            </a: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.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ts val="2200"/>
              </a:lnSpc>
            </a:pP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“This movie is really scary,” Shelby </a:t>
            </a:r>
            <a:r>
              <a:rPr lang="en-US" sz="2000" b="1" dirty="0" smtClean="0">
                <a:solidFill>
                  <a:srgbClr val="3333CC"/>
                </a:solidFill>
                <a:latin typeface="Century Schoolbook" panose="02040604050505020304" pitchFamily="18" charset="0"/>
                <a:ea typeface="HelloTypewriterSquisht" panose="02000603000000000000" pitchFamily="2" charset="0"/>
              </a:rPr>
              <a:t>shuddered</a:t>
            </a: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.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  <a:p>
            <a:pPr>
              <a:lnSpc>
                <a:spcPts val="2200"/>
              </a:lnSpc>
            </a:pPr>
            <a:r>
              <a:rPr lang="en-US" sz="2000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“Ramona, clean up your room!” Mrs. </a:t>
            </a:r>
            <a:r>
              <a:rPr lang="en-US" sz="2000" dirty="0" err="1">
                <a:latin typeface="Century Schoolbook" panose="02040604050505020304" pitchFamily="18" charset="0"/>
                <a:ea typeface="HelloTypewriterSquisht" panose="02000603000000000000" pitchFamily="2" charset="0"/>
              </a:rPr>
              <a:t>Quimby</a:t>
            </a:r>
            <a:r>
              <a:rPr lang="en-US" sz="2000" dirty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  <a:ea typeface="HelloTypewriterSquisht" panose="02000603000000000000" pitchFamily="2" charset="0"/>
              </a:rPr>
              <a:t>demanded</a:t>
            </a:r>
            <a:r>
              <a:rPr lang="en-US" sz="2000" dirty="0" smtClean="0">
                <a:latin typeface="Century Schoolbook" panose="02040604050505020304" pitchFamily="18" charset="0"/>
                <a:ea typeface="HelloTypewriterSquisht" panose="02000603000000000000" pitchFamily="2" charset="0"/>
              </a:rPr>
              <a:t>.</a:t>
            </a:r>
            <a:endParaRPr lang="en-US" sz="2800" dirty="0" smtClean="0">
              <a:latin typeface="Century Schoolbook" panose="02040604050505020304" pitchFamily="18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9" y="18859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other words for</a:t>
            </a:r>
          </a:p>
          <a:p>
            <a:pPr algn="ctr"/>
            <a:r>
              <a:rPr lang="en-US" sz="48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“SAID”</a:t>
            </a:r>
            <a:endParaRPr lang="en-US" sz="32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-9525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3600" dirty="0" smtClean="0">
                <a:latin typeface="Janda Manatee Solid" panose="02000506000000020004" pitchFamily="2" charset="0"/>
                <a:ea typeface="HelloTypewriterSquisht" panose="02000603000000000000" pitchFamily="2" charset="0"/>
              </a:rPr>
              <a:t>“It’s time for a movie about dialog,” Mrs. Sol announced.</a:t>
            </a:r>
            <a:endParaRPr lang="en-US" sz="20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5124" name="Picture 4" descr="Image result for kids movie theater 19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520"/>
          <a:stretch/>
        </p:blipFill>
        <p:spPr bwMode="auto">
          <a:xfrm>
            <a:off x="2514600" y="1581150"/>
            <a:ext cx="4321629" cy="3036239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9009" y="4747796"/>
            <a:ext cx="2914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safeshare.tv/x/54262361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87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971550"/>
            <a:ext cx="6553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When you write your memoir, you may not remember all of the exact details and dialog…</a:t>
            </a:r>
          </a:p>
        </p:txBody>
      </p:sp>
    </p:spTree>
    <p:extLst>
      <p:ext uri="{BB962C8B-B14F-4D97-AF65-F5344CB8AC3E}">
        <p14:creationId xmlns:p14="http://schemas.microsoft.com/office/powerpoint/2010/main" val="12088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838200" y="-323850"/>
            <a:ext cx="7620000" cy="2895600"/>
          </a:xfrm>
          <a:prstGeom prst="irregularSeal1">
            <a:avLst/>
          </a:prstGeom>
          <a:solidFill>
            <a:srgbClr val="FF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3.everyday-families.com/wp-content/uploads/2013/10/Defiantchild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16599" r="24669"/>
          <a:stretch/>
        </p:blipFill>
        <p:spPr bwMode="auto">
          <a:xfrm>
            <a:off x="0" y="1656100"/>
            <a:ext cx="3749041" cy="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63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Wordsmith" panose="02000603000000000000" pitchFamily="2" charset="0"/>
                <a:ea typeface="HelloWordsmith" panose="02000603000000000000" pitchFamily="2" charset="0"/>
              </a:rPr>
              <a:t>Mic Check!</a:t>
            </a:r>
          </a:p>
        </p:txBody>
      </p:sp>
      <p:pic>
        <p:nvPicPr>
          <p:cNvPr id="1026" name="Picture 2" descr="http://www.clipartkid.com/images/654/radio-microphone-clip-art-top-pictures-gallery-online-bi6e1J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1" y="21717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885950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Next week, you will read your memoir aloud in CC. </a:t>
            </a:r>
          </a:p>
          <a:p>
            <a:pPr algn="ctr"/>
            <a:endParaRPr lang="en-US" sz="14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24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That means…</a:t>
            </a:r>
          </a:p>
          <a:p>
            <a:pPr algn="ctr"/>
            <a:r>
              <a:rPr lang="en-US" sz="24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everyone needs a working microphone. </a:t>
            </a:r>
            <a:endParaRPr lang="en-US" sz="24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07" y="4227408"/>
            <a:ext cx="255958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620000" y="4366785"/>
            <a:ext cx="762000" cy="39052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4705350"/>
            <a:ext cx="762000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971550"/>
            <a:ext cx="6553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When you write your memoir, you may not remember all of the exact details and dialog…</a:t>
            </a:r>
          </a:p>
          <a:p>
            <a:pPr algn="r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…so it’s okay to improvise.</a:t>
            </a:r>
          </a:p>
          <a:p>
            <a:pPr algn="r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schemeClr val="bg1">
                    <a:lumMod val="50000"/>
                  </a:schemeClr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(a little bit) </a:t>
            </a: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14400" y="238864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You shouldn’t altar the main parts of the event, but you can make up small particulars if you don’t remember.</a:t>
            </a:r>
            <a:endParaRPr lang="en-US" altLang="en-US" sz="13000" dirty="0"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1801"/>
          <a:stretch/>
        </p:blipFill>
        <p:spPr>
          <a:xfrm>
            <a:off x="2686050" y="2495550"/>
            <a:ext cx="3581400" cy="1676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926" b="84394"/>
          <a:stretch/>
        </p:blipFill>
        <p:spPr>
          <a:xfrm>
            <a:off x="2647950" y="4038600"/>
            <a:ext cx="3771900" cy="742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7950" y="2343150"/>
            <a:ext cx="38481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asp ne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460">
            <a:off x="904959" y="2377464"/>
            <a:ext cx="1636557" cy="163655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aver sku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557">
            <a:off x="6803648" y="3969058"/>
            <a:ext cx="1490650" cy="10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r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rock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r="16000"/>
          <a:stretch/>
        </p:blipFill>
        <p:spPr bwMode="auto">
          <a:xfrm>
            <a:off x="1828800" y="4162426"/>
            <a:ext cx="947058" cy="9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ick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8350"/>
            <a:ext cx="1779587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95400" y="954941"/>
            <a:ext cx="6858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“If you stay true to the spirit of the story, and invent details that fit with the characters, they will help your story come alive.”     </a:t>
            </a:r>
          </a:p>
          <a:p>
            <a:pPr algn="r">
              <a:spcBef>
                <a:spcPct val="5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latin typeface="HelloTypewriter" panose="02000603000000000000" pitchFamily="2" charset="0"/>
                <a:ea typeface="HelloTypewriter" panose="02000603000000000000" pitchFamily="2" charset="0"/>
              </a:rPr>
              <a:t>- Ralph Fletcher</a:t>
            </a:r>
            <a:endParaRPr lang="en-US" altLang="en-US" sz="13000" dirty="0"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61950"/>
            <a:ext cx="3276600" cy="449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54286" y="57150"/>
            <a:ext cx="4256314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Memoir</a:t>
            </a:r>
          </a:p>
          <a:p>
            <a:pPr algn="ctr"/>
            <a:r>
              <a:rPr lang="en-US" sz="40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Assignment</a:t>
            </a:r>
          </a:p>
          <a:p>
            <a:pPr algn="ctr"/>
            <a:endParaRPr lang="en-US" sz="900" dirty="0" smtClean="0"/>
          </a:p>
          <a:p>
            <a:pPr marL="282575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Continue working on the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rough draft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memoir. (do Comp lessons on OLS)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105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dialog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between the characters.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2575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Show, Don’t Tell!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39775" lvl="1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 sure you are using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imagery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39775" lvl="1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 the reader what is happening by adding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descriptive language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39775" lvl="1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 words other than “said”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further describe the characters, mood and conversations.</a:t>
            </a:r>
          </a:p>
          <a:p>
            <a:pPr marL="739775" lvl="1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endParaRPr lang="en-US" sz="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2575" lvl="1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Have someone read your draft and give you </a:t>
            </a:r>
            <a:r>
              <a:rPr lang="en-US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feedback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2575" indent="-282575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«"/>
            </a:pPr>
            <a:endParaRPr lang="en-U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Image result for 5th grade short memoir rough draft s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2" t="12185" r="2515" b="3557"/>
          <a:stretch/>
        </p:blipFill>
        <p:spPr bwMode="auto">
          <a:xfrm>
            <a:off x="1219200" y="514350"/>
            <a:ext cx="2743200" cy="42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9" y="285750"/>
            <a:ext cx="34290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  <a:ea typeface="HelloTypewriterSquisht" panose="02000603000000000000" pitchFamily="2" charset="0"/>
            </a:endParaRPr>
          </a:p>
          <a:p>
            <a:pPr algn="ctr"/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Bring your memoir to </a:t>
            </a:r>
          </a:p>
          <a:p>
            <a:pPr algn="ctr"/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Class Connect next week! </a:t>
            </a:r>
          </a:p>
          <a:p>
            <a:pPr algn="ctr"/>
            <a:endParaRPr lang="en-US" sz="3200" dirty="0" smtClean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  <a:p>
            <a:pPr algn="ctr"/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You will share your rough draft with a partner!</a:t>
            </a:r>
          </a:p>
        </p:txBody>
      </p:sp>
      <p:pic>
        <p:nvPicPr>
          <p:cNvPr id="7170" name="Picture 2" descr="Image result for partner wr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8070" r="13578"/>
          <a:stretch/>
        </p:blipFill>
        <p:spPr bwMode="auto">
          <a:xfrm>
            <a:off x="4648200" y="971550"/>
            <a:ext cx="3581400" cy="344124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809750"/>
            <a:ext cx="72879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+mj-lt"/>
              <a:ea typeface="HelloTypewriterSquisht" panose="02000603000000000000" pitchFamily="2" charset="0"/>
            </a:endParaRPr>
          </a:p>
          <a:p>
            <a:pPr algn="ctr"/>
            <a:r>
              <a:rPr lang="en-US" sz="30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Log into Google and record your memoir progress before our next class.</a:t>
            </a:r>
          </a:p>
        </p:txBody>
      </p:sp>
    </p:spTree>
    <p:extLst>
      <p:ext uri="{BB962C8B-B14F-4D97-AF65-F5344CB8AC3E}">
        <p14:creationId xmlns:p14="http://schemas.microsoft.com/office/powerpoint/2010/main" val="4460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4295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Squisht" panose="02000603000000000000" pitchFamily="2" charset="0"/>
              </a:rPr>
              <a:t>ANY QUESTIONS?</a:t>
            </a:r>
            <a:endParaRPr lang="en-US" sz="44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2050" name="Picture 2" descr="Image result for student raising ha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4810"/>
            <a:ext cx="3733800" cy="247868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udent raising han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5353050" y="2743198"/>
            <a:ext cx="28575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og raise hand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4"/>
          <a:stretch/>
        </p:blipFill>
        <p:spPr bwMode="auto">
          <a:xfrm>
            <a:off x="3657600" y="2615824"/>
            <a:ext cx="2505075" cy="2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6/W.H._Shumard_family,_circa_19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7" t="9847"/>
          <a:stretch/>
        </p:blipFill>
        <p:spPr bwMode="auto">
          <a:xfrm rot="373244">
            <a:off x="2838939" y="2356193"/>
            <a:ext cx="2331530" cy="242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s-media-cache-ak0.pinimg.com/236x/c2/58/f3/c258f324fb2a3acda31da41e8bdd7e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215">
            <a:off x="480624" y="1817590"/>
            <a:ext cx="2247900" cy="307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s://nicoledigiose.files.wordpress.com/2012/07/hide-and-se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0350"/>
            <a:ext cx="2423313" cy="199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55701" y="27830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HelloEsliScript" panose="03000603000000000000" pitchFamily="66" charset="0"/>
                <a:ea typeface="HelloEsliScript" panose="03000603000000000000" pitchFamily="66" charset="0"/>
              </a:rPr>
              <a:t>See you next week!</a:t>
            </a:r>
            <a:endParaRPr lang="en-US" sz="4400" dirty="0">
              <a:solidFill>
                <a:prstClr val="black"/>
              </a:solidFill>
              <a:latin typeface="HelloEsliScript" panose="030006030000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036" name="Picture 12" descr="http://www.clickinmoms.com/blog/wp-content/uploads/2015/02/big-brother-holding-new-baby-brother-photo-by-Kellie-Bieser-840x5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7" r="5632"/>
          <a:stretch/>
        </p:blipFill>
        <p:spPr bwMode="auto">
          <a:xfrm rot="187594">
            <a:off x="7429451" y="2106534"/>
            <a:ext cx="1526072" cy="221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raehilhorst.com/wp-content/uploads/2015/11/Childhood-memori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47">
            <a:off x="6587360" y="253726"/>
            <a:ext cx="2341218" cy="1663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121229" y="508159"/>
            <a:ext cx="662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SuhKurity" panose="02000603000000000000" pitchFamily="2" charset="0"/>
                <a:ea typeface="HelloSuhKurity" panose="02000603000000000000" pitchFamily="2" charset="0"/>
              </a:rPr>
              <a:t>Thanks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SuhKurity" panose="02000603000000000000" pitchFamily="2" charset="0"/>
              <a:ea typeface="HelloSuhKur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000885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“I </a:t>
            </a:r>
            <a:r>
              <a:rPr lang="en-US" sz="3200" dirty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think if everyone would write down the funny stories from their own childhoods, the world would be a better place</a:t>
            </a:r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.” </a:t>
            </a:r>
          </a:p>
          <a:p>
            <a:pPr algn="r"/>
            <a:r>
              <a:rPr lang="en-US" sz="32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- Jeff Kinney</a:t>
            </a:r>
            <a:endParaRPr lang="en-US" sz="3200" dirty="0"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  <p:pic>
        <p:nvPicPr>
          <p:cNvPr id="1026" name="Picture 2" descr="Image result for diary of a wimpy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97"/>
          <a:stretch/>
        </p:blipFill>
        <p:spPr bwMode="auto">
          <a:xfrm>
            <a:off x="2667000" y="285750"/>
            <a:ext cx="3533775" cy="17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0495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TypewriterSquisht" panose="02000603000000000000" pitchFamily="2" charset="0"/>
                <a:ea typeface="HelloTypewriterSquisht" panose="02000603000000000000" pitchFamily="2" charset="0"/>
              </a:rPr>
              <a:t>What is a memoir?</a:t>
            </a:r>
          </a:p>
        </p:txBody>
      </p:sp>
    </p:spTree>
    <p:extLst>
      <p:ext uri="{BB962C8B-B14F-4D97-AF65-F5344CB8AC3E}">
        <p14:creationId xmlns:p14="http://schemas.microsoft.com/office/powerpoint/2010/main" val="1495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0495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HelloTypewriterSquisht" panose="02000603000000000000" pitchFamily="2" charset="0"/>
                <a:ea typeface="HelloTypewriterSquisht" panose="02000603000000000000" pitchFamily="2" charset="0"/>
              </a:rPr>
              <a:t>What is a memoir?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A memoir is an account of </a:t>
            </a:r>
            <a:r>
              <a:rPr lang="en-US" sz="3200" u="sng" dirty="0" smtClean="0">
                <a:solidFill>
                  <a:prstClr val="black"/>
                </a:solidFill>
              </a:rPr>
              <a:t>your 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personal life and experiences. </a:t>
            </a:r>
            <a:endParaRPr lang="en-US" sz="3200" dirty="0">
              <a:solidFill>
                <a:prstClr val="black"/>
              </a:solidFill>
              <a:latin typeface="HelloTypewriterSquisht" panose="02000603000000000000" pitchFamily="2" charset="0"/>
              <a:ea typeface="HelloTypewriterSquis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kids swimming in 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1150"/>
            <a:ext cx="4381500" cy="34290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 rot="560863">
            <a:off x="332616" y="364224"/>
            <a:ext cx="4648200" cy="3010294"/>
          </a:xfrm>
          <a:prstGeom prst="cloudCallout">
            <a:avLst>
              <a:gd name="adj1" fmla="val 82086"/>
              <a:gd name="adj2" fmla="val 31845"/>
            </a:avLst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17248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You</a:t>
            </a:r>
            <a:r>
              <a:rPr lang="en-US" sz="3200" dirty="0" smtClean="0"/>
              <a:t> are the only person who can write your memoir! </a:t>
            </a:r>
          </a:p>
          <a:p>
            <a:pPr algn="ctr"/>
            <a:r>
              <a:rPr lang="en-US" sz="3200" dirty="0" smtClean="0"/>
              <a:t>(because </a:t>
            </a:r>
            <a:r>
              <a:rPr lang="en-US" sz="3200" u="sng" dirty="0" smtClean="0"/>
              <a:t>you</a:t>
            </a:r>
            <a:r>
              <a:rPr lang="en-US" sz="3200" dirty="0" smtClean="0"/>
              <a:t> lived it)</a:t>
            </a:r>
          </a:p>
        </p:txBody>
      </p:sp>
    </p:spTree>
    <p:extLst>
      <p:ext uri="{BB962C8B-B14F-4D97-AF65-F5344CB8AC3E}">
        <p14:creationId xmlns:p14="http://schemas.microsoft.com/office/powerpoint/2010/main" val="33961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1255773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When you write a memoir about an event in your life…</a:t>
            </a:r>
            <a:endParaRPr lang="en-US" altLang="en-US" sz="13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71600" y="1255773"/>
            <a:ext cx="6553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When you write a memoir about an event in your life… </a:t>
            </a:r>
          </a:p>
          <a:p>
            <a:pPr algn="ctr">
              <a:buClr>
                <a:prstClr val="black"/>
              </a:buClr>
              <a:buSzPct val="100000"/>
              <a:buFont typeface="Wingdings" pitchFamily="2" charset="2"/>
              <a:buNone/>
            </a:pPr>
            <a:endParaRPr lang="en-US" altLang="en-US" sz="1600" dirty="0" smtClean="0">
              <a:solidFill>
                <a:prstClr val="black"/>
              </a:solidFill>
              <a:latin typeface="HelloTypewriter" panose="02000603000000000000" pitchFamily="2" charset="0"/>
              <a:ea typeface="HelloTypewriter" panose="02000603000000000000" pitchFamily="2" charset="0"/>
            </a:endParaRPr>
          </a:p>
          <a:p>
            <a:pPr algn="ctr"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The trick is to fashion your memories into an </a:t>
            </a:r>
          </a:p>
          <a:p>
            <a:pPr algn="ctr">
              <a:buClr>
                <a:prstClr val="black"/>
              </a:buClr>
              <a:buSzPct val="100000"/>
              <a:buFont typeface="Wingdings" pitchFamily="2" charset="2"/>
              <a:buNone/>
            </a:pPr>
            <a:r>
              <a:rPr lang="en-US" altLang="en-US" sz="32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engaging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 </a:t>
            </a:r>
            <a:r>
              <a:rPr lang="en-US" altLang="en-US" sz="3200" dirty="0" smtClean="0">
                <a:solidFill>
                  <a:prstClr val="black"/>
                </a:solidFill>
                <a:latin typeface="Janda Manatee Solid" panose="02000506000000020004" pitchFamily="2" charset="0"/>
                <a:ea typeface="HelloTypewriter" panose="02000603000000000000" pitchFamily="2" charset="0"/>
              </a:rPr>
              <a:t>story</a:t>
            </a:r>
            <a:r>
              <a:rPr lang="en-US" altLang="en-US" sz="3200" dirty="0" smtClean="0">
                <a:solidFill>
                  <a:prstClr val="black"/>
                </a:solidFill>
                <a:latin typeface="HelloTypewriter" panose="02000603000000000000" pitchFamily="2" charset="0"/>
                <a:ea typeface="HelloTypewriter" panose="02000603000000000000" pitchFamily="2" charset="0"/>
              </a:rPr>
              <a:t>.</a:t>
            </a:r>
            <a:endParaRPr lang="en-US" altLang="en-US" sz="13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loTypewriter" panose="02000603000000000000" pitchFamily="2" charset="0"/>
              <a:ea typeface="HelloTypewrit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939</Words>
  <Application>Microsoft Office PowerPoint</Application>
  <PresentationFormat>On-screen Show (16:9)</PresentationFormat>
  <Paragraphs>137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VAteacher</dc:creator>
  <cp:lastModifiedBy>VAteacher</cp:lastModifiedBy>
  <cp:revision>126</cp:revision>
  <dcterms:created xsi:type="dcterms:W3CDTF">2016-08-15T17:48:45Z</dcterms:created>
  <dcterms:modified xsi:type="dcterms:W3CDTF">2016-09-28T16:46:15Z</dcterms:modified>
</cp:coreProperties>
</file>