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62" r:id="rId3"/>
    <p:sldId id="297" r:id="rId4"/>
    <p:sldId id="296" r:id="rId5"/>
    <p:sldId id="298" r:id="rId6"/>
    <p:sldId id="272" r:id="rId7"/>
    <p:sldId id="273" r:id="rId8"/>
    <p:sldId id="274" r:id="rId9"/>
    <p:sldId id="275" r:id="rId10"/>
    <p:sldId id="276" r:id="rId11"/>
    <p:sldId id="295" r:id="rId12"/>
    <p:sldId id="277" r:id="rId13"/>
    <p:sldId id="278" r:id="rId14"/>
    <p:sldId id="279" r:id="rId15"/>
    <p:sldId id="280" r:id="rId16"/>
    <p:sldId id="281" r:id="rId17"/>
    <p:sldId id="282" r:id="rId18"/>
    <p:sldId id="283" r:id="rId19"/>
    <p:sldId id="294" r:id="rId20"/>
    <p:sldId id="284" r:id="rId21"/>
    <p:sldId id="300" r:id="rId22"/>
    <p:sldId id="264" r:id="rId23"/>
    <p:sldId id="265" r:id="rId24"/>
    <p:sldId id="260" r:id="rId25"/>
    <p:sldId id="267" r:id="rId26"/>
    <p:sldId id="263" r:id="rId27"/>
    <p:sldId id="271" r:id="rId28"/>
    <p:sldId id="299" r:id="rId29"/>
    <p:sldId id="285" r:id="rId30"/>
    <p:sldId id="286" r:id="rId31"/>
    <p:sldId id="293" r:id="rId32"/>
    <p:sldId id="287" r:id="rId33"/>
    <p:sldId id="288" r:id="rId34"/>
    <p:sldId id="266" r:id="rId35"/>
    <p:sldId id="291"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CC00"/>
    <a:srgbClr val="6600CC"/>
    <a:srgbClr val="006600"/>
    <a:srgbClr val="ECECEC"/>
    <a:srgbClr val="FFFFCC"/>
    <a:srgbClr val="FF3300"/>
    <a:srgbClr val="003300"/>
    <a:srgbClr val="C4A842"/>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422"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730CC1-2145-4D88-897F-05AE4B4ECE1C}" type="datetimeFigureOut">
              <a:rPr lang="en-US" smtClean="0"/>
              <a:t>10/12/2016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7D0D2F-0625-4D1C-A5C5-8E4640EA00B5}" type="slidenum">
              <a:rPr lang="en-US" smtClean="0"/>
              <a:t>‹#›</a:t>
            </a:fld>
            <a:endParaRPr lang="en-US"/>
          </a:p>
        </p:txBody>
      </p:sp>
    </p:spTree>
    <p:extLst>
      <p:ext uri="{BB962C8B-B14F-4D97-AF65-F5344CB8AC3E}">
        <p14:creationId xmlns:p14="http://schemas.microsoft.com/office/powerpoint/2010/main" val="1777494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73275D-A81F-4A17-A065-83B349BA79DD}" type="slidenum">
              <a:rPr lang="en-US" smtClean="0">
                <a:solidFill>
                  <a:prstClr val="black"/>
                </a:solidFill>
              </a:rPr>
              <a:pPr/>
              <a:t>20</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F057D56-BA3E-468E-BFB0-E6A8BBC45663}"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F057D56-BA3E-468E-BFB0-E6A8BBC45663}" type="slidenum">
              <a:rPr lang="en-US" smtClean="0"/>
              <a:pPr/>
              <a:t>30</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F057D56-BA3E-468E-BFB0-E6A8BBC45663}" type="slidenum">
              <a:rPr lang="en-US" smtClean="0"/>
              <a:pPr/>
              <a:t>31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801ACA0-108A-419B-9A0B-53FA81CACE52}" type="datetimeFigureOut">
              <a:rPr lang="en-US" smtClean="0"/>
              <a:t>10/12/2016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D0736-6E53-4D1C-BFD2-C6116C38ED13}" type="slidenum">
              <a:rPr lang="en-US" smtClean="0"/>
              <a:t>‹#›</a:t>
            </a:fld>
            <a:endParaRPr lang="en-US"/>
          </a:p>
        </p:txBody>
      </p:sp>
    </p:spTree>
    <p:extLst>
      <p:ext uri="{BB962C8B-B14F-4D97-AF65-F5344CB8AC3E}">
        <p14:creationId xmlns:p14="http://schemas.microsoft.com/office/powerpoint/2010/main" val="10192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01ACA0-108A-419B-9A0B-53FA81CACE52}" type="datetimeFigureOut">
              <a:rPr lang="en-US" smtClean="0"/>
              <a:t>10/12/2016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D0736-6E53-4D1C-BFD2-C6116C38ED13}" type="slidenum">
              <a:rPr lang="en-US" smtClean="0"/>
              <a:t>‹#›</a:t>
            </a:fld>
            <a:endParaRPr lang="en-US"/>
          </a:p>
        </p:txBody>
      </p:sp>
    </p:spTree>
    <p:extLst>
      <p:ext uri="{BB962C8B-B14F-4D97-AF65-F5344CB8AC3E}">
        <p14:creationId xmlns:p14="http://schemas.microsoft.com/office/powerpoint/2010/main" val="93993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01ACA0-108A-419B-9A0B-53FA81CACE52}" type="datetimeFigureOut">
              <a:rPr lang="en-US" smtClean="0"/>
              <a:t>10/12/2016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D0736-6E53-4D1C-BFD2-C6116C38ED13}" type="slidenum">
              <a:rPr lang="en-US" smtClean="0"/>
              <a:t>‹#›</a:t>
            </a:fld>
            <a:endParaRPr lang="en-US"/>
          </a:p>
        </p:txBody>
      </p:sp>
    </p:spTree>
    <p:extLst>
      <p:ext uri="{BB962C8B-B14F-4D97-AF65-F5344CB8AC3E}">
        <p14:creationId xmlns:p14="http://schemas.microsoft.com/office/powerpoint/2010/main" val="3042960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01ACA0-108A-419B-9A0B-53FA81CACE52}" type="datetimeFigureOut">
              <a:rPr lang="en-US" smtClean="0"/>
              <a:t>10/12/2016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D0736-6E53-4D1C-BFD2-C6116C38ED13}" type="slidenum">
              <a:rPr lang="en-US" smtClean="0"/>
              <a:t>‹#›</a:t>
            </a:fld>
            <a:endParaRPr lang="en-US"/>
          </a:p>
        </p:txBody>
      </p:sp>
    </p:spTree>
    <p:extLst>
      <p:ext uri="{BB962C8B-B14F-4D97-AF65-F5344CB8AC3E}">
        <p14:creationId xmlns:p14="http://schemas.microsoft.com/office/powerpoint/2010/main" val="3706271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01ACA0-108A-419B-9A0B-53FA81CACE52}" type="datetimeFigureOut">
              <a:rPr lang="en-US" smtClean="0"/>
              <a:t>10/12/2016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D0736-6E53-4D1C-BFD2-C6116C38ED13}" type="slidenum">
              <a:rPr lang="en-US" smtClean="0"/>
              <a:t>‹#›</a:t>
            </a:fld>
            <a:endParaRPr lang="en-US"/>
          </a:p>
        </p:txBody>
      </p:sp>
    </p:spTree>
    <p:extLst>
      <p:ext uri="{BB962C8B-B14F-4D97-AF65-F5344CB8AC3E}">
        <p14:creationId xmlns:p14="http://schemas.microsoft.com/office/powerpoint/2010/main" val="3099366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801ACA0-108A-419B-9A0B-53FA81CACE52}" type="datetimeFigureOut">
              <a:rPr lang="en-US" smtClean="0"/>
              <a:t>10/12/2016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D0736-6E53-4D1C-BFD2-C6116C38ED13}" type="slidenum">
              <a:rPr lang="en-US" smtClean="0"/>
              <a:t>‹#›</a:t>
            </a:fld>
            <a:endParaRPr lang="en-US"/>
          </a:p>
        </p:txBody>
      </p:sp>
    </p:spTree>
    <p:extLst>
      <p:ext uri="{BB962C8B-B14F-4D97-AF65-F5344CB8AC3E}">
        <p14:creationId xmlns:p14="http://schemas.microsoft.com/office/powerpoint/2010/main" val="747258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801ACA0-108A-419B-9A0B-53FA81CACE52}" type="datetimeFigureOut">
              <a:rPr lang="en-US" smtClean="0"/>
              <a:t>10/12/2016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D0736-6E53-4D1C-BFD2-C6116C38ED13}" type="slidenum">
              <a:rPr lang="en-US" smtClean="0"/>
              <a:t>‹#›</a:t>
            </a:fld>
            <a:endParaRPr lang="en-US"/>
          </a:p>
        </p:txBody>
      </p:sp>
    </p:spTree>
    <p:extLst>
      <p:ext uri="{BB962C8B-B14F-4D97-AF65-F5344CB8AC3E}">
        <p14:creationId xmlns:p14="http://schemas.microsoft.com/office/powerpoint/2010/main" val="229516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801ACA0-108A-419B-9A0B-53FA81CACE52}" type="datetimeFigureOut">
              <a:rPr lang="en-US" smtClean="0"/>
              <a:t>10/12/2016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D0736-6E53-4D1C-BFD2-C6116C38ED13}" type="slidenum">
              <a:rPr lang="en-US" smtClean="0"/>
              <a:t>‹#›</a:t>
            </a:fld>
            <a:endParaRPr lang="en-US"/>
          </a:p>
        </p:txBody>
      </p:sp>
    </p:spTree>
    <p:extLst>
      <p:ext uri="{BB962C8B-B14F-4D97-AF65-F5344CB8AC3E}">
        <p14:creationId xmlns:p14="http://schemas.microsoft.com/office/powerpoint/2010/main" val="2963903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1ACA0-108A-419B-9A0B-53FA81CACE52}" type="datetimeFigureOut">
              <a:rPr lang="en-US" smtClean="0"/>
              <a:t>10/12/2016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D0736-6E53-4D1C-BFD2-C6116C38ED13}" type="slidenum">
              <a:rPr lang="en-US" smtClean="0"/>
              <a:t>‹#›</a:t>
            </a:fld>
            <a:endParaRPr lang="en-US"/>
          </a:p>
        </p:txBody>
      </p:sp>
    </p:spTree>
    <p:extLst>
      <p:ext uri="{BB962C8B-B14F-4D97-AF65-F5344CB8AC3E}">
        <p14:creationId xmlns:p14="http://schemas.microsoft.com/office/powerpoint/2010/main" val="2972955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01ACA0-108A-419B-9A0B-53FA81CACE52}" type="datetimeFigureOut">
              <a:rPr lang="en-US" smtClean="0"/>
              <a:t>10/12/2016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D0736-6E53-4D1C-BFD2-C6116C38ED13}" type="slidenum">
              <a:rPr lang="en-US" smtClean="0"/>
              <a:t>‹#›</a:t>
            </a:fld>
            <a:endParaRPr lang="en-US"/>
          </a:p>
        </p:txBody>
      </p:sp>
    </p:spTree>
    <p:extLst>
      <p:ext uri="{BB962C8B-B14F-4D97-AF65-F5344CB8AC3E}">
        <p14:creationId xmlns:p14="http://schemas.microsoft.com/office/powerpoint/2010/main" val="3691697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01ACA0-108A-419B-9A0B-53FA81CACE52}" type="datetimeFigureOut">
              <a:rPr lang="en-US" smtClean="0"/>
              <a:t>10/12/2016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D0736-6E53-4D1C-BFD2-C6116C38ED13}" type="slidenum">
              <a:rPr lang="en-US" smtClean="0"/>
              <a:t>‹#›</a:t>
            </a:fld>
            <a:endParaRPr lang="en-US"/>
          </a:p>
        </p:txBody>
      </p:sp>
    </p:spTree>
    <p:extLst>
      <p:ext uri="{BB962C8B-B14F-4D97-AF65-F5344CB8AC3E}">
        <p14:creationId xmlns:p14="http://schemas.microsoft.com/office/powerpoint/2010/main" val="2645375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1ACA0-108A-419B-9A0B-53FA81CACE52}" type="datetimeFigureOut">
              <a:rPr lang="en-US" smtClean="0"/>
              <a:t>10/12/2016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6D0736-6E53-4D1C-BFD2-C6116C38ED13}" type="slidenum">
              <a:rPr lang="en-US" smtClean="0"/>
              <a:t>‹#›</a:t>
            </a:fld>
            <a:endParaRPr lang="en-US"/>
          </a:p>
        </p:txBody>
      </p:sp>
    </p:spTree>
    <p:extLst>
      <p:ext uri="{BB962C8B-B14F-4D97-AF65-F5344CB8AC3E}">
        <p14:creationId xmlns:p14="http://schemas.microsoft.com/office/powerpoint/2010/main" val="4109145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9572" y="123372"/>
            <a:ext cx="8763000" cy="6553200"/>
          </a:xfrm>
          <a:prstGeom prst="rect">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457200" y="2057400"/>
            <a:ext cx="4204150" cy="4039567"/>
          </a:xfrm>
          <a:prstGeom prst="rect">
            <a:avLst/>
          </a:prstGeom>
          <a:noFill/>
        </p:spPr>
        <p:txBody>
          <a:bodyPr wrap="square" rtlCol="0">
            <a:spAutoFit/>
          </a:bodyPr>
          <a:lstStyle/>
          <a:p>
            <a:pPr algn="ctr">
              <a:lnSpc>
                <a:spcPts val="6900"/>
              </a:lnSpc>
            </a:pPr>
            <a:r>
              <a:rPr lang="en-US" sz="6600" dirty="0" smtClean="0">
                <a:effectLst>
                  <a:glow rad="76200">
                    <a:srgbClr val="C4A842">
                      <a:alpha val="59000"/>
                    </a:srgbClr>
                  </a:glow>
                </a:effectLst>
                <a:latin typeface="HelloDoodleType" panose="02000603000000000000" pitchFamily="2" charset="0"/>
                <a:ea typeface="HelloDoodleType" panose="02000603000000000000" pitchFamily="2" charset="0"/>
              </a:rPr>
              <a:t>Little House on the </a:t>
            </a:r>
          </a:p>
          <a:p>
            <a:pPr algn="ctr">
              <a:lnSpc>
                <a:spcPts val="6900"/>
              </a:lnSpc>
            </a:pPr>
            <a:r>
              <a:rPr lang="en-US" sz="6600" dirty="0" smtClean="0">
                <a:effectLst>
                  <a:glow rad="76200">
                    <a:srgbClr val="C4A842">
                      <a:alpha val="59000"/>
                    </a:srgbClr>
                  </a:glow>
                </a:effectLst>
                <a:latin typeface="HelloDoodleType" panose="02000603000000000000" pitchFamily="2" charset="0"/>
                <a:ea typeface="HelloDoodleType" panose="02000603000000000000" pitchFamily="2" charset="0"/>
              </a:rPr>
              <a:t>Prairie</a:t>
            </a:r>
          </a:p>
          <a:p>
            <a:pPr algn="ctr"/>
            <a:endParaRPr lang="en-US" dirty="0" smtClean="0">
              <a:effectLst>
                <a:glow rad="63500">
                  <a:schemeClr val="accent6">
                    <a:lumMod val="40000"/>
                    <a:lumOff val="60000"/>
                    <a:alpha val="40000"/>
                  </a:schemeClr>
                </a:glow>
              </a:effectLst>
              <a:latin typeface="Century Schoolbook" panose="02040604050505020304" pitchFamily="18" charset="0"/>
            </a:endParaRPr>
          </a:p>
          <a:p>
            <a:pPr algn="ctr"/>
            <a:r>
              <a:rPr lang="en-US" sz="2800" i="1" dirty="0" smtClean="0">
                <a:effectLst>
                  <a:glow rad="63500">
                    <a:schemeClr val="accent6">
                      <a:lumMod val="40000"/>
                      <a:lumOff val="60000"/>
                      <a:alpha val="40000"/>
                    </a:schemeClr>
                  </a:glow>
                </a:effectLst>
                <a:latin typeface="Century Schoolbook" panose="02040604050505020304" pitchFamily="18" charset="0"/>
              </a:rPr>
              <a:t>By </a:t>
            </a:r>
          </a:p>
          <a:p>
            <a:pPr algn="ctr"/>
            <a:r>
              <a:rPr lang="en-US" sz="2800" i="1" dirty="0" smtClean="0">
                <a:effectLst>
                  <a:glow rad="63500">
                    <a:schemeClr val="accent6">
                      <a:lumMod val="40000"/>
                      <a:lumOff val="60000"/>
                      <a:alpha val="40000"/>
                    </a:schemeClr>
                  </a:glow>
                </a:effectLst>
                <a:latin typeface="Century Schoolbook" panose="02040604050505020304" pitchFamily="18" charset="0"/>
              </a:rPr>
              <a:t>Laura Ingalls Wilder</a:t>
            </a:r>
            <a:endParaRPr lang="en-US" sz="2800" i="1" dirty="0">
              <a:effectLst>
                <a:glow rad="63500">
                  <a:schemeClr val="accent6">
                    <a:lumMod val="40000"/>
                    <a:lumOff val="60000"/>
                    <a:alpha val="40000"/>
                  </a:schemeClr>
                </a:glow>
              </a:effectLst>
              <a:latin typeface="Century Schoolbook" panose="02040604050505020304" pitchFamily="18" charset="0"/>
            </a:endParaRPr>
          </a:p>
        </p:txBody>
      </p:sp>
      <p:pic>
        <p:nvPicPr>
          <p:cNvPr id="6" name="Picture 5"/>
          <p:cNvPicPr>
            <a:picLocks noChangeAspect="1"/>
          </p:cNvPicPr>
          <p:nvPr/>
        </p:nvPicPr>
        <p:blipFill rotWithShape="1">
          <a:blip r:embed="rId2" cstate="print">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rcRect/>
          <a:stretch/>
        </p:blipFill>
        <p:spPr>
          <a:xfrm rot="255673">
            <a:off x="4895104" y="1992622"/>
            <a:ext cx="3250746" cy="4246609"/>
          </a:xfrm>
          <a:prstGeom prst="rect">
            <a:avLst/>
          </a:prstGeom>
          <a:ln w="92075">
            <a:solidFill>
              <a:schemeClr val="bg2"/>
            </a:solidFill>
          </a:ln>
          <a:effectLst>
            <a:outerShdw blurRad="50800" dist="38100" dir="2700000" algn="tl" rotWithShape="0">
              <a:prstClr val="black">
                <a:alpha val="40000"/>
              </a:prstClr>
            </a:outerShdw>
          </a:effec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272" y="394876"/>
            <a:ext cx="7467600" cy="1482844"/>
          </a:xfrm>
          <a:prstGeom prst="rect">
            <a:avLst/>
          </a:prstGeom>
        </p:spPr>
      </p:pic>
    </p:spTree>
    <p:extLst>
      <p:ext uri="{BB962C8B-B14F-4D97-AF65-F5344CB8AC3E}">
        <p14:creationId xmlns:p14="http://schemas.microsoft.com/office/powerpoint/2010/main" val="38537842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152400"/>
            <a:ext cx="8761413"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85800" y="405825"/>
            <a:ext cx="7696200" cy="58477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3200" dirty="0" smtClean="0">
                <a:latin typeface="Century Schoolbook" panose="02040604050505020304" pitchFamily="18" charset="0"/>
              </a:rPr>
              <a:t>Map of Laura Ingalls Wilder’s Travels </a:t>
            </a:r>
            <a:endParaRPr lang="en-US" sz="3200" dirty="0">
              <a:latin typeface="Century Schoolbook" panose="02040604050505020304" pitchFamily="18"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108605"/>
            <a:ext cx="7696200" cy="5139795"/>
          </a:xfrm>
          <a:prstGeom prst="rect">
            <a:avLst/>
          </a:prstGeom>
          <a:noFill/>
          <a:ln w="571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378733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51176" y="1839309"/>
            <a:ext cx="4041648" cy="4047744"/>
          </a:xfrm>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152400"/>
            <a:ext cx="8761413"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26143" y="660737"/>
            <a:ext cx="8077200" cy="1015663"/>
          </a:xfrm>
          <a:prstGeom prst="rect">
            <a:avLst/>
          </a:prstGeom>
          <a:noFill/>
        </p:spPr>
        <p:txBody>
          <a:bodyPr wrap="square" rtlCol="0">
            <a:spAutoFit/>
          </a:bodyPr>
          <a:lstStyle/>
          <a:p>
            <a:pPr algn="ctr"/>
            <a:r>
              <a:rPr lang="en-US" sz="6000" dirty="0" smtClean="0">
                <a:latin typeface="Jenna Sue" pitchFamily="2" charset="0"/>
                <a:ea typeface="HelloFun" panose="02000603000000000000" pitchFamily="2" charset="0"/>
              </a:rPr>
              <a:t>The Ingalls' Family</a:t>
            </a:r>
            <a:endParaRPr lang="en-US" sz="6000" dirty="0">
              <a:latin typeface="Jenna Sue" pitchFamily="2" charset="0"/>
              <a:ea typeface="HelloFun" panose="02000603000000000000" pitchFamily="2" charset="0"/>
            </a:endParaRPr>
          </a:p>
        </p:txBody>
      </p:sp>
      <p:sp>
        <p:nvSpPr>
          <p:cNvPr id="7" name="TextBox 6"/>
          <p:cNvSpPr txBox="1"/>
          <p:nvPr/>
        </p:nvSpPr>
        <p:spPr>
          <a:xfrm>
            <a:off x="933832" y="5457854"/>
            <a:ext cx="7274748" cy="461665"/>
          </a:xfrm>
          <a:prstGeom prst="rect">
            <a:avLst/>
          </a:prstGeom>
          <a:noFill/>
        </p:spPr>
        <p:txBody>
          <a:bodyPr wrap="none" rtlCol="0">
            <a:spAutoFit/>
          </a:bodyPr>
          <a:lstStyle/>
          <a:p>
            <a:r>
              <a:rPr lang="en-US" sz="2400" i="1" dirty="0" smtClean="0">
                <a:latin typeface="Century Schoolbook" panose="02040604050505020304" pitchFamily="18" charset="0"/>
              </a:rPr>
              <a:t>Caroline</a:t>
            </a:r>
            <a:r>
              <a:rPr lang="en-US" sz="2400" i="1" dirty="0">
                <a:latin typeface="Century Schoolbook" panose="02040604050505020304" pitchFamily="18" charset="0"/>
              </a:rPr>
              <a:t>, Carrie, Laura, Charles, Grace and Mary</a:t>
            </a:r>
            <a:endParaRPr lang="en-US" sz="2400" dirty="0"/>
          </a:p>
        </p:txBody>
      </p:sp>
      <p:pic>
        <p:nvPicPr>
          <p:cNvPr id="8" name="Picture 2" descr="http://www.discoverlaura.org/images/history_header_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6744" y="1800255"/>
            <a:ext cx="6924256" cy="3381345"/>
          </a:xfrm>
          <a:prstGeom prst="rect">
            <a:avLst/>
          </a:prstGeom>
          <a:noFill/>
          <a:ln w="76200">
            <a:solidFill>
              <a:schemeClr val="bg2"/>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94804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152400"/>
            <a:ext cx="8761413" cy="65532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15662" y="609600"/>
            <a:ext cx="8511087" cy="95410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800" dirty="0" smtClean="0">
                <a:solidFill>
                  <a:prstClr val="black"/>
                </a:solidFill>
                <a:latin typeface="Century Schoolbook" panose="02040604050505020304" pitchFamily="18" charset="0"/>
              </a:rPr>
              <a:t>At age 15, Laura Ingalls started teaching at a county school in </a:t>
            </a:r>
            <a:r>
              <a:rPr lang="en-US" sz="2800" dirty="0" err="1" smtClean="0">
                <a:solidFill>
                  <a:prstClr val="black"/>
                </a:solidFill>
                <a:latin typeface="Century Schoolbook" panose="02040604050505020304" pitchFamily="18" charset="0"/>
              </a:rPr>
              <a:t>DeSmet</a:t>
            </a:r>
            <a:r>
              <a:rPr lang="en-US" sz="2800" dirty="0" smtClean="0">
                <a:solidFill>
                  <a:prstClr val="black"/>
                </a:solidFill>
                <a:latin typeface="Century Schoolbook" panose="02040604050505020304" pitchFamily="18" charset="0"/>
              </a:rPr>
              <a:t>, South Dakota. </a:t>
            </a:r>
            <a:endParaRPr lang="en-US" sz="2800" dirty="0">
              <a:solidFill>
                <a:prstClr val="black"/>
              </a:solidFill>
              <a:latin typeface="Century Schoolbook" panose="02040604050505020304" pitchFamily="18" charset="0"/>
            </a:endParaRPr>
          </a:p>
        </p:txBody>
      </p:sp>
      <p:sp>
        <p:nvSpPr>
          <p:cNvPr id="6" name="TextBox 5"/>
          <p:cNvSpPr txBox="1"/>
          <p:nvPr/>
        </p:nvSpPr>
        <p:spPr>
          <a:xfrm>
            <a:off x="2362200" y="5997714"/>
            <a:ext cx="5671457" cy="707886"/>
          </a:xfrm>
          <a:prstGeom prst="rect">
            <a:avLst/>
          </a:prstGeom>
          <a:noFill/>
        </p:spPr>
        <p:txBody>
          <a:bodyPr wrap="square" rtlCol="0">
            <a:spAutoFit/>
          </a:bodyPr>
          <a:lstStyle/>
          <a:p>
            <a:pPr algn="ctr"/>
            <a:r>
              <a:rPr lang="en-US" sz="4000" dirty="0" smtClean="0">
                <a:solidFill>
                  <a:prstClr val="black"/>
                </a:solidFill>
                <a:latin typeface="Jenna Sue" pitchFamily="2" charset="0"/>
              </a:rPr>
              <a:t>A peek inside the schoolhouse!</a:t>
            </a:r>
            <a:endParaRPr lang="en-US" sz="4000" dirty="0">
              <a:solidFill>
                <a:prstClr val="black"/>
              </a:solidFill>
              <a:latin typeface="Jenna Sue" pitchFamily="2" charset="0"/>
            </a:endParaRPr>
          </a:p>
        </p:txBody>
      </p:sp>
      <p:pic>
        <p:nvPicPr>
          <p:cNvPr id="614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339"/>
          <a:stretch/>
        </p:blipFill>
        <p:spPr bwMode="auto">
          <a:xfrm>
            <a:off x="1735476" y="1775333"/>
            <a:ext cx="5671457" cy="4092067"/>
          </a:xfrm>
          <a:prstGeom prst="rect">
            <a:avLst/>
          </a:prstGeom>
          <a:noFill/>
          <a:ln w="76200">
            <a:solidFill>
              <a:schemeClr val="bg2"/>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7170" name="Picture 2" descr="http://thehistorychicks.com/wp-content/uploads/2011/02/Laura-221x3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074741" flipH="1">
            <a:off x="520853" y="3267635"/>
            <a:ext cx="2105025" cy="2857500"/>
          </a:xfrm>
          <a:prstGeom prst="rect">
            <a:avLst/>
          </a:prstGeom>
          <a:noFill/>
          <a:ln w="76200">
            <a:solidFill>
              <a:schemeClr val="bg2"/>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8467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152400"/>
            <a:ext cx="8761413"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57200" y="651384"/>
            <a:ext cx="5065703" cy="1815882"/>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800" dirty="0" smtClean="0">
                <a:solidFill>
                  <a:prstClr val="black"/>
                </a:solidFill>
                <a:latin typeface="Century Schoolbook" panose="02040604050505020304" pitchFamily="18" charset="0"/>
              </a:rPr>
              <a:t>She married </a:t>
            </a:r>
            <a:r>
              <a:rPr lang="en-US" sz="2800" dirty="0" err="1" smtClean="0">
                <a:solidFill>
                  <a:prstClr val="black"/>
                </a:solidFill>
                <a:latin typeface="Century Schoolbook" panose="02040604050505020304" pitchFamily="18" charset="0"/>
              </a:rPr>
              <a:t>Almanzo</a:t>
            </a:r>
            <a:r>
              <a:rPr lang="en-US" sz="2800" dirty="0" smtClean="0">
                <a:solidFill>
                  <a:prstClr val="black"/>
                </a:solidFill>
                <a:latin typeface="Century Schoolbook" panose="02040604050505020304" pitchFamily="18" charset="0"/>
              </a:rPr>
              <a:t> Wilder in 1885 and her daughter Rose, also an author, was born in 1886.</a:t>
            </a:r>
            <a:endParaRPr lang="en-US" sz="2800" dirty="0">
              <a:solidFill>
                <a:prstClr val="black"/>
              </a:solidFill>
              <a:latin typeface="Century Schoolbook" panose="02040604050505020304" pitchFamily="18" charset="0"/>
            </a:endParaRPr>
          </a:p>
        </p:txBody>
      </p:sp>
      <p:sp>
        <p:nvSpPr>
          <p:cNvPr id="6" name="TextBox 5"/>
          <p:cNvSpPr txBox="1"/>
          <p:nvPr/>
        </p:nvSpPr>
        <p:spPr>
          <a:xfrm rot="364570">
            <a:off x="5660927" y="888120"/>
            <a:ext cx="2852384" cy="584775"/>
          </a:xfrm>
          <a:prstGeom prst="rect">
            <a:avLst/>
          </a:prstGeom>
          <a:noFill/>
        </p:spPr>
        <p:txBody>
          <a:bodyPr wrap="none" rtlCol="0">
            <a:spAutoFit/>
          </a:bodyPr>
          <a:lstStyle/>
          <a:p>
            <a:r>
              <a:rPr lang="en-US" sz="3200" dirty="0" smtClean="0">
                <a:solidFill>
                  <a:prstClr val="black"/>
                </a:solidFill>
                <a:latin typeface="Jenna Sue" pitchFamily="2" charset="0"/>
              </a:rPr>
              <a:t>Laura and </a:t>
            </a:r>
            <a:r>
              <a:rPr lang="en-US" sz="3200" dirty="0" err="1" smtClean="0">
                <a:solidFill>
                  <a:prstClr val="black"/>
                </a:solidFill>
                <a:latin typeface="Jenna Sue" pitchFamily="2" charset="0"/>
              </a:rPr>
              <a:t>Almanzo</a:t>
            </a:r>
            <a:r>
              <a:rPr lang="en-US" sz="3200" dirty="0" smtClean="0">
                <a:solidFill>
                  <a:prstClr val="black"/>
                </a:solidFill>
                <a:latin typeface="Jenna Sue" pitchFamily="2" charset="0"/>
              </a:rPr>
              <a:t> in 1940</a:t>
            </a:r>
            <a:endParaRPr lang="en-US" sz="3200" dirty="0">
              <a:solidFill>
                <a:prstClr val="black"/>
              </a:solidFill>
              <a:latin typeface="Jenna Sue" pitchFamily="2" charset="0"/>
            </a:endParaRPr>
          </a:p>
        </p:txBody>
      </p:sp>
      <p:pic>
        <p:nvPicPr>
          <p:cNvPr id="717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762" t="2973" r="3313"/>
          <a:stretch/>
        </p:blipFill>
        <p:spPr bwMode="auto">
          <a:xfrm rot="331714">
            <a:off x="5196114" y="1436914"/>
            <a:ext cx="3222172" cy="4617201"/>
          </a:xfrm>
          <a:prstGeom prst="rect">
            <a:avLst/>
          </a:prstGeom>
          <a:noFill/>
          <a:ln w="76200">
            <a:solidFill>
              <a:schemeClr val="bg2"/>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387542">
            <a:off x="551481" y="2820805"/>
            <a:ext cx="2609850" cy="3133725"/>
          </a:xfrm>
          <a:prstGeom prst="rect">
            <a:avLst/>
          </a:prstGeom>
          <a:noFill/>
          <a:ln w="76200">
            <a:solidFill>
              <a:schemeClr val="bg2"/>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4" name="TextBox 3"/>
          <p:cNvSpPr txBox="1"/>
          <p:nvPr/>
        </p:nvSpPr>
        <p:spPr>
          <a:xfrm rot="21361572">
            <a:off x="626352" y="6020310"/>
            <a:ext cx="2921121" cy="584775"/>
          </a:xfrm>
          <a:prstGeom prst="rect">
            <a:avLst/>
          </a:prstGeom>
          <a:noFill/>
        </p:spPr>
        <p:txBody>
          <a:bodyPr wrap="none" rtlCol="0">
            <a:spAutoFit/>
          </a:bodyPr>
          <a:lstStyle/>
          <a:p>
            <a:r>
              <a:rPr lang="en-US" sz="3200" dirty="0" smtClean="0">
                <a:latin typeface="Jenna Sue" pitchFamily="2" charset="0"/>
              </a:rPr>
              <a:t>Laura and </a:t>
            </a:r>
            <a:r>
              <a:rPr lang="en-US" sz="3200" dirty="0" err="1" smtClean="0">
                <a:latin typeface="Jenna Sue" pitchFamily="2" charset="0"/>
              </a:rPr>
              <a:t>Almanzo</a:t>
            </a:r>
            <a:r>
              <a:rPr lang="en-US" sz="3200" dirty="0" smtClean="0">
                <a:latin typeface="Jenna Sue" pitchFamily="2" charset="0"/>
              </a:rPr>
              <a:t>  in 1885</a:t>
            </a:r>
            <a:endParaRPr lang="en-US" sz="3200" dirty="0">
              <a:latin typeface="Jenna Sue" pitchFamily="2" charset="0"/>
            </a:endParaRPr>
          </a:p>
        </p:txBody>
      </p:sp>
      <p:pic>
        <p:nvPicPr>
          <p:cNvPr id="6146" name="Picture 2" descr="http://thehistorychicks.com/wp-content/uploads/2011/02/Almanzo-Wilder-240x300.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3120571" y="2133600"/>
            <a:ext cx="2046515" cy="2728686"/>
          </a:xfrm>
          <a:prstGeom prst="rect">
            <a:avLst/>
          </a:prstGeom>
          <a:noFill/>
          <a:ln w="76200">
            <a:solidFill>
              <a:schemeClr val="bg2"/>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597909" y="4953000"/>
            <a:ext cx="1091837" cy="584775"/>
          </a:xfrm>
          <a:prstGeom prst="rect">
            <a:avLst/>
          </a:prstGeom>
          <a:noFill/>
        </p:spPr>
        <p:txBody>
          <a:bodyPr wrap="none" rtlCol="0">
            <a:spAutoFit/>
          </a:bodyPr>
          <a:lstStyle/>
          <a:p>
            <a:r>
              <a:rPr lang="en-US" sz="3200" dirty="0" err="1" smtClean="0">
                <a:latin typeface="Jenna Sue" pitchFamily="2" charset="0"/>
              </a:rPr>
              <a:t>Almanzo</a:t>
            </a:r>
            <a:r>
              <a:rPr lang="en-US" sz="3200" dirty="0" smtClean="0">
                <a:latin typeface="Jenna Sue" pitchFamily="2" charset="0"/>
              </a:rPr>
              <a:t> </a:t>
            </a:r>
            <a:endParaRPr lang="en-US" sz="3200" dirty="0">
              <a:latin typeface="Jenna Sue" pitchFamily="2" charset="0"/>
            </a:endParaRPr>
          </a:p>
        </p:txBody>
      </p:sp>
    </p:spTree>
    <p:extLst>
      <p:ext uri="{BB962C8B-B14F-4D97-AF65-F5344CB8AC3E}">
        <p14:creationId xmlns:p14="http://schemas.microsoft.com/office/powerpoint/2010/main" val="2839782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152400"/>
            <a:ext cx="8761413"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50110" y="5153339"/>
            <a:ext cx="8442191" cy="138499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800" dirty="0" smtClean="0">
                <a:solidFill>
                  <a:prstClr val="black"/>
                </a:solidFill>
                <a:latin typeface="Century Schoolbook" panose="02040604050505020304" pitchFamily="18" charset="0"/>
              </a:rPr>
              <a:t>The first “Little </a:t>
            </a:r>
            <a:r>
              <a:rPr lang="en-US" sz="2800" dirty="0">
                <a:solidFill>
                  <a:prstClr val="black"/>
                </a:solidFill>
                <a:latin typeface="Century Schoolbook" panose="02040604050505020304" pitchFamily="18" charset="0"/>
              </a:rPr>
              <a:t>House book,” </a:t>
            </a:r>
            <a:r>
              <a:rPr lang="en-US" sz="2800" i="1" dirty="0" smtClean="0">
                <a:solidFill>
                  <a:prstClr val="black"/>
                </a:solidFill>
                <a:latin typeface="Century Schoolbook" panose="02040604050505020304" pitchFamily="18" charset="0"/>
              </a:rPr>
              <a:t>Little House in the Big Woods, </a:t>
            </a:r>
            <a:r>
              <a:rPr lang="en-US" sz="2800" dirty="0" smtClean="0">
                <a:solidFill>
                  <a:prstClr val="black"/>
                </a:solidFill>
                <a:latin typeface="Century Schoolbook" panose="02040604050505020304" pitchFamily="18" charset="0"/>
              </a:rPr>
              <a:t>was published in 1932 when Laura Ingalls Wilder was 65. </a:t>
            </a:r>
            <a:endParaRPr lang="en-US" sz="2800" dirty="0">
              <a:solidFill>
                <a:prstClr val="black"/>
              </a:solidFill>
              <a:latin typeface="Century Schoolbook" panose="02040604050505020304" pitchFamily="18" charset="0"/>
            </a:endParaRPr>
          </a:p>
        </p:txBody>
      </p:sp>
      <p:pic>
        <p:nvPicPr>
          <p:cNvPr id="8194" name="Picture 2" descr="http://tiffanyalnefelt.files.wordpress.com/2012/01/little-house-in-the-big-wood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616834"/>
            <a:ext cx="3081754" cy="4336166"/>
          </a:xfrm>
          <a:prstGeom prst="rect">
            <a:avLst/>
          </a:prstGeom>
          <a:noFill/>
          <a:ln w="28575">
            <a:solidFill>
              <a:schemeClr val="tx1"/>
            </a:solidFill>
          </a:ln>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65253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51176" y="1839309"/>
            <a:ext cx="4041648" cy="4047744"/>
          </a:xfrm>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152400"/>
            <a:ext cx="8761413"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33400" y="432137"/>
            <a:ext cx="4368507" cy="1015663"/>
          </a:xfrm>
          <a:prstGeom prst="rect">
            <a:avLst/>
          </a:prstGeom>
          <a:noFill/>
        </p:spPr>
        <p:txBody>
          <a:bodyPr wrap="square" rtlCol="0">
            <a:spAutoFit/>
          </a:bodyPr>
          <a:lstStyle/>
          <a:p>
            <a:pPr algn="ctr"/>
            <a:r>
              <a:rPr lang="en-US" sz="6000" dirty="0" smtClean="0">
                <a:latin typeface="Jenna Sue" pitchFamily="2" charset="0"/>
                <a:ea typeface="HelloFun" panose="02000603000000000000" pitchFamily="2" charset="0"/>
              </a:rPr>
              <a:t>Quotable Quote</a:t>
            </a:r>
            <a:endParaRPr lang="en-US" sz="6000" dirty="0">
              <a:latin typeface="Jenna Sue" pitchFamily="2" charset="0"/>
              <a:ea typeface="HelloFun" panose="02000603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1828800"/>
            <a:ext cx="3499920" cy="3505200"/>
          </a:xfrm>
          <a:prstGeom prst="rect">
            <a:avLst/>
          </a:prstGeom>
        </p:spPr>
      </p:pic>
      <p:sp>
        <p:nvSpPr>
          <p:cNvPr id="5" name="TextBox 4"/>
          <p:cNvSpPr txBox="1"/>
          <p:nvPr/>
        </p:nvSpPr>
        <p:spPr>
          <a:xfrm>
            <a:off x="381000" y="1214020"/>
            <a:ext cx="4996543" cy="5262979"/>
          </a:xfrm>
          <a:prstGeom prst="rect">
            <a:avLst/>
          </a:prstGeom>
          <a:noFill/>
        </p:spPr>
        <p:txBody>
          <a:bodyPr wrap="square" rtlCol="0">
            <a:spAutoFit/>
          </a:bodyPr>
          <a:lstStyle/>
          <a:p>
            <a:r>
              <a:rPr lang="en-US" sz="2400" i="1" dirty="0" smtClean="0">
                <a:latin typeface="Century Schoolbook" panose="02040604050505020304" pitchFamily="18" charset="0"/>
              </a:rPr>
              <a:t>“When </a:t>
            </a:r>
            <a:r>
              <a:rPr lang="en-US" sz="2400" i="1" dirty="0">
                <a:latin typeface="Century Schoolbook" panose="02040604050505020304" pitchFamily="18" charset="0"/>
              </a:rPr>
              <a:t>to my surprise the book made such a success and children from all over the U. S. wrote me begging for more stories. I began to think what  wonderful childhood I had. How I had seen the whole frontier, the woods, the Indian country of the great plains, the frontier towns, the building of railroads on the wild unsettled country, homesteading and farmers coming in to take possession. I realized that I had seen and lived it </a:t>
            </a:r>
            <a:r>
              <a:rPr lang="en-US" sz="2400" i="1" dirty="0" smtClean="0">
                <a:latin typeface="Century Schoolbook" panose="02040604050505020304" pitchFamily="18" charset="0"/>
              </a:rPr>
              <a:t>all.”</a:t>
            </a:r>
            <a:endParaRPr lang="en-US" sz="2400" i="1" dirty="0">
              <a:latin typeface="Century Schoolbook" panose="02040604050505020304" pitchFamily="18" charset="0"/>
            </a:endParaRPr>
          </a:p>
        </p:txBody>
      </p:sp>
      <p:sp>
        <p:nvSpPr>
          <p:cNvPr id="7" name="TextBox 6"/>
          <p:cNvSpPr txBox="1"/>
          <p:nvPr/>
        </p:nvSpPr>
        <p:spPr>
          <a:xfrm>
            <a:off x="3742862" y="6040903"/>
            <a:ext cx="2618024" cy="646331"/>
          </a:xfrm>
          <a:prstGeom prst="rect">
            <a:avLst/>
          </a:prstGeom>
          <a:noFill/>
        </p:spPr>
        <p:txBody>
          <a:bodyPr wrap="none" rtlCol="0">
            <a:spAutoFit/>
          </a:bodyPr>
          <a:lstStyle/>
          <a:p>
            <a:r>
              <a:rPr lang="en-US" i="1" dirty="0">
                <a:latin typeface="Century Schoolbook" panose="02040604050505020304" pitchFamily="18" charset="0"/>
              </a:rPr>
              <a:t>– Laura Ingalls Wilder</a:t>
            </a:r>
          </a:p>
          <a:p>
            <a:endParaRPr lang="en-US" dirty="0"/>
          </a:p>
        </p:txBody>
      </p:sp>
    </p:spTree>
    <p:extLst>
      <p:ext uri="{BB962C8B-B14F-4D97-AF65-F5344CB8AC3E}">
        <p14:creationId xmlns:p14="http://schemas.microsoft.com/office/powerpoint/2010/main" val="26003164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152400"/>
            <a:ext cx="8761413"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23566" y="542398"/>
            <a:ext cx="8439434" cy="138499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800" dirty="0" smtClean="0">
                <a:solidFill>
                  <a:prstClr val="black"/>
                </a:solidFill>
                <a:latin typeface="Century Schoolbook" panose="02040604050505020304" pitchFamily="18" charset="0"/>
              </a:rPr>
              <a:t>From 1932-1943, Laura Ingalls Wilder wrote nine “Little House” books in order to share her experiences with modern children. </a:t>
            </a:r>
            <a:endParaRPr lang="en-US" sz="2800" dirty="0">
              <a:solidFill>
                <a:prstClr val="black"/>
              </a:solidFill>
              <a:latin typeface="Century Schoolbook" panose="02040604050505020304" pitchFamily="18" charset="0"/>
            </a:endParaRPr>
          </a:p>
        </p:txBody>
      </p:sp>
      <p:pic>
        <p:nvPicPr>
          <p:cNvPr id="1026" name="Picture 2" descr="http://img2.wikia.nocookie.net/__cb20080721005924/littlehouse/images/4/45/Book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5783" y="1828800"/>
            <a:ext cx="57150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08720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152400"/>
            <a:ext cx="8761413"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343400" y="1752600"/>
            <a:ext cx="4130108" cy="3539430"/>
          </a:xfrm>
          <a:prstGeom prst="rect">
            <a:avLst/>
          </a:prstGeom>
          <a:noFill/>
        </p:spPr>
        <p:txBody>
          <a:bodyPr wrap="square" rtlCol="0">
            <a:spAutoFit/>
          </a:bodyPr>
          <a:lstStyle/>
          <a:p>
            <a:r>
              <a:rPr lang="en-US" sz="2800" i="1" dirty="0" smtClean="0">
                <a:latin typeface="Century Schoolbook" panose="02040604050505020304" pitchFamily="18" charset="0"/>
                <a:ea typeface="HelloFun" panose="02000603000000000000" pitchFamily="2" charset="0"/>
              </a:rPr>
              <a:t>“I wanted children now to understand more about the beginning of things, to know what is behind the things they see - What it is that made America as they know it.”</a:t>
            </a:r>
            <a:endParaRPr lang="en-US" sz="2800" i="1" dirty="0">
              <a:latin typeface="Century Schoolbook" panose="02040604050505020304" pitchFamily="18" charset="0"/>
              <a:ea typeface="HelloFun" panose="02000603000000000000" pitchFamily="2" charset="0"/>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312606"/>
            <a:ext cx="3200400" cy="4232787"/>
          </a:xfrm>
          <a:prstGeom prst="rect">
            <a:avLst/>
          </a:prstGeom>
          <a:noFill/>
          <a:ln w="76200">
            <a:solidFill>
              <a:schemeClr val="bg2"/>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483737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152400"/>
            <a:ext cx="8761413"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28310" y="585056"/>
            <a:ext cx="8434690" cy="138499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800" dirty="0" smtClean="0">
                <a:solidFill>
                  <a:prstClr val="black"/>
                </a:solidFill>
                <a:latin typeface="Century Schoolbook" panose="02040604050505020304" pitchFamily="18" charset="0"/>
              </a:rPr>
              <a:t>Laura Ingalls Wilder lived to be 90 years old. She died at Rocky Ridge Farm in Mansfield. Missouri on February 10, 1957. </a:t>
            </a:r>
            <a:endParaRPr lang="en-US" sz="2800" dirty="0">
              <a:solidFill>
                <a:prstClr val="black"/>
              </a:solidFill>
              <a:latin typeface="Century Schoolbook" panose="02040604050505020304" pitchFamily="18" charset="0"/>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8061" y="2209800"/>
            <a:ext cx="4886290" cy="3505200"/>
          </a:xfrm>
          <a:prstGeom prst="rect">
            <a:avLst/>
          </a:prstGeom>
          <a:noFill/>
          <a:ln w="9525">
            <a:solidFill>
              <a:schemeClr val="bg2"/>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2868400" y="5791200"/>
            <a:ext cx="3455305" cy="707886"/>
          </a:xfrm>
          <a:prstGeom prst="rect">
            <a:avLst/>
          </a:prstGeom>
          <a:noFill/>
        </p:spPr>
        <p:txBody>
          <a:bodyPr wrap="none" rtlCol="0">
            <a:spAutoFit/>
          </a:bodyPr>
          <a:lstStyle/>
          <a:p>
            <a:r>
              <a:rPr lang="en-US" sz="4000" dirty="0" smtClean="0">
                <a:latin typeface="Jenna Sue" pitchFamily="2" charset="0"/>
              </a:rPr>
              <a:t>Laura’s home in Mansfield.</a:t>
            </a:r>
            <a:endParaRPr lang="en-US" sz="4000" dirty="0">
              <a:latin typeface="Jenna Sue" pitchFamily="2" charset="0"/>
            </a:endParaRPr>
          </a:p>
        </p:txBody>
      </p:sp>
    </p:spTree>
    <p:extLst>
      <p:ext uri="{BB962C8B-B14F-4D97-AF65-F5344CB8AC3E}">
        <p14:creationId xmlns:p14="http://schemas.microsoft.com/office/powerpoint/2010/main" val="5829368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152400"/>
            <a:ext cx="8761413"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393371" y="4343400"/>
            <a:ext cx="6248400" cy="1508105"/>
          </a:xfrm>
          <a:prstGeom prst="rect">
            <a:avLst/>
          </a:prstGeom>
          <a:noFill/>
        </p:spPr>
        <p:txBody>
          <a:bodyPr wrap="square" rtlCol="0">
            <a:spAutoFit/>
          </a:bodyPr>
          <a:lstStyle/>
          <a:p>
            <a:pPr algn="ctr"/>
            <a:r>
              <a:rPr lang="en-US" sz="3600" dirty="0" smtClean="0">
                <a:latin typeface="Century Schoolbook" panose="02040604050505020304" pitchFamily="18" charset="0"/>
                <a:ea typeface="HelloFun" panose="02000603000000000000" pitchFamily="2" charset="0"/>
              </a:rPr>
              <a:t>1867 – 1957</a:t>
            </a:r>
          </a:p>
          <a:p>
            <a:pPr algn="ctr"/>
            <a:r>
              <a:rPr lang="en-US" sz="2800" dirty="0" smtClean="0">
                <a:latin typeface="Century Schoolbook" panose="02040604050505020304" pitchFamily="18" charset="0"/>
                <a:ea typeface="HelloFun" panose="02000603000000000000" pitchFamily="2" charset="0"/>
              </a:rPr>
              <a:t>Think about the changes Laura</a:t>
            </a:r>
          </a:p>
          <a:p>
            <a:pPr algn="ctr"/>
            <a:r>
              <a:rPr lang="en-US" sz="2800" dirty="0">
                <a:latin typeface="Century Schoolbook" panose="02040604050505020304" pitchFamily="18" charset="0"/>
                <a:ea typeface="HelloFun" panose="02000603000000000000" pitchFamily="2" charset="0"/>
              </a:rPr>
              <a:t>s</a:t>
            </a:r>
            <a:r>
              <a:rPr lang="en-US" sz="2800" dirty="0" smtClean="0">
                <a:latin typeface="Century Schoolbook" panose="02040604050505020304" pitchFamily="18" charset="0"/>
                <a:ea typeface="HelloFun" panose="02000603000000000000" pitchFamily="2" charset="0"/>
              </a:rPr>
              <a:t>aw in her lifetime!</a:t>
            </a:r>
            <a:endParaRPr lang="en-US" sz="2800" dirty="0">
              <a:latin typeface="Century Schoolbook" panose="02040604050505020304" pitchFamily="18" charset="0"/>
              <a:ea typeface="HelloFun" panose="02000603000000000000" pitchFamily="2" charset="0"/>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105400" y="779205"/>
            <a:ext cx="2212402" cy="2926080"/>
          </a:xfrm>
          <a:prstGeom prst="rect">
            <a:avLst/>
          </a:prstGeom>
          <a:noFill/>
          <a:ln w="76200">
            <a:solidFill>
              <a:schemeClr val="bg2"/>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0" name="Picture 2" descr="Laura Ingal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905000" y="768968"/>
            <a:ext cx="2378925" cy="2926080"/>
          </a:xfrm>
          <a:prstGeom prst="rect">
            <a:avLst/>
          </a:prstGeom>
          <a:noFill/>
          <a:ln w="76200">
            <a:solidFill>
              <a:schemeClr val="bg2"/>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7778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9572" y="123372"/>
            <a:ext cx="8763000" cy="6553200"/>
          </a:xfrm>
          <a:prstGeom prst="rect">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965200" y="2466706"/>
            <a:ext cx="7086600" cy="1200329"/>
          </a:xfrm>
          <a:prstGeom prst="rect">
            <a:avLst/>
          </a:prstGeom>
          <a:noFill/>
        </p:spPr>
        <p:txBody>
          <a:bodyPr wrap="square" rtlCol="0">
            <a:spAutoFit/>
          </a:bodyPr>
          <a:lstStyle/>
          <a:p>
            <a:pPr algn="ctr"/>
            <a:r>
              <a:rPr lang="en-US" sz="3600" dirty="0" smtClean="0">
                <a:latin typeface="Century Schoolbook" panose="02040604050505020304" pitchFamily="18" charset="0"/>
              </a:rPr>
              <a:t>What is a memoir?</a:t>
            </a:r>
          </a:p>
          <a:p>
            <a:endParaRPr lang="en-US" dirty="0"/>
          </a:p>
          <a:p>
            <a:endParaRPr lang="en-US" dirty="0"/>
          </a:p>
        </p:txBody>
      </p:sp>
    </p:spTree>
    <p:extLst>
      <p:ext uri="{BB962C8B-B14F-4D97-AF65-F5344CB8AC3E}">
        <p14:creationId xmlns:p14="http://schemas.microsoft.com/office/powerpoint/2010/main" val="12368363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152400"/>
            <a:ext cx="8761413"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645" y="685800"/>
            <a:ext cx="8371806"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088495" y="5244653"/>
            <a:ext cx="6324601" cy="646331"/>
          </a:xfrm>
          <a:prstGeom prst="rect">
            <a:avLst/>
          </a:prstGeom>
          <a:noFill/>
        </p:spPr>
        <p:txBody>
          <a:bodyPr wrap="square" rtlCol="0">
            <a:spAutoFit/>
          </a:bodyPr>
          <a:lstStyle/>
          <a:p>
            <a:r>
              <a:rPr lang="en-US" sz="3600" b="1" dirty="0" smtClean="0">
                <a:effectLst>
                  <a:glow rad="228600">
                    <a:schemeClr val="bg1">
                      <a:alpha val="40000"/>
                    </a:schemeClr>
                  </a:glow>
                </a:effectLst>
                <a:latin typeface="Century Schoolbook" panose="02040604050505020304" pitchFamily="18" charset="0"/>
                <a:ea typeface="HelloFun" panose="02000603000000000000" pitchFamily="2" charset="0"/>
              </a:rPr>
              <a:t>Why move west?</a:t>
            </a:r>
            <a:endParaRPr lang="en-US" sz="3200" b="1" dirty="0">
              <a:effectLst>
                <a:glow rad="228600">
                  <a:schemeClr val="bg1">
                    <a:alpha val="40000"/>
                  </a:schemeClr>
                </a:glow>
              </a:effectLst>
              <a:latin typeface="Century Schoolbook" panose="02040604050505020304" pitchFamily="18" charset="0"/>
              <a:ea typeface="HelloFun" panose="02000603000000000000" pitchFamily="2" charset="0"/>
            </a:endParaRPr>
          </a:p>
        </p:txBody>
      </p:sp>
      <p:sp>
        <p:nvSpPr>
          <p:cNvPr id="4" name="Rounded Rectangle 3"/>
          <p:cNvSpPr/>
          <p:nvPr/>
        </p:nvSpPr>
        <p:spPr>
          <a:xfrm>
            <a:off x="6019800" y="5172586"/>
            <a:ext cx="2667000" cy="1304414"/>
          </a:xfrm>
          <a:prstGeom prst="roundRect">
            <a:avLst/>
          </a:prstGeom>
          <a:solidFill>
            <a:schemeClr val="bg1"/>
          </a:solidFill>
          <a:ln w="57150" cap="rnd">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3"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7686" y="5214734"/>
            <a:ext cx="2452762" cy="1185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5799" y="228600"/>
            <a:ext cx="7620001" cy="1161365"/>
          </a:xfrm>
          <a:prstGeom prst="rect">
            <a:avLst/>
          </a:prstGeom>
          <a:effectLst>
            <a:glow rad="228600">
              <a:schemeClr val="bg1">
                <a:alpha val="40000"/>
              </a:schemeClr>
            </a:glow>
          </a:effectLst>
        </p:spPr>
      </p:pic>
    </p:spTree>
    <p:extLst>
      <p:ext uri="{BB962C8B-B14F-4D97-AF65-F5344CB8AC3E}">
        <p14:creationId xmlns:p14="http://schemas.microsoft.com/office/powerpoint/2010/main" val="27026508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9572" y="123372"/>
            <a:ext cx="8763000" cy="6553200"/>
          </a:xfrm>
          <a:prstGeom prst="rect">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540657" y="1371600"/>
            <a:ext cx="3657600" cy="3139321"/>
          </a:xfrm>
          <a:prstGeom prst="rect">
            <a:avLst/>
          </a:prstGeom>
          <a:noFill/>
        </p:spPr>
        <p:txBody>
          <a:bodyPr wrap="square" rtlCol="0">
            <a:spAutoFit/>
          </a:bodyPr>
          <a:lstStyle/>
          <a:p>
            <a:pPr algn="ctr"/>
            <a:r>
              <a:rPr lang="en-US" sz="3600" dirty="0" smtClean="0">
                <a:latin typeface="Century Schoolbook" panose="02040604050505020304" pitchFamily="18" charset="0"/>
              </a:rPr>
              <a:t>Look closely at the cover. What do you think will happen in this book? </a:t>
            </a:r>
            <a:endParaRPr lang="en-US" dirty="0"/>
          </a:p>
          <a:p>
            <a:endParaRPr lang="en-US" dirty="0"/>
          </a:p>
        </p:txBody>
      </p:sp>
      <p:pic>
        <p:nvPicPr>
          <p:cNvPr id="3074" name="Picture 2" descr="http://www.harpercollinschildrens.com/harperchildrensImages/isbn/large/4/978006195827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1072" y="313872"/>
            <a:ext cx="4114800" cy="6172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us.123rf.com/400wm/400/400/lhfgraphics/lhfgraphics1112/lhfgraphics111200232/11670333-doodle-style-retro-microphone-radio-or-communication-illustra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5562600"/>
            <a:ext cx="910623" cy="91062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65932" y="5556246"/>
            <a:ext cx="1935335" cy="923330"/>
          </a:xfrm>
          <a:prstGeom prst="rect">
            <a:avLst/>
          </a:prstGeom>
          <a:noFill/>
        </p:spPr>
        <p:txBody>
          <a:bodyPr wrap="square" rtlCol="0">
            <a:spAutoFit/>
          </a:bodyPr>
          <a:lstStyle/>
          <a:p>
            <a:pPr algn="ctr"/>
            <a:r>
              <a:rPr lang="en-US" dirty="0" smtClean="0">
                <a:latin typeface="HelloRecess" panose="02000603000000000000" pitchFamily="2" charset="0"/>
                <a:ea typeface="HelloRecess" panose="02000603000000000000" pitchFamily="2" charset="0"/>
              </a:rPr>
              <a:t>Share on your mic, webcam or in chat!</a:t>
            </a:r>
            <a:endParaRPr lang="en-US" dirty="0">
              <a:latin typeface="HelloRecess" panose="02000603000000000000" pitchFamily="2" charset="0"/>
              <a:ea typeface="HelloRecess" panose="02000603000000000000" pitchFamily="2" charset="0"/>
            </a:endParaRPr>
          </a:p>
        </p:txBody>
      </p:sp>
    </p:spTree>
    <p:extLst>
      <p:ext uri="{BB962C8B-B14F-4D97-AF65-F5344CB8AC3E}">
        <p14:creationId xmlns:p14="http://schemas.microsoft.com/office/powerpoint/2010/main" val="24083980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9572" y="123372"/>
            <a:ext cx="8763000" cy="6553200"/>
          </a:xfrm>
          <a:prstGeom prst="rect">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533400" y="1676400"/>
            <a:ext cx="3657600" cy="2308324"/>
          </a:xfrm>
          <a:prstGeom prst="rect">
            <a:avLst/>
          </a:prstGeom>
          <a:noFill/>
        </p:spPr>
        <p:txBody>
          <a:bodyPr wrap="square" rtlCol="0">
            <a:spAutoFit/>
          </a:bodyPr>
          <a:lstStyle/>
          <a:p>
            <a:pPr algn="ctr"/>
            <a:r>
              <a:rPr lang="en-US" sz="3600" dirty="0" smtClean="0">
                <a:latin typeface="Century Schoolbook" panose="02040604050505020304" pitchFamily="18" charset="0"/>
              </a:rPr>
              <a:t>Do you think there will be a problem in the story? Why?</a:t>
            </a:r>
            <a:endParaRPr lang="en-US" dirty="0"/>
          </a:p>
        </p:txBody>
      </p:sp>
      <p:pic>
        <p:nvPicPr>
          <p:cNvPr id="3074" name="Picture 2" descr="http://www.harpercollinschildrens.com/harperchildrensImages/isbn/large/4/978006195827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1072" y="313872"/>
            <a:ext cx="4114800" cy="6172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us.123rf.com/400wm/400/400/lhfgraphics/lhfgraphics1112/lhfgraphics111200232/11670333-doodle-style-retro-microphone-radio-or-communication-illustra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5562600"/>
            <a:ext cx="910623" cy="91062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65932" y="5556246"/>
            <a:ext cx="1935335" cy="923330"/>
          </a:xfrm>
          <a:prstGeom prst="rect">
            <a:avLst/>
          </a:prstGeom>
          <a:noFill/>
        </p:spPr>
        <p:txBody>
          <a:bodyPr wrap="square" rtlCol="0">
            <a:spAutoFit/>
          </a:bodyPr>
          <a:lstStyle/>
          <a:p>
            <a:pPr algn="ctr"/>
            <a:r>
              <a:rPr lang="en-US" dirty="0" smtClean="0">
                <a:latin typeface="HelloRecess" panose="02000603000000000000" pitchFamily="2" charset="0"/>
                <a:ea typeface="HelloRecess" panose="02000603000000000000" pitchFamily="2" charset="0"/>
              </a:rPr>
              <a:t>Share on your mic, webcam or in chat!</a:t>
            </a:r>
            <a:endParaRPr lang="en-US" dirty="0">
              <a:latin typeface="HelloRecess" panose="02000603000000000000" pitchFamily="2" charset="0"/>
              <a:ea typeface="HelloRecess" panose="02000603000000000000" pitchFamily="2" charset="0"/>
            </a:endParaRPr>
          </a:p>
        </p:txBody>
      </p:sp>
    </p:spTree>
    <p:extLst>
      <p:ext uri="{BB962C8B-B14F-4D97-AF65-F5344CB8AC3E}">
        <p14:creationId xmlns:p14="http://schemas.microsoft.com/office/powerpoint/2010/main" val="24390876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9572" y="123372"/>
            <a:ext cx="8763000" cy="6553200"/>
          </a:xfrm>
          <a:prstGeom prst="rect">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522514" y="1600200"/>
            <a:ext cx="3657600" cy="2308324"/>
          </a:xfrm>
          <a:prstGeom prst="rect">
            <a:avLst/>
          </a:prstGeom>
          <a:noFill/>
        </p:spPr>
        <p:txBody>
          <a:bodyPr wrap="square" rtlCol="0">
            <a:spAutoFit/>
          </a:bodyPr>
          <a:lstStyle/>
          <a:p>
            <a:pPr algn="ctr"/>
            <a:r>
              <a:rPr lang="en-US" sz="3600" dirty="0" smtClean="0">
                <a:latin typeface="Century Schoolbook" panose="02040604050505020304" pitchFamily="18" charset="0"/>
              </a:rPr>
              <a:t>What are you curious to find out about in this book?</a:t>
            </a:r>
            <a:endParaRPr lang="en-US" dirty="0"/>
          </a:p>
        </p:txBody>
      </p:sp>
      <p:pic>
        <p:nvPicPr>
          <p:cNvPr id="3074" name="Picture 2" descr="http://www.harpercollinschildrens.com/harperchildrensImages/isbn/large/4/978006195827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1072" y="313872"/>
            <a:ext cx="4114800" cy="6172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us.123rf.com/400wm/400/400/lhfgraphics/lhfgraphics1112/lhfgraphics111200232/11670333-doodle-style-retro-microphone-radio-or-communication-illustra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933" y="5562600"/>
            <a:ext cx="910623" cy="91062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12665" y="5556246"/>
            <a:ext cx="1935335" cy="923330"/>
          </a:xfrm>
          <a:prstGeom prst="rect">
            <a:avLst/>
          </a:prstGeom>
          <a:noFill/>
        </p:spPr>
        <p:txBody>
          <a:bodyPr wrap="square" rtlCol="0">
            <a:spAutoFit/>
          </a:bodyPr>
          <a:lstStyle/>
          <a:p>
            <a:pPr algn="ctr"/>
            <a:r>
              <a:rPr lang="en-US" dirty="0" smtClean="0">
                <a:latin typeface="HelloRecess" panose="02000603000000000000" pitchFamily="2" charset="0"/>
                <a:ea typeface="HelloRecess" panose="02000603000000000000" pitchFamily="2" charset="0"/>
              </a:rPr>
              <a:t>Share on your mic, webcam or in chat!</a:t>
            </a:r>
            <a:endParaRPr lang="en-US" dirty="0">
              <a:latin typeface="HelloRecess" panose="02000603000000000000" pitchFamily="2" charset="0"/>
              <a:ea typeface="HelloRecess" panose="02000603000000000000" pitchFamily="2" charset="0"/>
            </a:endParaRPr>
          </a:p>
        </p:txBody>
      </p:sp>
    </p:spTree>
    <p:extLst>
      <p:ext uri="{BB962C8B-B14F-4D97-AF65-F5344CB8AC3E}">
        <p14:creationId xmlns:p14="http://schemas.microsoft.com/office/powerpoint/2010/main" val="39098131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upload.wikimedia.org/wikipedia/commons/f/fb/Prairie_en_Meurthe-et-Mosel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114" y="199571"/>
            <a:ext cx="8610600" cy="6457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29036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upload.wikimedia.org/wikipedia/commons/f/fb/Prairie_en_Meurthe-et-Mosel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114" y="199571"/>
            <a:ext cx="8610600" cy="645795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784854" y="3962400"/>
            <a:ext cx="3527119" cy="1569660"/>
          </a:xfrm>
          <a:prstGeom prst="rect">
            <a:avLst/>
          </a:prstGeom>
          <a:noFill/>
        </p:spPr>
        <p:txBody>
          <a:bodyPr wrap="none" rtlCol="0">
            <a:spAutoFit/>
          </a:bodyPr>
          <a:lstStyle/>
          <a:p>
            <a:r>
              <a:rPr lang="en-US" sz="9600" b="1" dirty="0" smtClean="0">
                <a:effectLst>
                  <a:glow rad="228600">
                    <a:schemeClr val="bg1">
                      <a:alpha val="40000"/>
                    </a:schemeClr>
                  </a:glow>
                </a:effectLst>
              </a:rPr>
              <a:t>prairie</a:t>
            </a:r>
            <a:endParaRPr lang="en-US" sz="9600" b="1" dirty="0">
              <a:effectLst>
                <a:glow rad="228600">
                  <a:schemeClr val="bg1">
                    <a:alpha val="40000"/>
                  </a:schemeClr>
                </a:glow>
              </a:effectLst>
            </a:endParaRPr>
          </a:p>
        </p:txBody>
      </p:sp>
    </p:spTree>
    <p:extLst>
      <p:ext uri="{BB962C8B-B14F-4D97-AF65-F5344CB8AC3E}">
        <p14:creationId xmlns:p14="http://schemas.microsoft.com/office/powerpoint/2010/main" val="39454708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99572" y="123372"/>
            <a:ext cx="8763000" cy="6553200"/>
          </a:xfrm>
          <a:prstGeom prst="rect">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AF86BF46-51D9-4588-8267-8C50C2E37024" descr="D3226866-09EC-4216-92E2-DEC7D9A0D98B@hs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051" y="952382"/>
            <a:ext cx="8165749" cy="5487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47284" y="4962942"/>
            <a:ext cx="2590800" cy="1323439"/>
          </a:xfrm>
          <a:prstGeom prst="rect">
            <a:avLst/>
          </a:prstGeom>
          <a:noFill/>
        </p:spPr>
        <p:txBody>
          <a:bodyPr wrap="square" rtlCol="0">
            <a:spAutoFit/>
          </a:bodyPr>
          <a:lstStyle/>
          <a:p>
            <a:pPr algn="ctr"/>
            <a:r>
              <a:rPr lang="en-US" sz="2800" dirty="0" smtClean="0">
                <a:solidFill>
                  <a:srgbClr val="6600CC"/>
                </a:solidFill>
                <a:effectLst>
                  <a:outerShdw blurRad="38100" dist="38100" dir="2700000" algn="tl">
                    <a:srgbClr val="000000">
                      <a:alpha val="43137"/>
                    </a:srgbClr>
                  </a:outerShdw>
                </a:effectLst>
                <a:latin typeface="Janda Manatee Solid" panose="02000506000000020004" pitchFamily="2" charset="0"/>
                <a:ea typeface="Segoe UI" panose="020B0502040204020203" pitchFamily="34" charset="0"/>
                <a:cs typeface="Segoe UI" panose="020B0502040204020203" pitchFamily="34" charset="0"/>
              </a:rPr>
              <a:t>Notice</a:t>
            </a:r>
            <a:r>
              <a:rPr lang="en-US" sz="2800" dirty="0" smtClean="0">
                <a:solidFill>
                  <a:schemeClr val="bg1"/>
                </a:solidFill>
                <a:effectLst>
                  <a:outerShdw blurRad="38100" dist="38100" dir="2700000" algn="tl">
                    <a:srgbClr val="000000">
                      <a:alpha val="43137"/>
                    </a:srgbClr>
                  </a:outerShdw>
                </a:effectLst>
                <a:latin typeface="Janda Manatee Solid" panose="02000506000000020004" pitchFamily="2" charset="0"/>
                <a:ea typeface="Segoe UI" panose="020B0502040204020203" pitchFamily="34" charset="0"/>
                <a:cs typeface="Segoe UI" panose="020B0502040204020203" pitchFamily="34" charset="0"/>
              </a:rPr>
              <a:t> </a:t>
            </a:r>
            <a:r>
              <a:rPr lang="en-US" sz="2800" dirty="0" smtClean="0">
                <a:solidFill>
                  <a:srgbClr val="00B0F0"/>
                </a:solidFill>
                <a:effectLst>
                  <a:outerShdw blurRad="38100" dist="38100" dir="2700000" algn="tl">
                    <a:srgbClr val="000000">
                      <a:alpha val="43137"/>
                    </a:srgbClr>
                  </a:outerShdw>
                </a:effectLst>
                <a:latin typeface="Janda Manatee Solid" panose="02000506000000020004" pitchFamily="2" charset="0"/>
                <a:ea typeface="Segoe UI" panose="020B0502040204020203" pitchFamily="34" charset="0"/>
                <a:cs typeface="Segoe UI" panose="020B0502040204020203" pitchFamily="34" charset="0"/>
              </a:rPr>
              <a:t>&amp;</a:t>
            </a:r>
            <a:r>
              <a:rPr lang="en-US" sz="2800" dirty="0" smtClean="0">
                <a:solidFill>
                  <a:schemeClr val="bg1"/>
                </a:solidFill>
                <a:effectLst>
                  <a:outerShdw blurRad="38100" dist="38100" dir="2700000" algn="tl">
                    <a:srgbClr val="000000">
                      <a:alpha val="43137"/>
                    </a:srgbClr>
                  </a:outerShdw>
                </a:effectLst>
                <a:latin typeface="Janda Manatee Solid" panose="02000506000000020004" pitchFamily="2" charset="0"/>
                <a:ea typeface="Segoe UI" panose="020B0502040204020203" pitchFamily="34" charset="0"/>
                <a:cs typeface="Segoe UI" panose="020B0502040204020203" pitchFamily="34" charset="0"/>
              </a:rPr>
              <a:t> </a:t>
            </a:r>
            <a:r>
              <a:rPr lang="en-US" sz="2800" dirty="0" smtClean="0">
                <a:solidFill>
                  <a:srgbClr val="FF0066"/>
                </a:solidFill>
                <a:effectLst>
                  <a:outerShdw blurRad="38100" dist="38100" dir="2700000" algn="tl">
                    <a:srgbClr val="000000">
                      <a:alpha val="43137"/>
                    </a:srgbClr>
                  </a:outerShdw>
                </a:effectLst>
                <a:latin typeface="Janda Manatee Solid" panose="02000506000000020004" pitchFamily="2" charset="0"/>
                <a:ea typeface="Segoe UI" panose="020B0502040204020203" pitchFamily="34" charset="0"/>
                <a:cs typeface="Segoe UI" panose="020B0502040204020203" pitchFamily="34" charset="0"/>
              </a:rPr>
              <a:t>Note </a:t>
            </a:r>
            <a:r>
              <a:rPr lang="en-US" sz="2800" dirty="0" smtClean="0">
                <a:solidFill>
                  <a:schemeClr val="bg1"/>
                </a:solidFill>
                <a:effectLst>
                  <a:outerShdw blurRad="38100" dist="38100" dir="2700000" algn="tl">
                    <a:srgbClr val="000000">
                      <a:alpha val="43137"/>
                    </a:srgbClr>
                  </a:outerShdw>
                </a:effectLst>
                <a:latin typeface="Janda Manatee Solid" panose="02000506000000020004" pitchFamily="2" charset="0"/>
                <a:ea typeface="Segoe UI" panose="020B0502040204020203" pitchFamily="34" charset="0"/>
                <a:cs typeface="Segoe UI" panose="020B0502040204020203" pitchFamily="34" charset="0"/>
              </a:rPr>
              <a:t>bookmark</a:t>
            </a:r>
            <a:endParaRPr lang="en-US" sz="1400" dirty="0">
              <a:solidFill>
                <a:schemeClr val="bg1"/>
              </a:solidFill>
              <a:effectLst>
                <a:outerShdw blurRad="38100" dist="38100" dir="2700000" algn="tl">
                  <a:srgbClr val="000000">
                    <a:alpha val="43137"/>
                  </a:srgbClr>
                </a:outerShdw>
              </a:effectLst>
              <a:latin typeface="Janda Manatee Solid" panose="02000506000000020004" pitchFamily="2" charset="0"/>
              <a:ea typeface="Segoe UI" panose="020B0502040204020203" pitchFamily="34" charset="0"/>
              <a:cs typeface="Segoe UI" panose="020B0502040204020203" pitchFamily="34" charset="0"/>
            </a:endParaRPr>
          </a:p>
          <a:p>
            <a:endParaRPr lang="en-US" sz="2400" dirty="0">
              <a:solidFill>
                <a:schemeClr val="bg1"/>
              </a:solidFill>
            </a:endParaRPr>
          </a:p>
        </p:txBody>
      </p:sp>
      <p:sp>
        <p:nvSpPr>
          <p:cNvPr id="8" name="TextBox 7"/>
          <p:cNvSpPr txBox="1"/>
          <p:nvPr/>
        </p:nvSpPr>
        <p:spPr>
          <a:xfrm>
            <a:off x="5943600" y="5752981"/>
            <a:ext cx="1981200" cy="800219"/>
          </a:xfrm>
          <a:prstGeom prst="rect">
            <a:avLst/>
          </a:prstGeom>
          <a:noFill/>
        </p:spPr>
        <p:txBody>
          <a:bodyPr wrap="square" rtlCol="0">
            <a:spAutoFit/>
          </a:bodyPr>
          <a:lstStyle/>
          <a:p>
            <a:pPr algn="ctr"/>
            <a:r>
              <a:rPr lang="en-US" sz="2800" dirty="0" smtClean="0">
                <a:solidFill>
                  <a:schemeClr val="bg1"/>
                </a:solidFill>
                <a:effectLst>
                  <a:outerShdw blurRad="38100" dist="38100" dir="2700000" algn="tl">
                    <a:srgbClr val="000000">
                      <a:alpha val="43137"/>
                    </a:srgbClr>
                  </a:outerShdw>
                </a:effectLst>
                <a:latin typeface="Janda Manatee Solid" panose="02000506000000020004" pitchFamily="2" charset="0"/>
                <a:ea typeface="Segoe UI" panose="020B0502040204020203" pitchFamily="34" charset="0"/>
                <a:cs typeface="Segoe UI" panose="020B0502040204020203" pitchFamily="34" charset="0"/>
              </a:rPr>
              <a:t>pencil</a:t>
            </a:r>
            <a:endParaRPr lang="en-US" sz="1100" dirty="0">
              <a:solidFill>
                <a:schemeClr val="bg1"/>
              </a:solidFill>
              <a:effectLst>
                <a:outerShdw blurRad="38100" dist="38100" dir="2700000" algn="tl">
                  <a:srgbClr val="000000">
                    <a:alpha val="43137"/>
                  </a:srgbClr>
                </a:outerShdw>
              </a:effectLst>
              <a:latin typeface="Janda Manatee Solid" panose="02000506000000020004" pitchFamily="2" charset="0"/>
              <a:ea typeface="Segoe UI" panose="020B0502040204020203" pitchFamily="34" charset="0"/>
              <a:cs typeface="Segoe UI" panose="020B0502040204020203" pitchFamily="34" charset="0"/>
            </a:endParaRPr>
          </a:p>
          <a:p>
            <a:endParaRPr lang="en-US" dirty="0">
              <a:solidFill>
                <a:schemeClr val="bg1"/>
              </a:solidFill>
            </a:endParaRPr>
          </a:p>
        </p:txBody>
      </p:sp>
      <p:sp>
        <p:nvSpPr>
          <p:cNvPr id="9" name="TextBox 8"/>
          <p:cNvSpPr txBox="1"/>
          <p:nvPr/>
        </p:nvSpPr>
        <p:spPr>
          <a:xfrm>
            <a:off x="3048000" y="4158496"/>
            <a:ext cx="1981200" cy="1323439"/>
          </a:xfrm>
          <a:prstGeom prst="rect">
            <a:avLst/>
          </a:prstGeom>
          <a:noFill/>
        </p:spPr>
        <p:txBody>
          <a:bodyPr wrap="square" rtlCol="0">
            <a:spAutoFit/>
          </a:bodyPr>
          <a:lstStyle/>
          <a:p>
            <a:pPr algn="ctr"/>
            <a:r>
              <a:rPr lang="en-US" sz="2800" dirty="0" smtClean="0">
                <a:solidFill>
                  <a:schemeClr val="bg1"/>
                </a:solidFill>
                <a:effectLst>
                  <a:outerShdw blurRad="38100" dist="38100" dir="2700000" algn="tl">
                    <a:srgbClr val="000000">
                      <a:alpha val="43137"/>
                    </a:srgbClr>
                  </a:outerShdw>
                </a:effectLst>
                <a:latin typeface="Janda Manatee Solid" panose="02000506000000020004" pitchFamily="2" charset="0"/>
                <a:ea typeface="Segoe UI" panose="020B0502040204020203" pitchFamily="34" charset="0"/>
                <a:cs typeface="Segoe UI" panose="020B0502040204020203" pitchFamily="34" charset="0"/>
              </a:rPr>
              <a:t>sticky</a:t>
            </a:r>
          </a:p>
          <a:p>
            <a:pPr algn="ctr"/>
            <a:r>
              <a:rPr lang="en-US" sz="2800" dirty="0" smtClean="0">
                <a:solidFill>
                  <a:schemeClr val="bg1"/>
                </a:solidFill>
                <a:effectLst>
                  <a:outerShdw blurRad="38100" dist="38100" dir="2700000" algn="tl">
                    <a:srgbClr val="000000">
                      <a:alpha val="43137"/>
                    </a:srgbClr>
                  </a:outerShdw>
                </a:effectLst>
                <a:latin typeface="Janda Manatee Solid" panose="02000506000000020004" pitchFamily="2" charset="0"/>
                <a:ea typeface="Segoe UI" panose="020B0502040204020203" pitchFamily="34" charset="0"/>
                <a:cs typeface="Segoe UI" panose="020B0502040204020203" pitchFamily="34" charset="0"/>
              </a:rPr>
              <a:t>notes</a:t>
            </a:r>
            <a:endParaRPr lang="en-US" sz="1400" dirty="0">
              <a:solidFill>
                <a:schemeClr val="bg1"/>
              </a:solidFill>
              <a:effectLst>
                <a:outerShdw blurRad="38100" dist="38100" dir="2700000" algn="tl">
                  <a:srgbClr val="000000">
                    <a:alpha val="43137"/>
                  </a:srgbClr>
                </a:outerShdw>
              </a:effectLst>
              <a:latin typeface="Janda Manatee Solid" panose="02000506000000020004" pitchFamily="2" charset="0"/>
              <a:ea typeface="Segoe UI" panose="020B0502040204020203" pitchFamily="34" charset="0"/>
              <a:cs typeface="Segoe UI" panose="020B0502040204020203" pitchFamily="34" charset="0"/>
            </a:endParaRPr>
          </a:p>
          <a:p>
            <a:endParaRPr lang="en-US" sz="2400" dirty="0">
              <a:solidFill>
                <a:schemeClr val="bg1"/>
              </a:solidFill>
            </a:endParaRPr>
          </a:p>
        </p:txBody>
      </p:sp>
      <p:sp>
        <p:nvSpPr>
          <p:cNvPr id="10" name="TextBox 9"/>
          <p:cNvSpPr txBox="1"/>
          <p:nvPr/>
        </p:nvSpPr>
        <p:spPr>
          <a:xfrm>
            <a:off x="6934200" y="1066562"/>
            <a:ext cx="1981200" cy="800219"/>
          </a:xfrm>
          <a:prstGeom prst="rect">
            <a:avLst/>
          </a:prstGeom>
          <a:noFill/>
        </p:spPr>
        <p:txBody>
          <a:bodyPr wrap="square" rtlCol="0">
            <a:spAutoFit/>
          </a:bodyPr>
          <a:lstStyle/>
          <a:p>
            <a:pPr algn="ctr"/>
            <a:r>
              <a:rPr lang="en-US" sz="2800" dirty="0" smtClean="0">
                <a:solidFill>
                  <a:schemeClr val="bg1"/>
                </a:solidFill>
                <a:effectLst>
                  <a:outerShdw blurRad="38100" dist="38100" dir="2700000" algn="tl">
                    <a:srgbClr val="000000">
                      <a:alpha val="43137"/>
                    </a:srgbClr>
                  </a:outerShdw>
                </a:effectLst>
                <a:latin typeface="Janda Manatee Solid" panose="02000506000000020004" pitchFamily="2" charset="0"/>
                <a:ea typeface="Segoe UI" panose="020B0502040204020203" pitchFamily="34" charset="0"/>
                <a:cs typeface="Segoe UI" panose="020B0502040204020203" pitchFamily="34" charset="0"/>
              </a:rPr>
              <a:t>novel</a:t>
            </a:r>
            <a:endParaRPr lang="en-US" sz="1100" dirty="0">
              <a:solidFill>
                <a:schemeClr val="bg1"/>
              </a:solidFill>
              <a:effectLst>
                <a:outerShdw blurRad="38100" dist="38100" dir="2700000" algn="tl">
                  <a:srgbClr val="000000">
                    <a:alpha val="43137"/>
                  </a:srgbClr>
                </a:outerShdw>
              </a:effectLst>
              <a:latin typeface="Janda Manatee Solid" panose="02000506000000020004" pitchFamily="2" charset="0"/>
              <a:ea typeface="Segoe UI" panose="020B0502040204020203" pitchFamily="34" charset="0"/>
              <a:cs typeface="Segoe UI" panose="020B0502040204020203" pitchFamily="34" charset="0"/>
            </a:endParaRPr>
          </a:p>
          <a:p>
            <a:endParaRPr lang="en-US" dirty="0"/>
          </a:p>
        </p:txBody>
      </p:sp>
      <p:sp>
        <p:nvSpPr>
          <p:cNvPr id="12" name="TextBox 11"/>
          <p:cNvSpPr txBox="1"/>
          <p:nvPr/>
        </p:nvSpPr>
        <p:spPr>
          <a:xfrm>
            <a:off x="533400" y="306051"/>
            <a:ext cx="8146143" cy="646331"/>
          </a:xfrm>
          <a:prstGeom prst="rect">
            <a:avLst/>
          </a:prstGeom>
          <a:noFill/>
        </p:spPr>
        <p:txBody>
          <a:bodyPr wrap="square" rtlCol="0">
            <a:spAutoFit/>
          </a:bodyPr>
          <a:lstStyle/>
          <a:p>
            <a:pPr algn="ctr"/>
            <a:r>
              <a:rPr lang="en-US" sz="3600" dirty="0" smtClean="0">
                <a:latin typeface="Century Schoolbook" panose="02040604050505020304" pitchFamily="18" charset="0"/>
              </a:rPr>
              <a:t>Novel Study Materials</a:t>
            </a:r>
            <a:endParaRPr lang="en-US" dirty="0"/>
          </a:p>
        </p:txBody>
      </p:sp>
    </p:spTree>
    <p:extLst>
      <p:ext uri="{BB962C8B-B14F-4D97-AF65-F5344CB8AC3E}">
        <p14:creationId xmlns:p14="http://schemas.microsoft.com/office/powerpoint/2010/main" val="33330814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9572" y="123372"/>
            <a:ext cx="8763000" cy="6553200"/>
          </a:xfrm>
          <a:prstGeom prst="rect">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extBox 6"/>
          <p:cNvSpPr txBox="1"/>
          <p:nvPr/>
        </p:nvSpPr>
        <p:spPr>
          <a:xfrm>
            <a:off x="362858" y="2320528"/>
            <a:ext cx="4894942" cy="4308872"/>
          </a:xfrm>
          <a:prstGeom prst="rect">
            <a:avLst/>
          </a:prstGeom>
          <a:noFill/>
        </p:spPr>
        <p:txBody>
          <a:bodyPr wrap="square" rtlCol="0">
            <a:spAutoFit/>
          </a:bodyPr>
          <a:lstStyle/>
          <a:p>
            <a:pPr marL="231775"/>
            <a:r>
              <a:rPr lang="en-US" sz="2400" dirty="0" smtClean="0">
                <a:solidFill>
                  <a:prstClr val="black"/>
                </a:solidFill>
                <a:latin typeface="Century Schoolbook" panose="02040604050505020304" pitchFamily="18" charset="0"/>
              </a:rPr>
              <a:t>Every week, you will </a:t>
            </a:r>
            <a:r>
              <a:rPr lang="en-US" sz="3200" b="1" dirty="0" smtClean="0">
                <a:solidFill>
                  <a:srgbClr val="C00000"/>
                </a:solidFill>
                <a:latin typeface="+mj-lt"/>
              </a:rPr>
              <a:t>read</a:t>
            </a:r>
            <a:r>
              <a:rPr lang="en-US" sz="3200" dirty="0" smtClean="0">
                <a:solidFill>
                  <a:srgbClr val="C00000"/>
                </a:solidFill>
                <a:latin typeface="Century Schoolbook" panose="02040604050505020304" pitchFamily="18" charset="0"/>
              </a:rPr>
              <a:t> </a:t>
            </a:r>
          </a:p>
          <a:p>
            <a:pPr marL="231775"/>
            <a:r>
              <a:rPr lang="en-US" sz="2400" dirty="0" smtClean="0">
                <a:solidFill>
                  <a:prstClr val="black"/>
                </a:solidFill>
                <a:latin typeface="Century Schoolbook" panose="02040604050505020304" pitchFamily="18" charset="0"/>
              </a:rPr>
              <a:t>3-4 chapters of </a:t>
            </a:r>
            <a:r>
              <a:rPr lang="en-US" sz="2400" i="1" dirty="0" smtClean="0">
                <a:solidFill>
                  <a:prstClr val="black"/>
                </a:solidFill>
                <a:latin typeface="Century Schoolbook" panose="02040604050505020304" pitchFamily="18" charset="0"/>
              </a:rPr>
              <a:t>Little House</a:t>
            </a:r>
            <a:r>
              <a:rPr lang="en-US" sz="2400" dirty="0" smtClean="0">
                <a:solidFill>
                  <a:prstClr val="black"/>
                </a:solidFill>
                <a:latin typeface="Century Schoolbook" panose="02040604050505020304" pitchFamily="18" charset="0"/>
              </a:rPr>
              <a:t>. </a:t>
            </a:r>
          </a:p>
          <a:p>
            <a:pPr marL="231775"/>
            <a:endParaRPr lang="en-US" sz="1400" dirty="0">
              <a:solidFill>
                <a:prstClr val="black"/>
              </a:solidFill>
              <a:latin typeface="Century Schoolbook" panose="02040604050505020304" pitchFamily="18" charset="0"/>
            </a:endParaRPr>
          </a:p>
          <a:p>
            <a:pPr marL="231775"/>
            <a:r>
              <a:rPr lang="en-US" sz="3200" b="1" dirty="0" smtClean="0">
                <a:solidFill>
                  <a:srgbClr val="0070C0"/>
                </a:solidFill>
                <a:latin typeface="+mj-lt"/>
              </a:rPr>
              <a:t>Notice &amp; Note </a:t>
            </a:r>
            <a:r>
              <a:rPr lang="en-US" sz="2400" dirty="0" smtClean="0">
                <a:solidFill>
                  <a:prstClr val="black"/>
                </a:solidFill>
                <a:latin typeface="Century Schoolbook" panose="02040604050505020304" pitchFamily="18" charset="0"/>
              </a:rPr>
              <a:t>as you read </a:t>
            </a:r>
            <a:r>
              <a:rPr lang="en-US" sz="2000" i="1" dirty="0" smtClean="0">
                <a:solidFill>
                  <a:prstClr val="black"/>
                </a:solidFill>
                <a:latin typeface="Century Schoolbook" panose="02040604050505020304" pitchFamily="18" charset="0"/>
              </a:rPr>
              <a:t>(mark your book, use sticky notes, and/or write notes in your spiral).</a:t>
            </a:r>
          </a:p>
          <a:p>
            <a:pPr marL="231775"/>
            <a:endParaRPr lang="en-US" sz="1600" dirty="0">
              <a:solidFill>
                <a:prstClr val="black"/>
              </a:solidFill>
              <a:latin typeface="Century Schoolbook" panose="02040604050505020304" pitchFamily="18" charset="0"/>
            </a:endParaRPr>
          </a:p>
          <a:p>
            <a:pPr marL="231775"/>
            <a:r>
              <a:rPr lang="en-US" sz="2400" dirty="0" smtClean="0">
                <a:solidFill>
                  <a:prstClr val="black"/>
                </a:solidFill>
                <a:latin typeface="Century Schoolbook" panose="02040604050505020304" pitchFamily="18" charset="0"/>
              </a:rPr>
              <a:t>Then, complete the </a:t>
            </a:r>
            <a:r>
              <a:rPr lang="en-US" sz="3200" b="1" dirty="0" smtClean="0">
                <a:solidFill>
                  <a:srgbClr val="006600"/>
                </a:solidFill>
              </a:rPr>
              <a:t>assignment</a:t>
            </a:r>
            <a:r>
              <a:rPr lang="en-US" sz="3200" b="1" dirty="0" smtClean="0">
                <a:solidFill>
                  <a:srgbClr val="0070C0"/>
                </a:solidFill>
              </a:rPr>
              <a:t> </a:t>
            </a:r>
            <a:r>
              <a:rPr lang="en-US" sz="2400" dirty="0" smtClean="0">
                <a:solidFill>
                  <a:prstClr val="black"/>
                </a:solidFill>
                <a:latin typeface="Century Schoolbook" panose="02040604050505020304" pitchFamily="18" charset="0"/>
              </a:rPr>
              <a:t>that goes along with the reading. </a:t>
            </a:r>
            <a:r>
              <a:rPr lang="en-US" sz="3600" dirty="0" smtClean="0">
                <a:solidFill>
                  <a:prstClr val="black"/>
                </a:solidFill>
                <a:latin typeface="Century Schoolbook" panose="02040604050505020304" pitchFamily="18" charset="0"/>
              </a:rPr>
              <a:t/>
            </a:r>
            <a:br>
              <a:rPr lang="en-US" sz="3600" dirty="0" smtClean="0">
                <a:solidFill>
                  <a:prstClr val="black"/>
                </a:solidFill>
                <a:latin typeface="Century Schoolbook" panose="02040604050505020304" pitchFamily="18" charset="0"/>
              </a:rPr>
            </a:br>
            <a:endParaRPr lang="en-US" sz="3600" dirty="0" smtClean="0">
              <a:solidFill>
                <a:prstClr val="black"/>
              </a:solidFill>
              <a:latin typeface="Century Schoolbook" panose="02040604050505020304" pitchFamily="18" charset="0"/>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529443" y="515257"/>
            <a:ext cx="2509157" cy="853060"/>
          </a:xfrm>
          <a:prstGeom prst="rect">
            <a:avLst/>
          </a:prstGeom>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413884"/>
            <a:ext cx="2476500" cy="5972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r="-2760"/>
          <a:stretch/>
        </p:blipFill>
        <p:spPr>
          <a:xfrm>
            <a:off x="702129" y="1273452"/>
            <a:ext cx="4250871" cy="853060"/>
          </a:xfrm>
          <a:prstGeom prst="rect">
            <a:avLst/>
          </a:prstGeom>
        </p:spPr>
      </p:pic>
      <p:cxnSp>
        <p:nvCxnSpPr>
          <p:cNvPr id="11" name="Straight Arrow Connector 10"/>
          <p:cNvCxnSpPr/>
          <p:nvPr/>
        </p:nvCxnSpPr>
        <p:spPr>
          <a:xfrm>
            <a:off x="4724400" y="4252686"/>
            <a:ext cx="609600" cy="0"/>
          </a:xfrm>
          <a:prstGeom prst="straightConnector1">
            <a:avLst/>
          </a:prstGeom>
          <a:ln w="76200">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08870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9572" y="123372"/>
            <a:ext cx="8763000" cy="6553200"/>
          </a:xfrm>
          <a:prstGeom prst="rect">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098" name="Picture 2" descr="http://www.negu.org/wp-content/uploads/iStock_000021222841_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133600"/>
            <a:ext cx="6287373" cy="418094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19100" y="1815405"/>
            <a:ext cx="8267700" cy="923330"/>
          </a:xfrm>
          <a:prstGeom prst="rect">
            <a:avLst/>
          </a:prstGeom>
          <a:noFill/>
        </p:spPr>
        <p:txBody>
          <a:bodyPr wrap="square" rtlCol="0">
            <a:spAutoFit/>
          </a:bodyPr>
          <a:lstStyle/>
          <a:p>
            <a:pPr marL="231775" algn="ctr"/>
            <a:r>
              <a:rPr lang="en-US" sz="3600" dirty="0" smtClean="0">
                <a:solidFill>
                  <a:prstClr val="black"/>
                </a:solidFill>
                <a:latin typeface="Century Schoolbook" panose="02040604050505020304" pitchFamily="18" charset="0"/>
              </a:rPr>
              <a:t>Do </a:t>
            </a:r>
            <a:r>
              <a:rPr lang="en-US" sz="3600" dirty="0" smtClean="0">
                <a:solidFill>
                  <a:prstClr val="black"/>
                </a:solidFill>
                <a:uFill>
                  <a:solidFill>
                    <a:srgbClr val="FFC000"/>
                  </a:solidFill>
                </a:uFill>
                <a:latin typeface="Century Schoolbook" panose="02040604050505020304" pitchFamily="18" charset="0"/>
              </a:rPr>
              <a:t>your </a:t>
            </a:r>
            <a:r>
              <a:rPr lang="en-US" sz="3600" u="sng" dirty="0" smtClean="0">
                <a:solidFill>
                  <a:prstClr val="black"/>
                </a:solidFill>
                <a:uFill>
                  <a:solidFill>
                    <a:srgbClr val="FFC000"/>
                  </a:solidFill>
                </a:uFill>
                <a:latin typeface="Century Schoolbook" panose="02040604050505020304" pitchFamily="18" charset="0"/>
              </a:rPr>
              <a:t>best</a:t>
            </a:r>
            <a:r>
              <a:rPr lang="en-US" sz="3600" dirty="0" smtClean="0">
                <a:solidFill>
                  <a:prstClr val="black"/>
                </a:solidFill>
                <a:uFill>
                  <a:solidFill>
                    <a:srgbClr val="FFC000"/>
                  </a:solidFill>
                </a:uFill>
                <a:latin typeface="Century Schoolbook" panose="02040604050505020304" pitchFamily="18" charset="0"/>
              </a:rPr>
              <a:t> work!</a:t>
            </a:r>
            <a:endParaRPr lang="en-US" sz="3600" dirty="0">
              <a:solidFill>
                <a:prstClr val="black"/>
              </a:solidFill>
              <a:latin typeface="Century Schoolbook" panose="02040604050505020304" pitchFamily="18" charset="0"/>
            </a:endParaRPr>
          </a:p>
          <a:p>
            <a:endParaRPr lang="en-US" dirty="0">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072" y="762000"/>
            <a:ext cx="7620000" cy="970700"/>
          </a:xfrm>
          <a:prstGeom prst="rect">
            <a:avLst/>
          </a:prstGeom>
        </p:spPr>
      </p:pic>
    </p:spTree>
    <p:extLst>
      <p:ext uri="{BB962C8B-B14F-4D97-AF65-F5344CB8AC3E}">
        <p14:creationId xmlns:p14="http://schemas.microsoft.com/office/powerpoint/2010/main" val="2600945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 y="152400"/>
            <a:ext cx="8839200" cy="6553200"/>
          </a:xfrm>
          <a:prstGeom prst="rect">
            <a:avLst/>
          </a:prstGeom>
          <a:solidFill>
            <a:schemeClr val="bg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descr="http://socialinqueery.files.wordpress.com/2012/03/raising-hand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230" y="2514600"/>
            <a:ext cx="7199539" cy="411851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33399" y="1828800"/>
            <a:ext cx="8077200" cy="1198405"/>
          </a:xfrm>
          <a:prstGeom prst="rect">
            <a:avLst/>
          </a:prstGeom>
          <a:noFill/>
        </p:spPr>
        <p:txBody>
          <a:bodyPr wrap="square" rtlCol="0">
            <a:spAutoFit/>
          </a:bodyPr>
          <a:lstStyle/>
          <a:p>
            <a:pPr algn="ctr">
              <a:lnSpc>
                <a:spcPts val="6900"/>
              </a:lnSpc>
            </a:pPr>
            <a:r>
              <a:rPr lang="en-US" sz="11500" dirty="0" smtClean="0">
                <a:solidFill>
                  <a:prstClr val="black"/>
                </a:solidFill>
                <a:effectLst>
                  <a:glow rad="76200">
                    <a:srgbClr val="C4A842">
                      <a:alpha val="59000"/>
                    </a:srgbClr>
                  </a:glow>
                </a:effectLst>
                <a:latin typeface="Jenna Sue" pitchFamily="2" charset="0"/>
              </a:rPr>
              <a:t>READ  ALOUD!</a:t>
            </a:r>
            <a:endParaRPr lang="en-US" sz="11500" dirty="0">
              <a:solidFill>
                <a:prstClr val="black"/>
              </a:solidFill>
              <a:effectLst>
                <a:glow rad="76200">
                  <a:srgbClr val="C4A842">
                    <a:alpha val="59000"/>
                  </a:srgbClr>
                </a:glow>
              </a:effectLst>
              <a:latin typeface="Jenna Sue" pitchFamily="2" charset="0"/>
            </a:endParaRPr>
          </a:p>
        </p:txBody>
      </p:sp>
    </p:spTree>
    <p:extLst>
      <p:ext uri="{BB962C8B-B14F-4D97-AF65-F5344CB8AC3E}">
        <p14:creationId xmlns:p14="http://schemas.microsoft.com/office/powerpoint/2010/main" val="25248421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9572" y="123372"/>
            <a:ext cx="8763000" cy="6553200"/>
          </a:xfrm>
          <a:prstGeom prst="rect">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965200" y="2466706"/>
            <a:ext cx="7086600" cy="2185214"/>
          </a:xfrm>
          <a:prstGeom prst="rect">
            <a:avLst/>
          </a:prstGeom>
          <a:noFill/>
        </p:spPr>
        <p:txBody>
          <a:bodyPr wrap="square" rtlCol="0">
            <a:spAutoFit/>
          </a:bodyPr>
          <a:lstStyle/>
          <a:p>
            <a:pPr algn="ctr"/>
            <a:r>
              <a:rPr lang="en-US" sz="3600" dirty="0" smtClean="0">
                <a:latin typeface="Century Schoolbook" panose="02040604050505020304" pitchFamily="18" charset="0"/>
              </a:rPr>
              <a:t>What is a memoir?</a:t>
            </a:r>
          </a:p>
          <a:p>
            <a:pPr lvl="0" algn="ctr"/>
            <a:r>
              <a:rPr lang="en-US" sz="3200" dirty="0">
                <a:solidFill>
                  <a:prstClr val="black"/>
                </a:solidFill>
              </a:rPr>
              <a:t>A memoir is an account of </a:t>
            </a:r>
            <a:r>
              <a:rPr lang="en-US" sz="3200" u="sng" dirty="0" smtClean="0">
                <a:solidFill>
                  <a:prstClr val="black"/>
                </a:solidFill>
              </a:rPr>
              <a:t>the author’s</a:t>
            </a:r>
          </a:p>
          <a:p>
            <a:pPr lvl="0" algn="ctr"/>
            <a:r>
              <a:rPr lang="en-US" sz="3200" dirty="0" smtClean="0">
                <a:solidFill>
                  <a:prstClr val="black"/>
                </a:solidFill>
              </a:rPr>
              <a:t>personal </a:t>
            </a:r>
            <a:r>
              <a:rPr lang="en-US" sz="3200" dirty="0">
                <a:solidFill>
                  <a:prstClr val="black"/>
                </a:solidFill>
              </a:rPr>
              <a:t>life and experiences. </a:t>
            </a:r>
            <a:endParaRPr lang="en-US" sz="3200" dirty="0">
              <a:solidFill>
                <a:prstClr val="black"/>
              </a:solidFill>
              <a:latin typeface="HelloTypewriterSquisht" panose="02000603000000000000" pitchFamily="2" charset="0"/>
              <a:ea typeface="HelloTypewriterSquisht" panose="02000603000000000000" pitchFamily="2" charset="0"/>
            </a:endParaRPr>
          </a:p>
          <a:p>
            <a:endParaRPr lang="en-US" dirty="0"/>
          </a:p>
          <a:p>
            <a:endParaRPr lang="en-US" dirty="0"/>
          </a:p>
        </p:txBody>
      </p:sp>
    </p:spTree>
    <p:extLst>
      <p:ext uri="{BB962C8B-B14F-4D97-AF65-F5344CB8AC3E}">
        <p14:creationId xmlns:p14="http://schemas.microsoft.com/office/powerpoint/2010/main" val="34704023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01890" y="152400"/>
            <a:ext cx="8763000" cy="6553200"/>
          </a:xfrm>
          <a:prstGeom prst="rect">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Box 9"/>
          <p:cNvSpPr txBox="1"/>
          <p:nvPr/>
        </p:nvSpPr>
        <p:spPr>
          <a:xfrm>
            <a:off x="762000" y="1828800"/>
            <a:ext cx="7772400" cy="4154984"/>
          </a:xfrm>
          <a:prstGeom prst="rect">
            <a:avLst/>
          </a:prstGeom>
          <a:noFill/>
          <a:ln w="38100">
            <a:noFill/>
          </a:ln>
        </p:spPr>
        <p:txBody>
          <a:bodyPr wrap="square" rtlCol="0">
            <a:spAutoFit/>
          </a:bodyPr>
          <a:lstStyle/>
          <a:p>
            <a:r>
              <a:rPr lang="en-US" sz="2400" dirty="0" smtClean="0">
                <a:latin typeface="Century Schoolbook" panose="02040604050505020304" pitchFamily="18" charset="0"/>
              </a:rPr>
              <a:t>     “Oh, Charles, must we go now?” Ma said. The weather was so cold and the snug house was so comfortable.</a:t>
            </a:r>
          </a:p>
          <a:p>
            <a:r>
              <a:rPr lang="en-US" sz="2400" dirty="0">
                <a:latin typeface="Century Schoolbook" panose="02040604050505020304" pitchFamily="18" charset="0"/>
              </a:rPr>
              <a:t> </a:t>
            </a:r>
            <a:r>
              <a:rPr lang="en-US" sz="2400" dirty="0" smtClean="0">
                <a:latin typeface="Century Schoolbook" panose="02040604050505020304" pitchFamily="18" charset="0"/>
              </a:rPr>
              <a:t>     “If we are going this year, we must go now,” said Pa. “We can’t get across the Mississippi after the ice breaks.”</a:t>
            </a:r>
          </a:p>
          <a:p>
            <a:r>
              <a:rPr lang="en-US" sz="2400" dirty="0" smtClean="0">
                <a:latin typeface="Century Schoolbook" panose="02040604050505020304" pitchFamily="18" charset="0"/>
              </a:rPr>
              <a:t>       So Pa sold the little house. He sold the cow and calf. He made hickory bows and fastened them upright to the wagon-box. Ma helped him stretch white canvas over them.</a:t>
            </a:r>
          </a:p>
          <a:p>
            <a:r>
              <a:rPr lang="en-US" sz="2400" dirty="0">
                <a:latin typeface="Century Schoolbook" panose="02040604050505020304" pitchFamily="18" charset="0"/>
              </a:rPr>
              <a:t> </a:t>
            </a:r>
            <a:r>
              <a:rPr lang="en-US" sz="2400" dirty="0" smtClean="0">
                <a:latin typeface="Century Schoolbook" panose="02040604050505020304" pitchFamily="18" charset="0"/>
              </a:rPr>
              <a:t>  </a:t>
            </a:r>
          </a:p>
        </p:txBody>
      </p:sp>
      <p:sp>
        <p:nvSpPr>
          <p:cNvPr id="4" name="TextBox 3"/>
          <p:cNvSpPr txBox="1"/>
          <p:nvPr/>
        </p:nvSpPr>
        <p:spPr>
          <a:xfrm>
            <a:off x="421924" y="685800"/>
            <a:ext cx="8322931" cy="1015663"/>
          </a:xfrm>
          <a:prstGeom prst="rect">
            <a:avLst/>
          </a:prstGeom>
          <a:noFill/>
          <a:ln>
            <a:noFill/>
          </a:ln>
        </p:spPr>
        <p:txBody>
          <a:bodyPr wrap="square" rtlCol="0">
            <a:spAutoFit/>
          </a:bodyPr>
          <a:lstStyle/>
          <a:p>
            <a:pPr algn="ctr"/>
            <a:r>
              <a:rPr lang="en-US" sz="6000" dirty="0" smtClean="0">
                <a:latin typeface="Jenna Sue" pitchFamily="2" charset="0"/>
                <a:ea typeface="HelloChalkTalk" panose="02000603000000000000" pitchFamily="2" charset="0"/>
              </a:rPr>
              <a:t>Chapter 1: Going West</a:t>
            </a:r>
            <a:endParaRPr lang="en-US" sz="6000" dirty="0">
              <a:latin typeface="Jenna Sue" pitchFamily="2" charset="0"/>
              <a:ea typeface="HelloChalkTalk" panose="02000603000000000000" pitchFamily="2" charset="0"/>
            </a:endParaRPr>
          </a:p>
        </p:txBody>
      </p:sp>
    </p:spTree>
    <p:extLst>
      <p:ext uri="{BB962C8B-B14F-4D97-AF65-F5344CB8AC3E}">
        <p14:creationId xmlns:p14="http://schemas.microsoft.com/office/powerpoint/2010/main" val="5650597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01890" y="152400"/>
            <a:ext cx="8763000" cy="6553200"/>
          </a:xfrm>
          <a:prstGeom prst="rect">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Box 9"/>
          <p:cNvSpPr txBox="1"/>
          <p:nvPr/>
        </p:nvSpPr>
        <p:spPr>
          <a:xfrm>
            <a:off x="686026" y="2286000"/>
            <a:ext cx="7809242" cy="2677656"/>
          </a:xfrm>
          <a:prstGeom prst="rect">
            <a:avLst/>
          </a:prstGeom>
          <a:noFill/>
          <a:ln w="38100">
            <a:noFill/>
          </a:ln>
        </p:spPr>
        <p:txBody>
          <a:bodyPr wrap="square" rtlCol="0">
            <a:spAutoFit/>
          </a:bodyPr>
          <a:lstStyle/>
          <a:p>
            <a:r>
              <a:rPr lang="en-US" sz="2400" dirty="0" smtClean="0">
                <a:latin typeface="Century Schoolbook" panose="02040604050505020304" pitchFamily="18" charset="0"/>
              </a:rPr>
              <a:t>     In the thin dark before morning Ma gently shook Mary and Laura till they got up. In firelight and candlelight she washed and combed them and dressed them warmly. Over their long re-flannel underwear she put wool petticoats and wool dresses and long wool stockings. She put their coats on them, and their rabbit-skin hoods and their red yarn mittens.</a:t>
            </a:r>
          </a:p>
        </p:txBody>
      </p:sp>
    </p:spTree>
    <p:extLst>
      <p:ext uri="{BB962C8B-B14F-4D97-AF65-F5344CB8AC3E}">
        <p14:creationId xmlns:p14="http://schemas.microsoft.com/office/powerpoint/2010/main" val="16469362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99572" y="123372"/>
            <a:ext cx="8763000" cy="6553200"/>
          </a:xfrm>
          <a:prstGeom prst="rect">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Rectangle 1"/>
          <p:cNvSpPr/>
          <p:nvPr/>
        </p:nvSpPr>
        <p:spPr>
          <a:xfrm>
            <a:off x="410029" y="1143000"/>
            <a:ext cx="8305800" cy="4893647"/>
          </a:xfrm>
          <a:prstGeom prst="rect">
            <a:avLst/>
          </a:prstGeom>
          <a:noFill/>
          <a:ln w="38100">
            <a:noFill/>
          </a:ln>
        </p:spPr>
        <p:txBody>
          <a:bodyPr wrap="square">
            <a:spAutoFit/>
          </a:bodyPr>
          <a:lstStyle/>
          <a:p>
            <a:r>
              <a:rPr lang="en-US" sz="2400" dirty="0" smtClean="0">
                <a:latin typeface="Century Schoolbook" panose="02040604050505020304" pitchFamily="18" charset="0"/>
              </a:rPr>
              <a:t>     Everything from the little house was in the wagon, except the beds and tables and chairs. They did not need to take these, because Pa could always make new ones.</a:t>
            </a:r>
          </a:p>
          <a:p>
            <a:r>
              <a:rPr lang="en-US" sz="2400" dirty="0" smtClean="0">
                <a:latin typeface="Century Schoolbook" panose="02040604050505020304" pitchFamily="18" charset="0"/>
              </a:rPr>
              <a:t>     There was thin snow on the ground. The air was still and cold and dark. The bare trees stood up against the frosty stars. But in the east sky was pale and through the gray woods came lanterns with wagons and horses bringing Grandpa and Grandma and aunts and uncles an cousins.</a:t>
            </a:r>
          </a:p>
          <a:p>
            <a:r>
              <a:rPr lang="en-US" sz="2400" dirty="0">
                <a:latin typeface="Century Schoolbook" panose="02040604050505020304" pitchFamily="18" charset="0"/>
              </a:rPr>
              <a:t> </a:t>
            </a:r>
            <a:r>
              <a:rPr lang="en-US" sz="2400" dirty="0" smtClean="0">
                <a:latin typeface="Century Schoolbook" panose="02040604050505020304" pitchFamily="18" charset="0"/>
              </a:rPr>
              <a:t>    Mary and Laura clung tight to their rag dolls and did not say anything. The cousins stood around and looked at them. Grandma and all the aunts hugged and kissed them and hugged kissed them again, saying good-bye.</a:t>
            </a:r>
          </a:p>
        </p:txBody>
      </p:sp>
    </p:spTree>
    <p:extLst>
      <p:ext uri="{BB962C8B-B14F-4D97-AF65-F5344CB8AC3E}">
        <p14:creationId xmlns:p14="http://schemas.microsoft.com/office/powerpoint/2010/main" val="26317099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01890" y="152400"/>
            <a:ext cx="8763000" cy="6553200"/>
          </a:xfrm>
          <a:prstGeom prst="rect">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352" y="2362200"/>
            <a:ext cx="7458075" cy="23812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762000"/>
            <a:ext cx="7086600" cy="2381250"/>
          </a:xfrm>
          <a:prstGeom prst="rect">
            <a:avLst/>
          </a:prstGeom>
        </p:spPr>
      </p:pic>
      <p:pic>
        <p:nvPicPr>
          <p:cNvPr id="8194" name="Picture 2" descr="http://www.writerscafe.org/uploads/stories/c01d1118e36a4abb1d5e8f4585d17cbb.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73288" y="2962275"/>
            <a:ext cx="5591175"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84397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9572" y="123372"/>
            <a:ext cx="8763000" cy="6553200"/>
          </a:xfrm>
          <a:prstGeom prst="rect">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93485" y="609600"/>
            <a:ext cx="8080829" cy="923330"/>
          </a:xfrm>
          <a:prstGeom prst="rect">
            <a:avLst/>
          </a:prstGeom>
          <a:noFill/>
        </p:spPr>
        <p:txBody>
          <a:bodyPr wrap="square" rtlCol="0">
            <a:spAutoFit/>
          </a:bodyPr>
          <a:lstStyle/>
          <a:p>
            <a:pPr algn="ctr"/>
            <a:r>
              <a:rPr lang="en-US" sz="5400" dirty="0" smtClean="0">
                <a:solidFill>
                  <a:prstClr val="black"/>
                </a:solidFill>
                <a:latin typeface="HelloChalkTalk" pitchFamily="2" charset="0"/>
                <a:ea typeface="HelloChalkTalk" pitchFamily="2" charset="0"/>
              </a:rPr>
              <a:t>TO  DO:</a:t>
            </a:r>
            <a:endParaRPr lang="en-US" sz="4800" dirty="0">
              <a:solidFill>
                <a:prstClr val="black"/>
              </a:solidFill>
              <a:latin typeface="HelloChalkTalk" pitchFamily="2" charset="0"/>
              <a:ea typeface="HelloChalkTalk" pitchFamily="2" charset="0"/>
            </a:endParaRPr>
          </a:p>
        </p:txBody>
      </p:sp>
      <p:sp>
        <p:nvSpPr>
          <p:cNvPr id="5" name="TextBox 4"/>
          <p:cNvSpPr txBox="1"/>
          <p:nvPr/>
        </p:nvSpPr>
        <p:spPr>
          <a:xfrm>
            <a:off x="638629" y="1066800"/>
            <a:ext cx="7964714" cy="5509200"/>
          </a:xfrm>
          <a:prstGeom prst="rect">
            <a:avLst/>
          </a:prstGeom>
          <a:noFill/>
        </p:spPr>
        <p:txBody>
          <a:bodyPr wrap="square" rtlCol="0">
            <a:spAutoFit/>
          </a:bodyPr>
          <a:lstStyle/>
          <a:p>
            <a:pPr>
              <a:buClr>
                <a:srgbClr val="FFC000"/>
              </a:buClr>
            </a:pPr>
            <a:endParaRPr lang="en-US" sz="2800"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465138" indent="-465138">
              <a:buClr>
                <a:srgbClr val="FFC000"/>
              </a:buClr>
              <a:buFont typeface="Wingdings" panose="05000000000000000000" pitchFamily="2" charset="2"/>
              <a:buChar char="«"/>
            </a:pPr>
            <a:r>
              <a:rPr lang="en-US" sz="2800" b="1" dirty="0" smtClean="0">
                <a:solidFill>
                  <a:srgbClr val="FF0000"/>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Read</a:t>
            </a:r>
            <a:r>
              <a:rPr lang="en-US" sz="2800" b="1" dirty="0" smtClean="0">
                <a:solidFill>
                  <a:srgbClr val="006600"/>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 </a:t>
            </a:r>
            <a:r>
              <a:rPr lang="en-US" sz="2800" dirty="0" smtClean="0">
                <a:latin typeface="Segoe UI" panose="020B0502040204020203" pitchFamily="34" charset="0"/>
                <a:ea typeface="Segoe UI" panose="020B0502040204020203" pitchFamily="34" charset="0"/>
                <a:cs typeface="Segoe UI" panose="020B0502040204020203" pitchFamily="34" charset="0"/>
              </a:rPr>
              <a:t>Chapters 1-3</a:t>
            </a:r>
            <a:r>
              <a:rPr lang="en-US" sz="2800"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a:t>
            </a:r>
          </a:p>
          <a:p>
            <a:pPr marL="465138" indent="-465138">
              <a:buClr>
                <a:srgbClr val="FFC000"/>
              </a:buClr>
              <a:buFont typeface="Wingdings" panose="05000000000000000000" pitchFamily="2" charset="2"/>
              <a:buChar char="«"/>
            </a:pPr>
            <a:endParaRPr lang="en-US"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465138" indent="-465138">
              <a:buClr>
                <a:srgbClr val="FFC000"/>
              </a:buClr>
              <a:buFont typeface="Wingdings" panose="05000000000000000000" pitchFamily="2" charset="2"/>
              <a:buChar char="«"/>
            </a:pPr>
            <a:r>
              <a:rPr lang="en-US" sz="2800" b="1" dirty="0">
                <a:solidFill>
                  <a:srgbClr val="0070C0"/>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Notice &amp; Note </a:t>
            </a:r>
            <a:r>
              <a:rPr lang="en-US" sz="2800" dirty="0">
                <a:solidFill>
                  <a:prstClr val="black"/>
                </a:solidFill>
                <a:latin typeface="Segoe UI" panose="020B0502040204020203" pitchFamily="34" charset="0"/>
                <a:ea typeface="Segoe UI" panose="020B0502040204020203" pitchFamily="34" charset="0"/>
                <a:cs typeface="Segoe UI" panose="020B0502040204020203" pitchFamily="34" charset="0"/>
              </a:rPr>
              <a:t>as you read </a:t>
            </a:r>
            <a:r>
              <a:rPr lang="en-US" sz="2800" i="1" dirty="0">
                <a:solidFill>
                  <a:prstClr val="black"/>
                </a:solidFill>
                <a:latin typeface="Segoe UI" panose="020B0502040204020203" pitchFamily="34" charset="0"/>
                <a:ea typeface="Segoe UI" panose="020B0502040204020203" pitchFamily="34" charset="0"/>
                <a:cs typeface="Segoe UI" panose="020B0502040204020203" pitchFamily="34" charset="0"/>
              </a:rPr>
              <a:t>(mark your book, use sticky notes, and/or write notes in your spiral).</a:t>
            </a:r>
          </a:p>
          <a:p>
            <a:pPr>
              <a:buClr>
                <a:srgbClr val="FFC000"/>
              </a:buClr>
            </a:pPr>
            <a:endParaRPr lang="en-US"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465138" indent="-465138">
              <a:buClr>
                <a:srgbClr val="FFC000"/>
              </a:buClr>
              <a:buFont typeface="Wingdings" panose="05000000000000000000" pitchFamily="2" charset="2"/>
              <a:buChar char="«"/>
            </a:pPr>
            <a:r>
              <a:rPr lang="en-US" sz="2800"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Complete the </a:t>
            </a:r>
            <a:r>
              <a:rPr lang="en-US" sz="2800" b="1" dirty="0" smtClean="0">
                <a:solidFill>
                  <a:srgbClr val="006600"/>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weekly assignment </a:t>
            </a:r>
            <a:r>
              <a:rPr lang="en-US" sz="2800"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(Google Form) before our next Class Connect.</a:t>
            </a:r>
          </a:p>
          <a:p>
            <a:pPr marL="465138" indent="-465138">
              <a:buClr>
                <a:srgbClr val="FFC000"/>
              </a:buClr>
              <a:buFont typeface="Wingdings" panose="05000000000000000000" pitchFamily="2" charset="2"/>
              <a:buChar char="«"/>
            </a:pPr>
            <a:endParaRPr lang="en-US"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465138" indent="-465138">
              <a:buClr>
                <a:srgbClr val="FFC000"/>
              </a:buClr>
              <a:buFont typeface="Wingdings" panose="05000000000000000000" pitchFamily="2" charset="2"/>
              <a:buChar char="«"/>
            </a:pPr>
            <a:r>
              <a:rPr lang="en-US" sz="2800"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Be prepared to share your </a:t>
            </a:r>
            <a:r>
              <a:rPr lang="en-US" sz="2800" b="1" dirty="0" smtClean="0">
                <a:solidFill>
                  <a:srgbClr val="6600CC"/>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thoughts, assignment responses, </a:t>
            </a:r>
            <a:r>
              <a:rPr lang="en-US" sz="2800"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and </a:t>
            </a:r>
            <a:r>
              <a:rPr lang="en-US" sz="2800" b="1" dirty="0" smtClean="0">
                <a:solidFill>
                  <a:srgbClr val="6600CC"/>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notes </a:t>
            </a:r>
            <a:r>
              <a:rPr lang="en-US" sz="2800"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with the class!</a:t>
            </a:r>
            <a:endParaRPr lang="en-US" sz="2800"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endParaRPr lang="en-US" dirty="0">
              <a:solidFill>
                <a:prstClr val="black"/>
              </a:solidFill>
            </a:endParaRPr>
          </a:p>
        </p:txBody>
      </p:sp>
    </p:spTree>
    <p:extLst>
      <p:ext uri="{BB962C8B-B14F-4D97-AF65-F5344CB8AC3E}">
        <p14:creationId xmlns:p14="http://schemas.microsoft.com/office/powerpoint/2010/main" val="38990713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coolkidlit-4-socialstudies.pbworks.com/f/1258601239/Pioneer%20school%20children.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81000" y="914400"/>
            <a:ext cx="8342224" cy="5562600"/>
          </a:xfrm>
          <a:prstGeom prst="rect">
            <a:avLst/>
          </a:prstGeom>
          <a:noFill/>
          <a:ln w="76200">
            <a:solidFill>
              <a:schemeClr val="bg2"/>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77" y="-228600"/>
            <a:ext cx="932815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58266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9572" y="123372"/>
            <a:ext cx="8763000" cy="6553200"/>
          </a:xfrm>
          <a:prstGeom prst="rect">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457200" y="1654076"/>
            <a:ext cx="3790950" cy="2308324"/>
          </a:xfrm>
          <a:prstGeom prst="rect">
            <a:avLst/>
          </a:prstGeom>
          <a:noFill/>
        </p:spPr>
        <p:txBody>
          <a:bodyPr wrap="square" rtlCol="0">
            <a:spAutoFit/>
          </a:bodyPr>
          <a:lstStyle/>
          <a:p>
            <a:pPr algn="ctr"/>
            <a:r>
              <a:rPr lang="en-US" sz="3600" i="1" dirty="0" smtClean="0">
                <a:latin typeface="Century Schoolbook" panose="02040604050505020304" pitchFamily="18" charset="0"/>
              </a:rPr>
              <a:t>Little House on the Prairie</a:t>
            </a:r>
          </a:p>
          <a:p>
            <a:pPr algn="ctr"/>
            <a:r>
              <a:rPr lang="en-US" sz="3600" dirty="0" smtClean="0">
                <a:latin typeface="Century Schoolbook" panose="02040604050505020304" pitchFamily="18" charset="0"/>
              </a:rPr>
              <a:t>is a memoir…</a:t>
            </a:r>
          </a:p>
          <a:p>
            <a:endParaRPr lang="en-US" dirty="0"/>
          </a:p>
          <a:p>
            <a:endParaRPr lang="en-US" dirty="0"/>
          </a:p>
        </p:txBody>
      </p:sp>
      <p:pic>
        <p:nvPicPr>
          <p:cNvPr id="1026" name="Picture 2" descr="http://thehistorychicks.com/wp-content/uploads/2011/02/young-laur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5779" y="1056822"/>
            <a:ext cx="3600450" cy="4686300"/>
          </a:xfrm>
          <a:prstGeom prst="rect">
            <a:avLst/>
          </a:prstGeom>
          <a:noFill/>
          <a:ln w="76200">
            <a:solidFill>
              <a:schemeClr val="bg2"/>
            </a:solidFill>
            <a:beve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84179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9572" y="123372"/>
            <a:ext cx="8763000" cy="6553200"/>
          </a:xfrm>
          <a:prstGeom prst="rect">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1219200" y="990600"/>
            <a:ext cx="2514600" cy="312420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219200" y="944701"/>
            <a:ext cx="2514600" cy="3170099"/>
          </a:xfrm>
          <a:prstGeom prst="rect">
            <a:avLst/>
          </a:prstGeom>
          <a:noFill/>
        </p:spPr>
        <p:txBody>
          <a:bodyPr wrap="square" rtlCol="0">
            <a:spAutoFit/>
          </a:bodyPr>
          <a:lstStyle/>
          <a:p>
            <a:pPr algn="ctr"/>
            <a:endParaRPr lang="en-US" sz="3600" dirty="0" smtClean="0">
              <a:latin typeface="Century Schoolbook" panose="02040604050505020304" pitchFamily="18" charset="0"/>
            </a:endParaRPr>
          </a:p>
          <a:p>
            <a:pPr algn="ctr"/>
            <a:r>
              <a:rPr lang="en-US" sz="3200" dirty="0" smtClean="0">
                <a:latin typeface="Courier New" panose="02070309020205020404" pitchFamily="49" charset="0"/>
                <a:cs typeface="Courier New" panose="02070309020205020404" pitchFamily="49" charset="0"/>
              </a:rPr>
              <a:t>by </a:t>
            </a:r>
          </a:p>
          <a:p>
            <a:pPr algn="ctr"/>
            <a:r>
              <a:rPr lang="en-US" sz="3200" dirty="0" smtClean="0">
                <a:latin typeface="Courier New" panose="02070309020205020404" pitchFamily="49" charset="0"/>
                <a:cs typeface="Courier New" panose="02070309020205020404" pitchFamily="49" charset="0"/>
              </a:rPr>
              <a:t>Laura Ingalls Wilder</a:t>
            </a:r>
          </a:p>
          <a:p>
            <a:endParaRPr lang="en-US" dirty="0"/>
          </a:p>
          <a:p>
            <a:endParaRPr lang="en-US" dirty="0"/>
          </a:p>
        </p:txBody>
      </p:sp>
      <p:pic>
        <p:nvPicPr>
          <p:cNvPr id="1026" name="Picture 2" descr="http://thehistorychicks.com/wp-content/uploads/2011/02/young-laur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5779" y="1056822"/>
            <a:ext cx="3600450" cy="4686300"/>
          </a:xfrm>
          <a:prstGeom prst="rect">
            <a:avLst/>
          </a:prstGeom>
          <a:noFill/>
          <a:ln w="76200">
            <a:solidFill>
              <a:schemeClr val="bg2"/>
            </a:solidFill>
            <a:beve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0" name="Picture 2" descr="Image result for pencil"/>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1288242">
            <a:off x="6443915" y="1663221"/>
            <a:ext cx="655863" cy="65586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desk with typewriter clipart"/>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424543" y="3915230"/>
            <a:ext cx="4048125" cy="2344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62031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9572" y="123372"/>
            <a:ext cx="8763000" cy="6553200"/>
          </a:xfrm>
          <a:prstGeom prst="rect">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TextBox 4"/>
          <p:cNvSpPr txBox="1"/>
          <p:nvPr/>
        </p:nvSpPr>
        <p:spPr>
          <a:xfrm>
            <a:off x="333828" y="838200"/>
            <a:ext cx="8581572" cy="5286062"/>
          </a:xfrm>
          <a:prstGeom prst="rect">
            <a:avLst/>
          </a:prstGeom>
          <a:noFill/>
        </p:spPr>
        <p:txBody>
          <a:bodyPr wrap="square" rtlCol="0">
            <a:spAutoFit/>
          </a:bodyPr>
          <a:lstStyle/>
          <a:p>
            <a:pPr algn="ctr">
              <a:lnSpc>
                <a:spcPts val="6900"/>
              </a:lnSpc>
            </a:pPr>
            <a:r>
              <a:rPr lang="en-US" sz="6600" dirty="0" smtClean="0">
                <a:effectLst>
                  <a:glow rad="76200">
                    <a:srgbClr val="C4A842">
                      <a:alpha val="59000"/>
                    </a:srgbClr>
                  </a:glow>
                </a:effectLst>
                <a:latin typeface="HelloDoodleType" panose="02000603000000000000" pitchFamily="2" charset="0"/>
                <a:ea typeface="HelloDoodleType" panose="02000603000000000000" pitchFamily="2" charset="0"/>
              </a:rPr>
              <a:t>Meet the Author!</a:t>
            </a:r>
            <a:endParaRPr lang="en-US" sz="3600" dirty="0" smtClean="0">
              <a:solidFill>
                <a:prstClr val="black"/>
              </a:solidFill>
              <a:effectLst/>
              <a:latin typeface="HelloDoodleType" panose="02000603000000000000" pitchFamily="2" charset="0"/>
              <a:ea typeface="HelloDoodleType" panose="02000603000000000000" pitchFamily="2" charset="0"/>
            </a:endParaRPr>
          </a:p>
          <a:p>
            <a:pPr algn="ctr">
              <a:lnSpc>
                <a:spcPts val="4800"/>
              </a:lnSpc>
            </a:pPr>
            <a:endParaRPr lang="en-US" sz="4400" dirty="0">
              <a:solidFill>
                <a:prstClr val="black"/>
              </a:solidFill>
              <a:effectLst>
                <a:glow rad="63500">
                  <a:srgbClr val="F79646">
                    <a:lumMod val="40000"/>
                    <a:lumOff val="60000"/>
                    <a:alpha val="40000"/>
                  </a:srgbClr>
                </a:glow>
              </a:effectLst>
              <a:latin typeface="HelloDoodleType" panose="02000603000000000000" pitchFamily="2" charset="0"/>
              <a:ea typeface="HelloDoodleType" panose="02000603000000000000" pitchFamily="2" charset="0"/>
            </a:endParaRPr>
          </a:p>
          <a:p>
            <a:pPr algn="ctr">
              <a:lnSpc>
                <a:spcPts val="4800"/>
              </a:lnSpc>
            </a:pPr>
            <a:endParaRPr lang="en-US" sz="4400" dirty="0" smtClean="0">
              <a:solidFill>
                <a:prstClr val="black"/>
              </a:solidFill>
              <a:effectLst>
                <a:glow rad="63500">
                  <a:srgbClr val="F79646">
                    <a:lumMod val="40000"/>
                    <a:lumOff val="60000"/>
                    <a:alpha val="40000"/>
                  </a:srgbClr>
                </a:glow>
              </a:effectLst>
              <a:latin typeface="HelloDoodleType" panose="02000603000000000000" pitchFamily="2" charset="0"/>
              <a:ea typeface="HelloDoodleType" panose="02000603000000000000" pitchFamily="2" charset="0"/>
            </a:endParaRPr>
          </a:p>
          <a:p>
            <a:pPr algn="ctr">
              <a:lnSpc>
                <a:spcPts val="4800"/>
              </a:lnSpc>
            </a:pPr>
            <a:endParaRPr lang="en-US" sz="23900" dirty="0">
              <a:solidFill>
                <a:prstClr val="black"/>
              </a:solidFill>
              <a:effectLst>
                <a:glow rad="63500">
                  <a:srgbClr val="F79646">
                    <a:lumMod val="40000"/>
                    <a:lumOff val="60000"/>
                    <a:alpha val="40000"/>
                  </a:srgbClr>
                </a:glow>
              </a:effectLst>
              <a:latin typeface="HelloDoodleType" panose="02000603000000000000" pitchFamily="2" charset="0"/>
              <a:ea typeface="HelloDoodleType" panose="02000603000000000000" pitchFamily="2" charset="0"/>
            </a:endParaRPr>
          </a:p>
          <a:p>
            <a:pPr algn="ctr">
              <a:lnSpc>
                <a:spcPts val="4800"/>
              </a:lnSpc>
            </a:pPr>
            <a:endParaRPr lang="en-US" sz="4400" dirty="0" smtClean="0">
              <a:solidFill>
                <a:prstClr val="black"/>
              </a:solidFill>
              <a:effectLst>
                <a:glow rad="63500">
                  <a:srgbClr val="F79646">
                    <a:lumMod val="40000"/>
                    <a:lumOff val="60000"/>
                    <a:alpha val="40000"/>
                  </a:srgbClr>
                </a:glow>
              </a:effectLst>
              <a:latin typeface="HelloDoodleType" panose="02000603000000000000" pitchFamily="2" charset="0"/>
              <a:ea typeface="HelloDoodleType" panose="02000603000000000000" pitchFamily="2" charset="0"/>
            </a:endParaRPr>
          </a:p>
          <a:p>
            <a:pPr algn="ctr">
              <a:lnSpc>
                <a:spcPts val="4800"/>
              </a:lnSpc>
            </a:pPr>
            <a:endParaRPr lang="en-US" sz="6000" dirty="0">
              <a:effectLst>
                <a:glow rad="63500">
                  <a:srgbClr val="F79646">
                    <a:lumMod val="40000"/>
                    <a:lumOff val="60000"/>
                    <a:alpha val="40000"/>
                  </a:srgbClr>
                </a:glow>
              </a:effectLst>
              <a:latin typeface="HelloDoodleType" panose="02000603000000000000" pitchFamily="2" charset="0"/>
              <a:ea typeface="HelloDoodleType" panose="02000603000000000000" pitchFamily="2" charset="0"/>
            </a:endParaRPr>
          </a:p>
          <a:p>
            <a:pPr algn="ctr">
              <a:lnSpc>
                <a:spcPts val="4800"/>
              </a:lnSpc>
            </a:pPr>
            <a:endParaRPr lang="en-US" sz="6000" dirty="0" smtClean="0">
              <a:effectLst>
                <a:glow rad="63500">
                  <a:srgbClr val="F79646">
                    <a:lumMod val="40000"/>
                    <a:lumOff val="60000"/>
                    <a:alpha val="40000"/>
                  </a:srgbClr>
                </a:glow>
              </a:effectLst>
              <a:latin typeface="HelloDoodleType" panose="02000603000000000000" pitchFamily="2" charset="0"/>
              <a:ea typeface="HelloDoodleType" panose="02000603000000000000" pitchFamily="2" charset="0"/>
            </a:endParaRPr>
          </a:p>
          <a:p>
            <a:pPr algn="ctr">
              <a:lnSpc>
                <a:spcPts val="4800"/>
              </a:lnSpc>
            </a:pPr>
            <a:r>
              <a:rPr lang="en-US" sz="6000" dirty="0" smtClean="0">
                <a:effectLst>
                  <a:glow rad="63500">
                    <a:srgbClr val="F79646">
                      <a:lumMod val="40000"/>
                      <a:lumOff val="60000"/>
                      <a:alpha val="40000"/>
                    </a:srgbClr>
                  </a:glow>
                </a:effectLst>
                <a:latin typeface="HelloDoodleType" panose="02000603000000000000" pitchFamily="2" charset="0"/>
                <a:ea typeface="HelloDoodleType" panose="02000603000000000000" pitchFamily="2" charset="0"/>
              </a:rPr>
              <a:t>Laura </a:t>
            </a:r>
            <a:r>
              <a:rPr lang="en-US" sz="6000" dirty="0">
                <a:effectLst>
                  <a:glow rad="63500">
                    <a:srgbClr val="F79646">
                      <a:lumMod val="40000"/>
                      <a:lumOff val="60000"/>
                      <a:alpha val="40000"/>
                    </a:srgbClr>
                  </a:glow>
                </a:effectLst>
                <a:latin typeface="HelloDoodleType" panose="02000603000000000000" pitchFamily="2" charset="0"/>
                <a:ea typeface="HelloDoodleType" panose="02000603000000000000" pitchFamily="2" charset="0"/>
              </a:rPr>
              <a:t>Ingalls Wilder</a:t>
            </a:r>
          </a:p>
        </p:txBody>
      </p:sp>
      <p:pic>
        <p:nvPicPr>
          <p:cNvPr id="1026" name="Picture 2" descr="http://images4.fanpop.com/image/photos/23700000/Laura-laura-ingalls-wilder-23799282-250-32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309257" y="1839822"/>
            <a:ext cx="2336800" cy="3188611"/>
          </a:xfrm>
          <a:prstGeom prst="rect">
            <a:avLst/>
          </a:prstGeom>
          <a:noFill/>
          <a:ln w="76200">
            <a:solidFill>
              <a:schemeClr val="bg2"/>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95559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9572" y="123372"/>
            <a:ext cx="8763000" cy="6553200"/>
          </a:xfrm>
          <a:prstGeom prst="rect">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TextBox 4"/>
          <p:cNvSpPr txBox="1"/>
          <p:nvPr/>
        </p:nvSpPr>
        <p:spPr>
          <a:xfrm>
            <a:off x="399143" y="4724400"/>
            <a:ext cx="8363857" cy="1815882"/>
          </a:xfrm>
          <a:prstGeom prst="rect">
            <a:avLst/>
          </a:prstGeom>
          <a:noFill/>
        </p:spPr>
        <p:txBody>
          <a:bodyPr wrap="square" rtlCol="0">
            <a:spAutoFit/>
          </a:bodyPr>
          <a:lstStyle/>
          <a:p>
            <a:r>
              <a:rPr lang="en-US" sz="2800" dirty="0" smtClean="0">
                <a:solidFill>
                  <a:prstClr val="black"/>
                </a:solidFill>
                <a:effectLst>
                  <a:glow rad="63500">
                    <a:srgbClr val="F79646">
                      <a:lumMod val="40000"/>
                      <a:lumOff val="60000"/>
                      <a:alpha val="40000"/>
                    </a:srgbClr>
                  </a:glow>
                </a:effectLst>
                <a:latin typeface="Century Schoolbook" panose="02040604050505020304" pitchFamily="18" charset="0"/>
              </a:rPr>
              <a:t>Laura Ingalls Wilder’s books are based on her life experiences. She once said, </a:t>
            </a:r>
            <a:r>
              <a:rPr lang="en-US" sz="2800" i="1" dirty="0" smtClean="0">
                <a:solidFill>
                  <a:prstClr val="black"/>
                </a:solidFill>
                <a:effectLst>
                  <a:glow rad="63500">
                    <a:srgbClr val="F79646">
                      <a:lumMod val="40000"/>
                      <a:lumOff val="60000"/>
                      <a:alpha val="40000"/>
                    </a:srgbClr>
                  </a:glow>
                </a:effectLst>
                <a:latin typeface="Century Schoolbook" panose="02040604050505020304" pitchFamily="18" charset="0"/>
              </a:rPr>
              <a:t>“I have lived everything that happened in my books. It is a long story filled with sunshine and shadow.”</a:t>
            </a:r>
            <a:endParaRPr lang="en-US" sz="2800" i="1" dirty="0">
              <a:solidFill>
                <a:prstClr val="black"/>
              </a:solidFill>
              <a:effectLst>
                <a:glow rad="63500">
                  <a:srgbClr val="F79646">
                    <a:lumMod val="40000"/>
                    <a:lumOff val="60000"/>
                    <a:alpha val="40000"/>
                  </a:srgbClr>
                </a:glow>
              </a:effectLst>
              <a:latin typeface="Century Schoolbook" panose="02040604050505020304" pitchFamily="18" charset="0"/>
            </a:endParaRPr>
          </a:p>
        </p:txBody>
      </p:sp>
      <p:pic>
        <p:nvPicPr>
          <p:cNvPr id="1026" name="Picture 2" descr="Image result for covered wag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6434" y="676275"/>
            <a:ext cx="5629275" cy="3743325"/>
          </a:xfrm>
          <a:prstGeom prst="rect">
            <a:avLst/>
          </a:prstGeom>
          <a:noFill/>
          <a:ln w="76200">
            <a:solidFill>
              <a:schemeClr val="bg2"/>
            </a:solidFill>
            <a:beve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1029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152400"/>
            <a:ext cx="8761413"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67036" y="533400"/>
            <a:ext cx="8208339" cy="138499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800" dirty="0" smtClean="0">
                <a:latin typeface="Century Schoolbook" panose="02040604050505020304" pitchFamily="18" charset="0"/>
              </a:rPr>
              <a:t>Laura Ingalls was born in “the little house in the big woods” in Pepin, Wisconsin on February 7</a:t>
            </a:r>
            <a:r>
              <a:rPr lang="en-US" sz="2800" baseline="30000" dirty="0" smtClean="0">
                <a:latin typeface="Century Schoolbook" panose="02040604050505020304" pitchFamily="18" charset="0"/>
              </a:rPr>
              <a:t>th</a:t>
            </a:r>
            <a:r>
              <a:rPr lang="en-US" sz="2800" dirty="0" smtClean="0">
                <a:latin typeface="Century Schoolbook" panose="02040604050505020304" pitchFamily="18" charset="0"/>
              </a:rPr>
              <a:t>, 1867. </a:t>
            </a:r>
            <a:endParaRPr lang="en-US" sz="2800" dirty="0">
              <a:latin typeface="Century Schoolbook" panose="02040604050505020304" pitchFamily="18" charset="0"/>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981200"/>
            <a:ext cx="4816393" cy="3635187"/>
          </a:xfrm>
          <a:prstGeom prst="rect">
            <a:avLst/>
          </a:prstGeom>
          <a:noFill/>
          <a:ln w="76200">
            <a:solidFill>
              <a:schemeClr val="bg2"/>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2633650" y="5845314"/>
            <a:ext cx="4425892" cy="707886"/>
          </a:xfrm>
          <a:prstGeom prst="rect">
            <a:avLst/>
          </a:prstGeom>
          <a:noFill/>
        </p:spPr>
        <p:txBody>
          <a:bodyPr wrap="none" rtlCol="0">
            <a:spAutoFit/>
          </a:bodyPr>
          <a:lstStyle/>
          <a:p>
            <a:r>
              <a:rPr lang="en-US" sz="4000" dirty="0" smtClean="0">
                <a:latin typeface="Jenna Sue" pitchFamily="2" charset="0"/>
              </a:rPr>
              <a:t>This is a reconstruction of her house</a:t>
            </a:r>
            <a:endParaRPr lang="en-US" sz="4000" dirty="0">
              <a:latin typeface="Jenna Sue" pitchFamily="2" charset="0"/>
            </a:endParaRPr>
          </a:p>
        </p:txBody>
      </p:sp>
    </p:spTree>
    <p:extLst>
      <p:ext uri="{BB962C8B-B14F-4D97-AF65-F5344CB8AC3E}">
        <p14:creationId xmlns:p14="http://schemas.microsoft.com/office/powerpoint/2010/main" val="39035025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152400"/>
            <a:ext cx="8761413"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02263" y="923154"/>
            <a:ext cx="4398338" cy="3108543"/>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800" dirty="0" smtClean="0">
                <a:latin typeface="Century Schoolbook" panose="02040604050505020304" pitchFamily="18" charset="0"/>
              </a:rPr>
              <a:t>In the 1870’s the family moved several times, traveling by covered wagon from Wisconsin to Kansas to Minnesota and finally to the Dakota Territory. </a:t>
            </a:r>
            <a:endParaRPr lang="en-US" sz="2800" dirty="0">
              <a:latin typeface="Century Schoolbook" panose="02040604050505020304" pitchFamily="18" charset="0"/>
            </a:endParaRPr>
          </a:p>
        </p:txBody>
      </p:sp>
      <p:sp>
        <p:nvSpPr>
          <p:cNvPr id="6" name="TextBox 5"/>
          <p:cNvSpPr txBox="1"/>
          <p:nvPr/>
        </p:nvSpPr>
        <p:spPr>
          <a:xfrm>
            <a:off x="1522698" y="4873798"/>
            <a:ext cx="3026737" cy="1374735"/>
          </a:xfrm>
          <a:prstGeom prst="rect">
            <a:avLst/>
          </a:prstGeom>
          <a:noFill/>
        </p:spPr>
        <p:txBody>
          <a:bodyPr wrap="square" rtlCol="0">
            <a:spAutoFit/>
          </a:bodyPr>
          <a:lstStyle/>
          <a:p>
            <a:pPr algn="ctr">
              <a:lnSpc>
                <a:spcPts val="3200"/>
              </a:lnSpc>
            </a:pPr>
            <a:r>
              <a:rPr lang="en-US" sz="4000" dirty="0" smtClean="0">
                <a:latin typeface="Jenna Sue" pitchFamily="2" charset="0"/>
              </a:rPr>
              <a:t>Think about what life was like living out of a covered wagon!</a:t>
            </a:r>
            <a:endParaRPr lang="en-US" sz="4000" dirty="0">
              <a:latin typeface="Jenna Sue" pitchFamily="2"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79567">
            <a:off x="4977646" y="1415268"/>
            <a:ext cx="3133725" cy="4486412"/>
          </a:xfrm>
          <a:prstGeom prst="rect">
            <a:avLst/>
          </a:prstGeom>
          <a:noFill/>
          <a:ln w="9525">
            <a:no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000947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3289</TotalTime>
  <Words>888</Words>
  <Application>Microsoft Office PowerPoint</Application>
  <PresentationFormat>On-screen Show (4:3)</PresentationFormat>
  <Paragraphs>91</Paragraphs>
  <Slides>35</Slides>
  <Notes>4</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VAteacher</cp:lastModifiedBy>
  <cp:revision>103</cp:revision>
  <dcterms:created xsi:type="dcterms:W3CDTF">2014-03-03T23:53:11Z</dcterms:created>
  <dcterms:modified xsi:type="dcterms:W3CDTF">2016-10-12T16:35:02Z</dcterms:modified>
</cp:coreProperties>
</file>