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20" r:id="rId4"/>
    <p:sldMasterId id="2147483732" r:id="rId5"/>
    <p:sldMasterId id="2147483744" r:id="rId6"/>
  </p:sldMasterIdLst>
  <p:notesMasterIdLst>
    <p:notesMasterId r:id="rId50"/>
  </p:notesMasterIdLst>
  <p:sldIdLst>
    <p:sldId id="258" r:id="rId7"/>
    <p:sldId id="354" r:id="rId8"/>
    <p:sldId id="262" r:id="rId9"/>
    <p:sldId id="357" r:id="rId10"/>
    <p:sldId id="358" r:id="rId11"/>
    <p:sldId id="359" r:id="rId12"/>
    <p:sldId id="360" r:id="rId13"/>
    <p:sldId id="361" r:id="rId14"/>
    <p:sldId id="362" r:id="rId15"/>
    <p:sldId id="363" r:id="rId16"/>
    <p:sldId id="364" r:id="rId17"/>
    <p:sldId id="365" r:id="rId18"/>
    <p:sldId id="366" r:id="rId19"/>
    <p:sldId id="367" r:id="rId20"/>
    <p:sldId id="326" r:id="rId21"/>
    <p:sldId id="397" r:id="rId22"/>
    <p:sldId id="371" r:id="rId23"/>
    <p:sldId id="372" r:id="rId24"/>
    <p:sldId id="379" r:id="rId25"/>
    <p:sldId id="380" r:id="rId26"/>
    <p:sldId id="374" r:id="rId27"/>
    <p:sldId id="381" r:id="rId28"/>
    <p:sldId id="375" r:id="rId29"/>
    <p:sldId id="355" r:id="rId30"/>
    <p:sldId id="356" r:id="rId31"/>
    <p:sldId id="346" r:id="rId32"/>
    <p:sldId id="342" r:id="rId33"/>
    <p:sldId id="351" r:id="rId34"/>
    <p:sldId id="352" r:id="rId35"/>
    <p:sldId id="382" r:id="rId36"/>
    <p:sldId id="383" r:id="rId37"/>
    <p:sldId id="385" r:id="rId38"/>
    <p:sldId id="384" r:id="rId39"/>
    <p:sldId id="386" r:id="rId40"/>
    <p:sldId id="392" r:id="rId41"/>
    <p:sldId id="391" r:id="rId42"/>
    <p:sldId id="393" r:id="rId43"/>
    <p:sldId id="390" r:id="rId44"/>
    <p:sldId id="394" r:id="rId45"/>
    <p:sldId id="395" r:id="rId46"/>
    <p:sldId id="337" r:id="rId47"/>
    <p:sldId id="274" r:id="rId48"/>
    <p:sldId id="396"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6600"/>
    <a:srgbClr val="552579"/>
    <a:srgbClr val="FFFFE7"/>
    <a:srgbClr val="FFFFDD"/>
    <a:srgbClr val="CC7900"/>
    <a:srgbClr val="FFFFF3"/>
    <a:srgbClr val="00467A"/>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66" d="100"/>
          <a:sy n="66" d="100"/>
        </p:scale>
        <p:origin x="-1188" y="-10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853D6E-5A13-48E3-9B5F-DD691B076667}" type="datetimeFigureOut">
              <a:rPr lang="en-US" smtClean="0"/>
              <a:t>11/22/2016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4B2D0C-AE8E-4026-B707-7445124800EF}" type="slidenum">
              <a:rPr lang="en-US" smtClean="0"/>
              <a:t>‹#›</a:t>
            </a:fld>
            <a:endParaRPr lang="en-US"/>
          </a:p>
        </p:txBody>
      </p:sp>
    </p:spTree>
    <p:extLst>
      <p:ext uri="{BB962C8B-B14F-4D97-AF65-F5344CB8AC3E}">
        <p14:creationId xmlns:p14="http://schemas.microsoft.com/office/powerpoint/2010/main" val="54309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8774D-3398-49C4-9C30-EADDC6EA4A6F}"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004399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Literary Lesson</a:t>
            </a:r>
            <a:endParaRPr lang="en-US" dirty="0"/>
          </a:p>
        </p:txBody>
      </p:sp>
      <p:sp>
        <p:nvSpPr>
          <p:cNvPr id="4" name="Slide Number Placeholder 3"/>
          <p:cNvSpPr>
            <a:spLocks noGrp="1"/>
          </p:cNvSpPr>
          <p:nvPr>
            <p:ph type="sldNum" sz="quarter" idx="10"/>
          </p:nvPr>
        </p:nvSpPr>
        <p:spPr/>
        <p:txBody>
          <a:bodyPr/>
          <a:lstStyle/>
          <a:p>
            <a:fld id="{998DAFF3-6952-49DF-AEE5-37D70D27524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689921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Literary Lesson</a:t>
            </a:r>
            <a:endParaRPr lang="en-US" dirty="0"/>
          </a:p>
        </p:txBody>
      </p:sp>
      <p:sp>
        <p:nvSpPr>
          <p:cNvPr id="4" name="Slide Number Placeholder 3"/>
          <p:cNvSpPr>
            <a:spLocks noGrp="1"/>
          </p:cNvSpPr>
          <p:nvPr>
            <p:ph type="sldNum" sz="quarter" idx="10"/>
          </p:nvPr>
        </p:nvSpPr>
        <p:spPr/>
        <p:txBody>
          <a:bodyPr/>
          <a:lstStyle/>
          <a:p>
            <a:fld id="{998DAFF3-6952-49DF-AEE5-37D70D275244}"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689921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Literary Lesson</a:t>
            </a:r>
            <a:endParaRPr lang="en-US" dirty="0"/>
          </a:p>
        </p:txBody>
      </p:sp>
      <p:sp>
        <p:nvSpPr>
          <p:cNvPr id="4" name="Slide Number Placeholder 3"/>
          <p:cNvSpPr>
            <a:spLocks noGrp="1"/>
          </p:cNvSpPr>
          <p:nvPr>
            <p:ph type="sldNum" sz="quarter" idx="10"/>
          </p:nvPr>
        </p:nvSpPr>
        <p:spPr/>
        <p:txBody>
          <a:bodyPr/>
          <a:lstStyle/>
          <a:p>
            <a:fld id="{998DAFF3-6952-49DF-AEE5-37D70D275244}"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689921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Literary Lesson</a:t>
            </a:r>
            <a:endParaRPr lang="en-US" dirty="0"/>
          </a:p>
        </p:txBody>
      </p:sp>
      <p:sp>
        <p:nvSpPr>
          <p:cNvPr id="4" name="Slide Number Placeholder 3"/>
          <p:cNvSpPr>
            <a:spLocks noGrp="1"/>
          </p:cNvSpPr>
          <p:nvPr>
            <p:ph type="sldNum" sz="quarter" idx="10"/>
          </p:nvPr>
        </p:nvSpPr>
        <p:spPr/>
        <p:txBody>
          <a:bodyPr/>
          <a:lstStyle/>
          <a:p>
            <a:fld id="{998DAFF3-6952-49DF-AEE5-37D70D275244}"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689921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Literary Lesson</a:t>
            </a:r>
            <a:endParaRPr lang="en-US" dirty="0"/>
          </a:p>
        </p:txBody>
      </p:sp>
      <p:sp>
        <p:nvSpPr>
          <p:cNvPr id="4" name="Slide Number Placeholder 3"/>
          <p:cNvSpPr>
            <a:spLocks noGrp="1"/>
          </p:cNvSpPr>
          <p:nvPr>
            <p:ph type="sldNum" sz="quarter" idx="10"/>
          </p:nvPr>
        </p:nvSpPr>
        <p:spPr/>
        <p:txBody>
          <a:bodyPr/>
          <a:lstStyle/>
          <a:p>
            <a:fld id="{998DAFF3-6952-49DF-AEE5-37D70D275244}"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689921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Literary Lesson</a:t>
            </a:r>
            <a:endParaRPr lang="en-US" dirty="0"/>
          </a:p>
        </p:txBody>
      </p:sp>
      <p:sp>
        <p:nvSpPr>
          <p:cNvPr id="4" name="Slide Number Placeholder 3"/>
          <p:cNvSpPr>
            <a:spLocks noGrp="1"/>
          </p:cNvSpPr>
          <p:nvPr>
            <p:ph type="sldNum" sz="quarter" idx="10"/>
          </p:nvPr>
        </p:nvSpPr>
        <p:spPr/>
        <p:txBody>
          <a:bodyPr/>
          <a:lstStyle/>
          <a:p>
            <a:fld id="{998DAFF3-6952-49DF-AEE5-37D70D275244}"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689921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Literary Lesson</a:t>
            </a:r>
            <a:endParaRPr lang="en-US" dirty="0"/>
          </a:p>
        </p:txBody>
      </p:sp>
      <p:sp>
        <p:nvSpPr>
          <p:cNvPr id="4" name="Slide Number Placeholder 3"/>
          <p:cNvSpPr>
            <a:spLocks noGrp="1"/>
          </p:cNvSpPr>
          <p:nvPr>
            <p:ph type="sldNum" sz="quarter" idx="10"/>
          </p:nvPr>
        </p:nvSpPr>
        <p:spPr/>
        <p:txBody>
          <a:bodyPr/>
          <a:lstStyle/>
          <a:p>
            <a:fld id="{998DAFF3-6952-49DF-AEE5-37D70D275244}"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689921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OPTIONAL: Group Work</a:t>
            </a:r>
            <a:endParaRPr lang="en-US" dirty="0"/>
          </a:p>
        </p:txBody>
      </p:sp>
      <p:sp>
        <p:nvSpPr>
          <p:cNvPr id="4" name="Slide Number Placeholder 3"/>
          <p:cNvSpPr>
            <a:spLocks noGrp="1"/>
          </p:cNvSpPr>
          <p:nvPr>
            <p:ph type="sldNum" sz="quarter" idx="10"/>
          </p:nvPr>
        </p:nvSpPr>
        <p:spPr/>
        <p:txBody>
          <a:bodyPr/>
          <a:lstStyle/>
          <a:p>
            <a:fld id="{998DAFF3-6952-49DF-AEE5-37D70D275244}"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689921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https://www.flocabulary.com/unit/point-of-view/video/</a:t>
            </a:r>
            <a:endParaRPr lang="en-US" dirty="0"/>
          </a:p>
        </p:txBody>
      </p:sp>
      <p:sp>
        <p:nvSpPr>
          <p:cNvPr id="4" name="Slide Number Placeholder 3"/>
          <p:cNvSpPr>
            <a:spLocks noGrp="1"/>
          </p:cNvSpPr>
          <p:nvPr>
            <p:ph type="sldNum" sz="quarter" idx="10"/>
          </p:nvPr>
        </p:nvSpPr>
        <p:spPr/>
        <p:txBody>
          <a:bodyPr/>
          <a:lstStyle/>
          <a:p>
            <a:fld id="{998DAFF3-6952-49DF-AEE5-37D70D275244}"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689921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8774D-3398-49C4-9C30-EADDC6EA4A6F}"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004399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rocchi" pitchFamily="50" charset="0"/>
              </a:rPr>
              <a:t>Pa wants to buy a plow and seeds.</a:t>
            </a:r>
          </a:p>
          <a:p>
            <a:endParaRPr lang="en-US" dirty="0"/>
          </a:p>
        </p:txBody>
      </p:sp>
      <p:sp>
        <p:nvSpPr>
          <p:cNvPr id="4" name="Slide Number Placeholder 3"/>
          <p:cNvSpPr>
            <a:spLocks noGrp="1"/>
          </p:cNvSpPr>
          <p:nvPr>
            <p:ph type="sldNum" sz="quarter" idx="10"/>
          </p:nvPr>
        </p:nvSpPr>
        <p:spPr/>
        <p:txBody>
          <a:bodyPr/>
          <a:lstStyle/>
          <a:p>
            <a:fld id="{104B2D0C-AE8E-4026-B707-7445124800EF}" type="slidenum">
              <a:rPr lang="en-US" smtClean="0"/>
              <a:t>23</a:t>
            </a:fld>
            <a:endParaRPr lang="en-US"/>
          </a:p>
        </p:txBody>
      </p:sp>
    </p:spTree>
    <p:extLst>
      <p:ext uri="{BB962C8B-B14F-4D97-AF65-F5344CB8AC3E}">
        <p14:creationId xmlns:p14="http://schemas.microsoft.com/office/powerpoint/2010/main" val="3407702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Paste a student</a:t>
            </a:r>
            <a:r>
              <a:rPr lang="en-US" baseline="0" dirty="0" smtClean="0"/>
              <a:t> response sample from last week’s open-ended question on this slide. Read aloud and find all parts of RACE in the response.</a:t>
            </a:r>
            <a:endParaRPr lang="en-US" dirty="0"/>
          </a:p>
        </p:txBody>
      </p:sp>
      <p:sp>
        <p:nvSpPr>
          <p:cNvPr id="4" name="Slide Number Placeholder 3"/>
          <p:cNvSpPr>
            <a:spLocks noGrp="1"/>
          </p:cNvSpPr>
          <p:nvPr>
            <p:ph type="sldNum" sz="quarter" idx="10"/>
          </p:nvPr>
        </p:nvSpPr>
        <p:spPr/>
        <p:txBody>
          <a:bodyPr/>
          <a:lstStyle/>
          <a:p>
            <a:fld id="{104B2D0C-AE8E-4026-B707-7445124800EF}" type="slidenum">
              <a:rPr lang="en-US" smtClean="0"/>
              <a:t>25</a:t>
            </a:fld>
            <a:endParaRPr lang="en-US"/>
          </a:p>
        </p:txBody>
      </p:sp>
    </p:spTree>
    <p:extLst>
      <p:ext uri="{BB962C8B-B14F-4D97-AF65-F5344CB8AC3E}">
        <p14:creationId xmlns:p14="http://schemas.microsoft.com/office/powerpoint/2010/main" val="1668227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CCSS I Can Statement</a:t>
            </a:r>
            <a:endParaRPr lang="en-US" dirty="0"/>
          </a:p>
        </p:txBody>
      </p:sp>
      <p:sp>
        <p:nvSpPr>
          <p:cNvPr id="4" name="Slide Number Placeholder 3"/>
          <p:cNvSpPr>
            <a:spLocks noGrp="1"/>
          </p:cNvSpPr>
          <p:nvPr>
            <p:ph type="sldNum" sz="quarter" idx="10"/>
          </p:nvPr>
        </p:nvSpPr>
        <p:spPr/>
        <p:txBody>
          <a:bodyPr/>
          <a:lstStyle/>
          <a:p>
            <a:fld id="{998DAFF3-6952-49DF-AEE5-37D70D27524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689921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Literary Lesson</a:t>
            </a:r>
            <a:endParaRPr lang="en-US" dirty="0"/>
          </a:p>
        </p:txBody>
      </p:sp>
      <p:sp>
        <p:nvSpPr>
          <p:cNvPr id="4" name="Slide Number Placeholder 3"/>
          <p:cNvSpPr>
            <a:spLocks noGrp="1"/>
          </p:cNvSpPr>
          <p:nvPr>
            <p:ph type="sldNum" sz="quarter" idx="10"/>
          </p:nvPr>
        </p:nvSpPr>
        <p:spPr/>
        <p:txBody>
          <a:bodyPr/>
          <a:lstStyle/>
          <a:p>
            <a:fld id="{998DAFF3-6952-49DF-AEE5-37D70D27524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689921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Literary Lesson</a:t>
            </a:r>
            <a:endParaRPr lang="en-US" dirty="0"/>
          </a:p>
        </p:txBody>
      </p:sp>
      <p:sp>
        <p:nvSpPr>
          <p:cNvPr id="4" name="Slide Number Placeholder 3"/>
          <p:cNvSpPr>
            <a:spLocks noGrp="1"/>
          </p:cNvSpPr>
          <p:nvPr>
            <p:ph type="sldNum" sz="quarter" idx="10"/>
          </p:nvPr>
        </p:nvSpPr>
        <p:spPr/>
        <p:txBody>
          <a:bodyPr/>
          <a:lstStyle/>
          <a:p>
            <a:fld id="{998DAFF3-6952-49DF-AEE5-37D70D27524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689921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Literary Lesson</a:t>
            </a:r>
            <a:endParaRPr lang="en-US" dirty="0"/>
          </a:p>
        </p:txBody>
      </p:sp>
      <p:sp>
        <p:nvSpPr>
          <p:cNvPr id="4" name="Slide Number Placeholder 3"/>
          <p:cNvSpPr>
            <a:spLocks noGrp="1"/>
          </p:cNvSpPr>
          <p:nvPr>
            <p:ph type="sldNum" sz="quarter" idx="10"/>
          </p:nvPr>
        </p:nvSpPr>
        <p:spPr/>
        <p:txBody>
          <a:bodyPr/>
          <a:lstStyle/>
          <a:p>
            <a:fld id="{998DAFF3-6952-49DF-AEE5-37D70D27524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689921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Literary Lesson</a:t>
            </a:r>
            <a:endParaRPr lang="en-US" dirty="0"/>
          </a:p>
        </p:txBody>
      </p:sp>
      <p:sp>
        <p:nvSpPr>
          <p:cNvPr id="4" name="Slide Number Placeholder 3"/>
          <p:cNvSpPr>
            <a:spLocks noGrp="1"/>
          </p:cNvSpPr>
          <p:nvPr>
            <p:ph type="sldNum" sz="quarter" idx="10"/>
          </p:nvPr>
        </p:nvSpPr>
        <p:spPr/>
        <p:txBody>
          <a:bodyPr/>
          <a:lstStyle/>
          <a:p>
            <a:fld id="{998DAFF3-6952-49DF-AEE5-37D70D27524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689921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5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745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797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519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23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488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409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84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395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751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14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76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141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36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947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978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448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522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31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93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622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6846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58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66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028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525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319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96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3453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874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246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172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90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838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777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534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38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496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508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BA6E08-66CC-4C50-9B90-3EE6CF8BC2B9}"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DE7EB-966B-4A5D-A322-132391B71F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180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BA6E08-66CC-4C50-9B90-3EE6CF8BC2B9}"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DE7EB-966B-4A5D-A322-132391B71F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7509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BA6E08-66CC-4C50-9B90-3EE6CF8BC2B9}"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DE7EB-966B-4A5D-A322-132391B71F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6851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BA6E08-66CC-4C50-9B90-3EE6CF8BC2B9}"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DDE7EB-966B-4A5D-A322-132391B71F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894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BA6E08-66CC-4C50-9B90-3EE6CF8BC2B9}" type="datetimeFigureOut">
              <a:rPr lang="en-US" smtClean="0">
                <a:solidFill>
                  <a:prstClr val="black">
                    <a:tint val="75000"/>
                  </a:prstClr>
                </a:solidFill>
              </a:rPr>
              <a:pPr/>
              <a:t>11/22/2016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DDE7EB-966B-4A5D-A322-132391B71F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879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3005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BA6E08-66CC-4C50-9B90-3EE6CF8BC2B9}" type="datetimeFigureOut">
              <a:rPr lang="en-US" smtClean="0">
                <a:solidFill>
                  <a:prstClr val="black">
                    <a:tint val="75000"/>
                  </a:prstClr>
                </a:solidFill>
              </a:rPr>
              <a:pPr/>
              <a:t>11/22/2016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DDE7EB-966B-4A5D-A322-132391B71F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6185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BA6E08-66CC-4C50-9B90-3EE6CF8BC2B9}" type="datetimeFigureOut">
              <a:rPr lang="en-US" smtClean="0">
                <a:solidFill>
                  <a:prstClr val="black">
                    <a:tint val="75000"/>
                  </a:prstClr>
                </a:solidFill>
              </a:rPr>
              <a:pPr/>
              <a:t>11/22/2016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DDE7EB-966B-4A5D-A322-132391B71F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388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BA6E08-66CC-4C50-9B90-3EE6CF8BC2B9}"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DDE7EB-966B-4A5D-A322-132391B71F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1674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BA6E08-66CC-4C50-9B90-3EE6CF8BC2B9}"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DDE7EB-966B-4A5D-A322-132391B71F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6622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BA6E08-66CC-4C50-9B90-3EE6CF8BC2B9}"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DE7EB-966B-4A5D-A322-132391B71F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15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BA6E08-66CC-4C50-9B90-3EE6CF8BC2B9}"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DDE7EB-966B-4A5D-A322-132391B71F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9052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7408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5032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71719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686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7426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5563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3512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929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2141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3587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2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271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37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72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04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496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9427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2035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3973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BA6E08-66CC-4C50-9B90-3EE6CF8BC2B9}"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DE7EB-966B-4A5D-A322-132391B71F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21951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1ACA0-108A-419B-9A0B-53FA81CACE52}" type="datetimeFigureOut">
              <a:rPr lang="en-US" smtClean="0">
                <a:solidFill>
                  <a:prstClr val="black">
                    <a:tint val="75000"/>
                  </a:prstClr>
                </a:solidFill>
              </a:rPr>
              <a:pPr/>
              <a:t>11/22/2016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D0736-6E53-4D1C-BFD2-C6116C38E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13830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45.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53.png"/><Relationship Id="rId5" Type="http://schemas.microsoft.com/office/2007/relationships/hdphoto" Target="../media/hdphoto3.wdp"/><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image" Target="../media/image53.png"/><Relationship Id="rId5" Type="http://schemas.microsoft.com/office/2007/relationships/hdphoto" Target="../media/hdphoto3.wdp"/><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45.xml"/><Relationship Id="rId5" Type="http://schemas.openxmlformats.org/officeDocument/2006/relationships/image" Target="../media/image55.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45.xml"/><Relationship Id="rId5" Type="http://schemas.openxmlformats.org/officeDocument/2006/relationships/image" Target="../media/image57.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45.xml"/><Relationship Id="rId5" Type="http://schemas.openxmlformats.org/officeDocument/2006/relationships/image" Target="../media/image62.jp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89857" y="5867400"/>
            <a:ext cx="8077200" cy="461665"/>
          </a:xfrm>
          <a:prstGeom prst="rect">
            <a:avLst/>
          </a:prstGeom>
          <a:noFill/>
        </p:spPr>
        <p:txBody>
          <a:bodyPr wrap="square" rtlCol="0">
            <a:spAutoFit/>
          </a:bodyPr>
          <a:lstStyle/>
          <a:p>
            <a:pPr algn="ctr"/>
            <a:r>
              <a:rPr lang="en-US" sz="2400" i="1" dirty="0" smtClean="0">
                <a:effectLst>
                  <a:glow rad="63500">
                    <a:schemeClr val="accent6">
                      <a:lumMod val="40000"/>
                      <a:lumOff val="60000"/>
                      <a:alpha val="40000"/>
                    </a:schemeClr>
                  </a:glow>
                </a:effectLst>
                <a:latin typeface="Century Schoolbook" panose="02040604050505020304" pitchFamily="18" charset="0"/>
              </a:rPr>
              <a:t>Chapters </a:t>
            </a:r>
            <a:r>
              <a:rPr lang="en-US" sz="2400" i="1" dirty="0" smtClean="0">
                <a:effectLst>
                  <a:glow rad="63500">
                    <a:schemeClr val="accent6">
                      <a:lumMod val="40000"/>
                      <a:lumOff val="60000"/>
                      <a:alpha val="40000"/>
                    </a:schemeClr>
                  </a:glow>
                </a:effectLst>
                <a:latin typeface="Century Schoolbook" panose="02040604050505020304" pitchFamily="18" charset="0"/>
              </a:rPr>
              <a:t>19-21</a:t>
            </a:r>
            <a:endParaRPr lang="en-US" sz="2400" i="1" dirty="0" smtClean="0">
              <a:effectLst>
                <a:glow rad="63500">
                  <a:schemeClr val="accent6">
                    <a:lumMod val="40000"/>
                    <a:lumOff val="60000"/>
                    <a:alpha val="40000"/>
                  </a:schemeClr>
                </a:glow>
              </a:effectLst>
              <a:latin typeface="Century Schoolbook" panose="020406040505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72" y="394876"/>
            <a:ext cx="7467600" cy="1482844"/>
          </a:xfrm>
          <a:prstGeom prst="rect">
            <a:avLst/>
          </a:prstGeom>
        </p:spPr>
      </p:pic>
      <p:pic>
        <p:nvPicPr>
          <p:cNvPr id="6" name="Picture 2" descr="Image result for little house on the prairie illustration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250" y="1903120"/>
            <a:ext cx="592455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2295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52" y="81887"/>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1726" y="2042941"/>
            <a:ext cx="4673673" cy="37856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solidFill>
                  <a:prstClr val="black"/>
                </a:solidFill>
                <a:latin typeface="Century Schoolbook" panose="02040604050505020304" pitchFamily="18" charset="0"/>
              </a:rPr>
              <a:t>The fun-loving Dutch colonists who settled New </a:t>
            </a:r>
            <a:r>
              <a:rPr lang="en-US" sz="2400" dirty="0" smtClean="0">
                <a:solidFill>
                  <a:prstClr val="black"/>
                </a:solidFill>
                <a:latin typeface="Century Schoolbook" panose="02040604050505020304" pitchFamily="18" charset="0"/>
              </a:rPr>
              <a:t>Amsterdam (now </a:t>
            </a:r>
            <a:r>
              <a:rPr lang="en-US" sz="2400" dirty="0">
                <a:solidFill>
                  <a:prstClr val="black"/>
                </a:solidFill>
                <a:latin typeface="Century Schoolbook" panose="02040604050505020304" pitchFamily="18" charset="0"/>
              </a:rPr>
              <a:t>New </a:t>
            </a:r>
            <a:r>
              <a:rPr lang="en-US" sz="2400" dirty="0" smtClean="0">
                <a:solidFill>
                  <a:prstClr val="black"/>
                </a:solidFill>
                <a:latin typeface="Century Schoolbook" panose="02040604050505020304" pitchFamily="18" charset="0"/>
              </a:rPr>
              <a:t>York) </a:t>
            </a:r>
            <a:r>
              <a:rPr lang="en-US" sz="2400" dirty="0">
                <a:solidFill>
                  <a:prstClr val="black"/>
                </a:solidFill>
                <a:latin typeface="Century Schoolbook" panose="02040604050505020304" pitchFamily="18" charset="0"/>
              </a:rPr>
              <a:t>brought </a:t>
            </a:r>
            <a:endParaRPr lang="en-US" sz="2400" dirty="0" smtClean="0">
              <a:solidFill>
                <a:prstClr val="black"/>
              </a:solidFill>
              <a:latin typeface="Century Schoolbook" panose="02040604050505020304" pitchFamily="18" charset="0"/>
            </a:endParaRPr>
          </a:p>
          <a:p>
            <a:r>
              <a:rPr lang="en-US" sz="2400" dirty="0" smtClean="0">
                <a:solidFill>
                  <a:prstClr val="black"/>
                </a:solidFill>
                <a:latin typeface="Century Schoolbook" panose="02040604050505020304" pitchFamily="18" charset="0"/>
              </a:rPr>
              <a:t>their </a:t>
            </a:r>
            <a:r>
              <a:rPr lang="en-US" sz="2400" dirty="0">
                <a:solidFill>
                  <a:prstClr val="black"/>
                </a:solidFill>
                <a:latin typeface="Century Schoolbook" panose="02040604050505020304" pitchFamily="18" charset="0"/>
              </a:rPr>
              <a:t>customs with them. </a:t>
            </a:r>
            <a:endParaRPr lang="en-US" sz="2400" dirty="0" smtClean="0">
              <a:solidFill>
                <a:prstClr val="black"/>
              </a:solidFill>
              <a:latin typeface="Century Schoolbook" panose="02040604050505020304" pitchFamily="18" charset="0"/>
            </a:endParaRPr>
          </a:p>
          <a:p>
            <a:endParaRPr lang="en-US" sz="2400" dirty="0">
              <a:solidFill>
                <a:prstClr val="black"/>
              </a:solidFill>
              <a:latin typeface="Century Schoolbook" panose="02040604050505020304" pitchFamily="18" charset="0"/>
            </a:endParaRPr>
          </a:p>
          <a:p>
            <a:r>
              <a:rPr lang="en-US" sz="2400" dirty="0" smtClean="0">
                <a:solidFill>
                  <a:prstClr val="black"/>
                </a:solidFill>
                <a:latin typeface="Century Schoolbook" panose="02040604050505020304" pitchFamily="18" charset="0"/>
              </a:rPr>
              <a:t>Their </a:t>
            </a:r>
            <a:r>
              <a:rPr lang="en-US" sz="2400" dirty="0">
                <a:solidFill>
                  <a:prstClr val="black"/>
                </a:solidFill>
                <a:latin typeface="Century Schoolbook" panose="02040604050505020304" pitchFamily="18" charset="0"/>
              </a:rPr>
              <a:t>name for St. Nicholas became abbreviated to </a:t>
            </a:r>
            <a:endParaRPr lang="en-US" sz="2400" dirty="0" smtClean="0">
              <a:solidFill>
                <a:prstClr val="black"/>
              </a:solidFill>
              <a:latin typeface="Century Schoolbook" panose="02040604050505020304" pitchFamily="18" charset="0"/>
            </a:endParaRPr>
          </a:p>
          <a:p>
            <a:r>
              <a:rPr lang="en-US" sz="2400" dirty="0" err="1" smtClean="0">
                <a:solidFill>
                  <a:prstClr val="black"/>
                </a:solidFill>
                <a:latin typeface="Century Schoolbook" panose="02040604050505020304" pitchFamily="18" charset="0"/>
              </a:rPr>
              <a:t>Sint</a:t>
            </a:r>
            <a:r>
              <a:rPr lang="en-US" sz="2400" dirty="0" smtClean="0">
                <a:solidFill>
                  <a:prstClr val="black"/>
                </a:solidFill>
                <a:latin typeface="Century Schoolbook" panose="02040604050505020304" pitchFamily="18" charset="0"/>
              </a:rPr>
              <a:t> </a:t>
            </a:r>
            <a:r>
              <a:rPr lang="en-US" sz="2400" dirty="0" err="1">
                <a:solidFill>
                  <a:prstClr val="black"/>
                </a:solidFill>
                <a:latin typeface="Century Schoolbook" panose="02040604050505020304" pitchFamily="18" charset="0"/>
              </a:rPr>
              <a:t>Klaas</a:t>
            </a:r>
            <a:r>
              <a:rPr lang="en-US" sz="2400" dirty="0">
                <a:solidFill>
                  <a:prstClr val="black"/>
                </a:solidFill>
                <a:latin typeface="Century Schoolbook" panose="02040604050505020304" pitchFamily="18" charset="0"/>
              </a:rPr>
              <a:t>, or </a:t>
            </a:r>
            <a:r>
              <a:rPr lang="en-US" sz="2400" dirty="0" err="1">
                <a:solidFill>
                  <a:prstClr val="black"/>
                </a:solidFill>
                <a:latin typeface="Century Schoolbook" panose="02040604050505020304" pitchFamily="18" charset="0"/>
              </a:rPr>
              <a:t>Sant</a:t>
            </a:r>
            <a:r>
              <a:rPr lang="en-US" sz="2400" dirty="0">
                <a:solidFill>
                  <a:prstClr val="black"/>
                </a:solidFill>
                <a:latin typeface="Century Schoolbook" panose="02040604050505020304" pitchFamily="18" charset="0"/>
              </a:rPr>
              <a:t> </a:t>
            </a:r>
            <a:r>
              <a:rPr lang="en-US" sz="2400" dirty="0" smtClean="0">
                <a:solidFill>
                  <a:prstClr val="black"/>
                </a:solidFill>
                <a:latin typeface="Century Schoolbook" panose="02040604050505020304" pitchFamily="18" charset="0"/>
              </a:rPr>
              <a:t>Klaus which eventually turned in </a:t>
            </a:r>
          </a:p>
          <a:p>
            <a:r>
              <a:rPr lang="en-US" sz="2400" dirty="0" smtClean="0">
                <a:solidFill>
                  <a:prstClr val="black"/>
                </a:solidFill>
                <a:latin typeface="Century Schoolbook" panose="02040604050505020304" pitchFamily="18" charset="0"/>
              </a:rPr>
              <a:t>to Santa Claus. </a:t>
            </a:r>
            <a:endParaRPr lang="en-US" sz="2400" dirty="0">
              <a:solidFill>
                <a:prstClr val="black"/>
              </a:solidFill>
              <a:latin typeface="Century Schoolbook" panose="02040604050505020304" pitchFamily="18" charset="0"/>
            </a:endParaRPr>
          </a:p>
        </p:txBody>
      </p:sp>
      <p:sp>
        <p:nvSpPr>
          <p:cNvPr id="4" name="Rectangle 3"/>
          <p:cNvSpPr/>
          <p:nvPr/>
        </p:nvSpPr>
        <p:spPr>
          <a:xfrm>
            <a:off x="176852" y="667657"/>
            <a:ext cx="5867400" cy="977191"/>
          </a:xfrm>
          <a:prstGeom prst="rect">
            <a:avLst/>
          </a:prstGeom>
        </p:spPr>
        <p:txBody>
          <a:bodyPr wrap="square">
            <a:spAutoFit/>
          </a:bodyPr>
          <a:lstStyle/>
          <a:p>
            <a:pPr algn="ctr">
              <a:lnSpc>
                <a:spcPts val="6900"/>
              </a:lnSpc>
            </a:pPr>
            <a:r>
              <a:rPr lang="en-US" sz="9600" dirty="0">
                <a:solidFill>
                  <a:prstClr val="black"/>
                </a:solidFill>
                <a:effectLst>
                  <a:glow rad="76200">
                    <a:srgbClr val="C4A842">
                      <a:alpha val="59000"/>
                    </a:srgbClr>
                  </a:glow>
                </a:effectLst>
                <a:latin typeface="Jenna Sue" pitchFamily="2" charset="0"/>
              </a:rPr>
              <a:t>Did you know…</a:t>
            </a:r>
          </a:p>
        </p:txBody>
      </p:sp>
      <p:pic>
        <p:nvPicPr>
          <p:cNvPr id="6" name="Picture 2" descr="http://www.legendsofamerica.com/photos-oldwest/Christmas18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558" y="1676400"/>
            <a:ext cx="4116302" cy="4518734"/>
          </a:xfrm>
          <a:prstGeom prst="ellipse">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5407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73" y="152400"/>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267200" y="762000"/>
            <a:ext cx="4441371" cy="5334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dirty="0">
                <a:solidFill>
                  <a:prstClr val="black"/>
                </a:solidFill>
                <a:latin typeface="Century Schoolbook" panose="02040604050505020304" pitchFamily="18" charset="0"/>
              </a:rPr>
              <a:t>In 1822, Clement Clarke Moore wrote his famous poem. A Visit From St. Nicholas, which begins with "</a:t>
            </a:r>
            <a:r>
              <a:rPr lang="en-US" sz="2400" dirty="0" err="1">
                <a:solidFill>
                  <a:prstClr val="black"/>
                </a:solidFill>
                <a:latin typeface="Century Schoolbook" panose="02040604050505020304" pitchFamily="18" charset="0"/>
              </a:rPr>
              <a:t>Twas</a:t>
            </a:r>
            <a:r>
              <a:rPr lang="en-US" sz="2400" dirty="0">
                <a:solidFill>
                  <a:prstClr val="black"/>
                </a:solidFill>
                <a:latin typeface="Century Schoolbook" panose="02040604050505020304" pitchFamily="18" charset="0"/>
              </a:rPr>
              <a:t> the night before Christmas. " There is no mention of Santa Claus or a Christmas tree but it describes St. Nick and told of his coming in a sleigh drawn by eight reindeer named Dasher, Dancer, </a:t>
            </a:r>
            <a:r>
              <a:rPr lang="en-US" sz="2400" dirty="0" err="1">
                <a:solidFill>
                  <a:prstClr val="black"/>
                </a:solidFill>
                <a:latin typeface="Century Schoolbook" panose="02040604050505020304" pitchFamily="18" charset="0"/>
              </a:rPr>
              <a:t>Prancer</a:t>
            </a:r>
            <a:r>
              <a:rPr lang="en-US" sz="2400" dirty="0">
                <a:solidFill>
                  <a:prstClr val="black"/>
                </a:solidFill>
                <a:latin typeface="Century Schoolbook" panose="02040604050505020304" pitchFamily="18" charset="0"/>
              </a:rPr>
              <a:t> and Vixen, Comet, Cupid, Donner and </a:t>
            </a:r>
            <a:r>
              <a:rPr lang="en-US" sz="2400" dirty="0" err="1">
                <a:solidFill>
                  <a:prstClr val="black"/>
                </a:solidFill>
                <a:latin typeface="Century Schoolbook" panose="02040604050505020304" pitchFamily="18" charset="0"/>
              </a:rPr>
              <a:t>Blitzen</a:t>
            </a:r>
            <a:r>
              <a:rPr lang="en-US" sz="2400" dirty="0">
                <a:solidFill>
                  <a:prstClr val="black"/>
                </a:solidFill>
                <a:latin typeface="Century Schoolbook" panose="02040604050505020304" pitchFamily="18" charset="0"/>
              </a:rPr>
              <a:t>. </a:t>
            </a:r>
          </a:p>
        </p:txBody>
      </p:sp>
      <p:pic>
        <p:nvPicPr>
          <p:cNvPr id="9218" name="Picture 2" descr="http://www.oldimprints.com/pictures/267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74966">
            <a:off x="856343" y="1432646"/>
            <a:ext cx="277177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5279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52400"/>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51011" y="76200"/>
            <a:ext cx="5340927" cy="6370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endParaRPr lang="en-US" sz="2400" dirty="0">
              <a:solidFill>
                <a:prstClr val="black"/>
              </a:solidFill>
              <a:latin typeface="Century Schoolbook" panose="02040604050505020304" pitchFamily="18" charset="0"/>
            </a:endParaRPr>
          </a:p>
          <a:p>
            <a:r>
              <a:rPr lang="en-US" sz="2400" dirty="0" smtClean="0">
                <a:solidFill>
                  <a:prstClr val="black"/>
                </a:solidFill>
                <a:latin typeface="Century Schoolbook" panose="02040604050505020304" pitchFamily="18" charset="0"/>
              </a:rPr>
              <a:t>Christmas trees were hard to come by in the pioneer days because pines and firs were not native trees in all parts of the country.</a:t>
            </a:r>
          </a:p>
          <a:p>
            <a:endParaRPr lang="en-US" sz="2400" dirty="0">
              <a:solidFill>
                <a:prstClr val="black"/>
              </a:solidFill>
              <a:latin typeface="Century Schoolbook" panose="02040604050505020304" pitchFamily="18" charset="0"/>
            </a:endParaRPr>
          </a:p>
          <a:p>
            <a:r>
              <a:rPr lang="en-US" sz="2400" dirty="0" smtClean="0">
                <a:solidFill>
                  <a:prstClr val="black"/>
                </a:solidFill>
                <a:latin typeface="Century Schoolbook" panose="02040604050505020304" pitchFamily="18" charset="0"/>
              </a:rPr>
              <a:t>In </a:t>
            </a:r>
            <a:r>
              <a:rPr lang="en-US" sz="2400" dirty="0">
                <a:solidFill>
                  <a:prstClr val="black"/>
                </a:solidFill>
                <a:latin typeface="Century Schoolbook" panose="02040604050505020304" pitchFamily="18" charset="0"/>
              </a:rPr>
              <a:t>Chicago, a Christmas tree business started in December, 1887, when Herman and August </a:t>
            </a:r>
            <a:r>
              <a:rPr lang="en-US" sz="2400" dirty="0" err="1">
                <a:solidFill>
                  <a:prstClr val="black"/>
                </a:solidFill>
                <a:latin typeface="Century Schoolbook" panose="02040604050505020304" pitchFamily="18" charset="0"/>
              </a:rPr>
              <a:t>Schuenemann</a:t>
            </a:r>
            <a:r>
              <a:rPr lang="en-US" sz="2400" dirty="0">
                <a:solidFill>
                  <a:prstClr val="black"/>
                </a:solidFill>
                <a:latin typeface="Century Schoolbook" panose="02040604050505020304" pitchFamily="18" charset="0"/>
              </a:rPr>
              <a:t> sailed their fishing schooner into the Chicago river and tied up at the Clark St. bridge with a load of young spruce trees from the Michigan forests. After that, year after year, Chicago folks would come to select and carry home a tree from the "Christmas Ship. "</a:t>
            </a: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30" t="7539"/>
          <a:stretch/>
        </p:blipFill>
        <p:spPr bwMode="auto">
          <a:xfrm rot="607384">
            <a:off x="6111917" y="3450212"/>
            <a:ext cx="2328398" cy="2585484"/>
          </a:xfrm>
          <a:prstGeom prst="rect">
            <a:avLst/>
          </a:prstGeom>
          <a:ln w="9525">
            <a:solidFill>
              <a:schemeClr val="tx1"/>
            </a:solidFill>
            <a:miter lim="800000"/>
            <a:headEnd/>
            <a:tailEnd/>
          </a:ln>
          <a:effectLst>
            <a:outerShdw blurRad="57150" dist="50800" dir="2700000" algn="tl" rotWithShape="0">
              <a:srgbClr val="000000">
                <a:alpha val="40000"/>
              </a:srgbClr>
            </a:outerShdw>
            <a:softEdge rad="63500"/>
          </a:effectLst>
          <a:extLst>
            <a:ext uri="{909E8E84-426E-40DD-AFC4-6F175D3DCCD1}">
              <a14:hiddenFill xmlns:a14="http://schemas.microsoft.com/office/drawing/2010/main">
                <a:solidFill>
                  <a:schemeClr val="accent1"/>
                </a:solidFill>
              </a14:hiddenFill>
            </a:ext>
          </a:extLst>
        </p:spPr>
      </p:pic>
      <p:pic>
        <p:nvPicPr>
          <p:cNvPr id="11266" name="Picture 2" descr="http://www.novascotia.ca/nsarm/images/macaskill/2003302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399" y="838200"/>
            <a:ext cx="2744073" cy="19431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709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52" y="81887"/>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5771" y="777573"/>
            <a:ext cx="7803574" cy="15696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400" dirty="0" smtClean="0">
                <a:solidFill>
                  <a:prstClr val="black"/>
                </a:solidFill>
                <a:latin typeface="Century Schoolbook" panose="02040604050505020304" pitchFamily="18" charset="0"/>
              </a:rPr>
              <a:t>Instead of Christmas lights, pioneers would place hand-dipped candles in the window. This let travelers or soldiers know that they could stop in to get a warm meal and to rest by the fire.</a:t>
            </a:r>
            <a:r>
              <a:rPr lang="en-US" sz="2400" dirty="0">
                <a:solidFill>
                  <a:prstClr val="black"/>
                </a:solidFill>
                <a:latin typeface="Century Schoolbook" panose="02040604050505020304" pitchFamily="18" charset="0"/>
              </a:rPr>
              <a:t> </a:t>
            </a:r>
            <a:r>
              <a:rPr lang="en-US" sz="2400" dirty="0">
                <a:solidFill>
                  <a:prstClr val="black"/>
                </a:solidFill>
              </a:rPr>
              <a:t> </a:t>
            </a:r>
            <a:r>
              <a:rPr lang="en-US" sz="2400" dirty="0" smtClean="0">
                <a:solidFill>
                  <a:prstClr val="black"/>
                </a:solidFill>
                <a:latin typeface="Century Schoolbook" panose="02040604050505020304" pitchFamily="18" charset="0"/>
              </a:rPr>
              <a:t> </a:t>
            </a:r>
            <a:endParaRPr lang="en-US" sz="2400" b="1" dirty="0">
              <a:solidFill>
                <a:prstClr val="black"/>
              </a:solidFill>
              <a:latin typeface="Century Schoolbook" panose="02040604050505020304" pitchFamily="18" charset="0"/>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599" y="3009899"/>
            <a:ext cx="3039799" cy="2967038"/>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16" y="2881312"/>
            <a:ext cx="2305050" cy="3095625"/>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8999" y="3718704"/>
            <a:ext cx="1538956" cy="186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40194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52" y="81887"/>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http://upload.wikimedia.org/wikipedia/commons/d/de/Candy-Cane-Class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626167">
            <a:off x="4477926" y="3143127"/>
            <a:ext cx="2276475" cy="37433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3400" y="878875"/>
            <a:ext cx="8077200" cy="3477875"/>
          </a:xfrm>
          <a:prstGeom prst="rect">
            <a:avLst/>
          </a:prstGeom>
          <a:noFill/>
          <a:ln w="38100">
            <a:noFill/>
          </a:ln>
        </p:spPr>
        <p:txBody>
          <a:bodyPr wrap="square">
            <a:spAutoFit/>
          </a:bodyPr>
          <a:lstStyle/>
          <a:p>
            <a:r>
              <a:rPr lang="en-US" sz="2400" dirty="0">
                <a:solidFill>
                  <a:prstClr val="black"/>
                </a:solidFill>
                <a:latin typeface="Century Schoolbook" panose="02040604050505020304" pitchFamily="18" charset="0"/>
              </a:rPr>
              <a:t>During pioneer times in the Middle West, according to letters and diaries, Christmas did not amount to much. </a:t>
            </a:r>
            <a:endParaRPr lang="en-US" sz="2400" dirty="0" smtClean="0">
              <a:solidFill>
                <a:prstClr val="black"/>
              </a:solidFill>
              <a:latin typeface="Century Schoolbook" panose="02040604050505020304" pitchFamily="18" charset="0"/>
            </a:endParaRPr>
          </a:p>
          <a:p>
            <a:endParaRPr lang="en-US" sz="2400" dirty="0">
              <a:solidFill>
                <a:prstClr val="black"/>
              </a:solidFill>
              <a:latin typeface="Century Schoolbook" panose="02040604050505020304" pitchFamily="18" charset="0"/>
            </a:endParaRPr>
          </a:p>
          <a:p>
            <a:r>
              <a:rPr lang="en-US" sz="2400" dirty="0" smtClean="0">
                <a:solidFill>
                  <a:prstClr val="black"/>
                </a:solidFill>
                <a:latin typeface="Century Schoolbook" panose="02040604050505020304" pitchFamily="18" charset="0"/>
              </a:rPr>
              <a:t>Gifts </a:t>
            </a:r>
            <a:r>
              <a:rPr lang="en-US" sz="2400" dirty="0">
                <a:solidFill>
                  <a:prstClr val="black"/>
                </a:solidFill>
                <a:latin typeface="Century Schoolbook" panose="02040604050505020304" pitchFamily="18" charset="0"/>
              </a:rPr>
              <a:t>to children, if any, were homemade and mostly practical. Laura Ingalls was delighted to find a shiny new tin cup, a peppermint candy, a heart shaped cake, and a brand new penny in her stocking. For in those days, these four small gifts in her stocking were a wealth of </a:t>
            </a:r>
            <a:r>
              <a:rPr lang="en-US" sz="2400" dirty="0" smtClean="0">
                <a:solidFill>
                  <a:prstClr val="black"/>
                </a:solidFill>
                <a:latin typeface="Century Schoolbook" panose="02040604050505020304" pitchFamily="18" charset="0"/>
              </a:rPr>
              <a:t>gifts.</a:t>
            </a:r>
            <a:r>
              <a:rPr lang="en-US" sz="2800" dirty="0">
                <a:solidFill>
                  <a:prstClr val="black"/>
                </a:solidFill>
              </a:rPr>
              <a:t> </a:t>
            </a:r>
          </a:p>
        </p:txBody>
      </p:sp>
    </p:spTree>
    <p:extLst>
      <p:ext uri="{BB962C8B-B14F-4D97-AF65-F5344CB8AC3E}">
        <p14:creationId xmlns:p14="http://schemas.microsoft.com/office/powerpoint/2010/main" val="9139451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542"/>
            <a:ext cx="9144000" cy="6843486"/>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Oval 6"/>
          <p:cNvSpPr/>
          <p:nvPr/>
        </p:nvSpPr>
        <p:spPr>
          <a:xfrm>
            <a:off x="381000" y="914400"/>
            <a:ext cx="5511564" cy="518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3356263" y="914400"/>
            <a:ext cx="5428055" cy="51816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1638300" y="1143000"/>
            <a:ext cx="2476500" cy="646331"/>
          </a:xfrm>
          <a:prstGeom prst="rect">
            <a:avLst/>
          </a:prstGeom>
          <a:noFill/>
        </p:spPr>
        <p:txBody>
          <a:bodyPr wrap="square" rtlCol="0">
            <a:spAutoFit/>
          </a:bodyPr>
          <a:lstStyle/>
          <a:p>
            <a:pPr algn="ctr"/>
            <a:r>
              <a:rPr lang="en-US" sz="3600" dirty="0" smtClean="0">
                <a:solidFill>
                  <a:prstClr val="black"/>
                </a:solidFill>
                <a:effectLst/>
                <a:latin typeface="HelloPlainJane" panose="02000603000000000000" pitchFamily="2" charset="0"/>
                <a:ea typeface="HelloPlainJane" panose="02000603000000000000" pitchFamily="2" charset="0"/>
              </a:rPr>
              <a:t>PIONEER DAYS</a:t>
            </a:r>
            <a:endParaRPr lang="en-US" dirty="0">
              <a:solidFill>
                <a:prstClr val="black"/>
              </a:solidFill>
              <a:effectLst/>
              <a:latin typeface="HelloPlainJane" panose="02000603000000000000" pitchFamily="2" charset="0"/>
              <a:ea typeface="HelloPlainJane" panose="02000603000000000000" pitchFamily="2" charset="0"/>
            </a:endParaRPr>
          </a:p>
        </p:txBody>
      </p:sp>
      <p:sp>
        <p:nvSpPr>
          <p:cNvPr id="10" name="TextBox 9"/>
          <p:cNvSpPr txBox="1"/>
          <p:nvPr/>
        </p:nvSpPr>
        <p:spPr>
          <a:xfrm>
            <a:off x="5562600" y="1141343"/>
            <a:ext cx="1447800" cy="646331"/>
          </a:xfrm>
          <a:prstGeom prst="rect">
            <a:avLst/>
          </a:prstGeom>
          <a:noFill/>
        </p:spPr>
        <p:txBody>
          <a:bodyPr wrap="square" rtlCol="0">
            <a:spAutoFit/>
          </a:bodyPr>
          <a:lstStyle/>
          <a:p>
            <a:pPr algn="ctr"/>
            <a:r>
              <a:rPr lang="en-US" sz="3600" dirty="0" smtClean="0">
                <a:solidFill>
                  <a:prstClr val="black"/>
                </a:solidFill>
                <a:effectLst/>
                <a:latin typeface="HelloPlainJane" panose="02000603000000000000" pitchFamily="2" charset="0"/>
                <a:ea typeface="HelloPlainJane" panose="02000603000000000000" pitchFamily="2" charset="0"/>
              </a:rPr>
              <a:t>2016</a:t>
            </a:r>
            <a:endParaRPr lang="en-US" sz="2000" dirty="0">
              <a:solidFill>
                <a:prstClr val="black"/>
              </a:solidFill>
              <a:effectLst/>
              <a:latin typeface="HelloPlainJane" panose="02000603000000000000" pitchFamily="2" charset="0"/>
              <a:ea typeface="HelloPlainJane" panose="02000603000000000000" pitchFamily="2" charset="0"/>
            </a:endParaRPr>
          </a:p>
        </p:txBody>
      </p:sp>
      <p:sp>
        <p:nvSpPr>
          <p:cNvPr id="11" name="TextBox 10"/>
          <p:cNvSpPr txBox="1"/>
          <p:nvPr/>
        </p:nvSpPr>
        <p:spPr>
          <a:xfrm>
            <a:off x="3848100" y="1752600"/>
            <a:ext cx="1447800" cy="646331"/>
          </a:xfrm>
          <a:prstGeom prst="rect">
            <a:avLst/>
          </a:prstGeom>
          <a:noFill/>
        </p:spPr>
        <p:txBody>
          <a:bodyPr wrap="square" rtlCol="0">
            <a:spAutoFit/>
          </a:bodyPr>
          <a:lstStyle/>
          <a:p>
            <a:pPr algn="ctr"/>
            <a:r>
              <a:rPr lang="en-US" sz="3600" dirty="0" smtClean="0">
                <a:solidFill>
                  <a:schemeClr val="bg1">
                    <a:lumMod val="50000"/>
                  </a:schemeClr>
                </a:solidFill>
                <a:effectLst/>
                <a:latin typeface="HelloPlainJane" panose="02000603000000000000" pitchFamily="2" charset="0"/>
                <a:ea typeface="HelloPlainJane" panose="02000603000000000000" pitchFamily="2" charset="0"/>
              </a:rPr>
              <a:t>BOTH</a:t>
            </a:r>
            <a:endParaRPr lang="en-US" sz="2000" dirty="0">
              <a:solidFill>
                <a:schemeClr val="bg1">
                  <a:lumMod val="50000"/>
                </a:schemeClr>
              </a:solidFill>
              <a:effectLst/>
              <a:latin typeface="HelloPlainJane" panose="02000603000000000000" pitchFamily="2" charset="0"/>
              <a:ea typeface="HelloPlainJane" panose="02000603000000000000" pitchFamily="2" charset="0"/>
            </a:endParaRPr>
          </a:p>
        </p:txBody>
      </p:sp>
      <p:sp>
        <p:nvSpPr>
          <p:cNvPr id="12" name="TextBox 11"/>
          <p:cNvSpPr txBox="1"/>
          <p:nvPr/>
        </p:nvSpPr>
        <p:spPr>
          <a:xfrm>
            <a:off x="68490" y="6120825"/>
            <a:ext cx="8715828" cy="584775"/>
          </a:xfrm>
          <a:prstGeom prst="rect">
            <a:avLst/>
          </a:prstGeom>
          <a:noFill/>
        </p:spPr>
        <p:txBody>
          <a:bodyPr wrap="square" rtlCol="0">
            <a:spAutoFit/>
          </a:bodyPr>
          <a:lstStyle/>
          <a:p>
            <a:pPr algn="ctr"/>
            <a:r>
              <a:rPr lang="en-US" sz="1600" dirty="0" smtClean="0">
                <a:solidFill>
                  <a:prstClr val="black"/>
                </a:solidFill>
                <a:effectLst/>
                <a:latin typeface="Century Schoolbook" panose="02040604050505020304" pitchFamily="18" charset="0"/>
                <a:ea typeface="HelloPlainJane" panose="02000603000000000000" pitchFamily="2" charset="0"/>
              </a:rPr>
              <a:t>Use the information you know from this lesson, stories and movies you’ve seen, </a:t>
            </a:r>
          </a:p>
          <a:p>
            <a:pPr algn="ctr"/>
            <a:r>
              <a:rPr lang="en-US" sz="1600" dirty="0" smtClean="0">
                <a:solidFill>
                  <a:prstClr val="black"/>
                </a:solidFill>
                <a:effectLst/>
                <a:latin typeface="Century Schoolbook" panose="02040604050505020304" pitchFamily="18" charset="0"/>
                <a:ea typeface="HelloPlainJane" panose="02000603000000000000" pitchFamily="2" charset="0"/>
              </a:rPr>
              <a:t>and personal experience to complete this Venn Diagram.</a:t>
            </a:r>
            <a:endParaRPr lang="en-US" sz="1000" dirty="0">
              <a:solidFill>
                <a:prstClr val="black"/>
              </a:solidFill>
              <a:effectLst/>
              <a:latin typeface="Century Schoolbook" panose="02040604050505020304" pitchFamily="18" charset="0"/>
              <a:ea typeface="HelloPlainJane" panose="02000603000000000000" pitchFamily="2" charset="0"/>
            </a:endParaRPr>
          </a:p>
        </p:txBody>
      </p:sp>
      <p:sp>
        <p:nvSpPr>
          <p:cNvPr id="13" name="TextBox 12"/>
          <p:cNvSpPr txBox="1"/>
          <p:nvPr/>
        </p:nvSpPr>
        <p:spPr>
          <a:xfrm>
            <a:off x="533400" y="206514"/>
            <a:ext cx="4876800" cy="707886"/>
          </a:xfrm>
          <a:prstGeom prst="rect">
            <a:avLst/>
          </a:prstGeom>
          <a:noFill/>
        </p:spPr>
        <p:txBody>
          <a:bodyPr wrap="square" rtlCol="0">
            <a:spAutoFit/>
          </a:bodyPr>
          <a:lstStyle/>
          <a:p>
            <a:r>
              <a:rPr lang="en-US" sz="4000" dirty="0" smtClean="0">
                <a:solidFill>
                  <a:srgbClr val="FF0000"/>
                </a:solidFill>
                <a:effectLst/>
                <a:latin typeface="HelloPlainJane" panose="02000603000000000000" pitchFamily="2" charset="0"/>
                <a:ea typeface="HelloPlainJane" panose="02000603000000000000" pitchFamily="2" charset="0"/>
              </a:rPr>
              <a:t>CHRISTMAS COMPARISON!</a:t>
            </a:r>
            <a:endParaRPr lang="en-US" sz="2000" dirty="0">
              <a:solidFill>
                <a:srgbClr val="FF0000"/>
              </a:solidFill>
              <a:effectLst/>
              <a:latin typeface="HelloPlainJane" panose="02000603000000000000" pitchFamily="2" charset="0"/>
              <a:ea typeface="HelloPlainJane" panose="02000603000000000000" pitchFamily="2"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497438">
            <a:off x="132499" y="184651"/>
            <a:ext cx="645215" cy="488090"/>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194948" flipH="1" flipV="1">
            <a:off x="4369690" y="116090"/>
            <a:ext cx="645215" cy="488090"/>
          </a:xfrm>
          <a:prstGeom prst="rect">
            <a:avLst/>
          </a:prstGeom>
        </p:spPr>
      </p:pic>
    </p:spTree>
    <p:extLst>
      <p:ext uri="{BB962C8B-B14F-4D97-AF65-F5344CB8AC3E}">
        <p14:creationId xmlns:p14="http://schemas.microsoft.com/office/powerpoint/2010/main" val="1839549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3314" name="Picture 2" descr="Image result for open boo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270"/>
          <a:stretch/>
        </p:blipFill>
        <p:spPr bwMode="auto">
          <a:xfrm>
            <a:off x="675822" y="3200400"/>
            <a:ext cx="7810500" cy="30625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9057" y="1066800"/>
            <a:ext cx="8077200" cy="3282950"/>
          </a:xfrm>
          <a:prstGeom prst="rect">
            <a:avLst/>
          </a:prstGeom>
          <a:noFill/>
        </p:spPr>
        <p:txBody>
          <a:bodyPr wrap="square" rtlCol="0">
            <a:spAutoFit/>
          </a:bodyPr>
          <a:lstStyle/>
          <a:p>
            <a:pPr algn="ctr"/>
            <a:r>
              <a:rPr lang="en-US" sz="7200" dirty="0" smtClean="0">
                <a:solidFill>
                  <a:prstClr val="black"/>
                </a:solidFill>
                <a:effectLst>
                  <a:glow rad="76200">
                    <a:srgbClr val="C4A842">
                      <a:alpha val="59000"/>
                    </a:srgbClr>
                  </a:glow>
                </a:effectLst>
                <a:latin typeface="HelloDoodleType" panose="02000603000000000000" pitchFamily="2" charset="0"/>
                <a:ea typeface="HelloDoodleType" panose="02000603000000000000" pitchFamily="2" charset="0"/>
              </a:rPr>
              <a:t>ASSIGNMENT</a:t>
            </a:r>
          </a:p>
          <a:p>
            <a:pPr algn="ctr"/>
            <a:r>
              <a:rPr lang="en-US" sz="7200" dirty="0" smtClean="0">
                <a:solidFill>
                  <a:prstClr val="black"/>
                </a:solidFill>
                <a:effectLst>
                  <a:glow rad="76200">
                    <a:srgbClr val="C4A842">
                      <a:alpha val="59000"/>
                    </a:srgbClr>
                  </a:glow>
                </a:effectLst>
                <a:latin typeface="HelloDoodleType" panose="02000603000000000000" pitchFamily="2" charset="0"/>
                <a:ea typeface="HelloDoodleType" panose="02000603000000000000" pitchFamily="2" charset="0"/>
              </a:rPr>
              <a:t>Chapters </a:t>
            </a:r>
            <a:r>
              <a:rPr lang="en-US" sz="7200" dirty="0" smtClean="0">
                <a:solidFill>
                  <a:prstClr val="black"/>
                </a:solidFill>
                <a:effectLst>
                  <a:glow rad="76200">
                    <a:srgbClr val="C4A842">
                      <a:alpha val="59000"/>
                    </a:srgbClr>
                  </a:glow>
                </a:effectLst>
                <a:latin typeface="HelloDoodleType" panose="02000603000000000000" pitchFamily="2" charset="0"/>
                <a:ea typeface="HelloDoodleType" panose="02000603000000000000" pitchFamily="2" charset="0"/>
              </a:rPr>
              <a:t>19-21</a:t>
            </a:r>
            <a:endParaRPr lang="en-US" sz="7200" dirty="0">
              <a:solidFill>
                <a:prstClr val="black"/>
              </a:solidFill>
              <a:effectLst>
                <a:glow rad="76200">
                  <a:srgbClr val="C4A842">
                    <a:alpha val="59000"/>
                  </a:srgbClr>
                </a:glow>
              </a:effectLst>
              <a:latin typeface="HelloDoodleType" panose="02000603000000000000" pitchFamily="2" charset="0"/>
              <a:ea typeface="HelloDoodleType" panose="02000603000000000000" pitchFamily="2" charset="0"/>
            </a:endParaRPr>
          </a:p>
          <a:p>
            <a:pPr algn="ctr">
              <a:lnSpc>
                <a:spcPts val="7600"/>
              </a:lnSpc>
            </a:pPr>
            <a:endParaRPr lang="en-US" sz="7200" dirty="0">
              <a:solidFill>
                <a:prstClr val="black"/>
              </a:solidFill>
              <a:effectLst>
                <a:glow rad="76200">
                  <a:srgbClr val="C4A842">
                    <a:alpha val="59000"/>
                  </a:srgbClr>
                </a:glow>
              </a:effectLst>
              <a:latin typeface="HelloDoodleType" panose="02000603000000000000" pitchFamily="2" charset="0"/>
              <a:ea typeface="HelloDoodleType" panose="02000603000000000000" pitchFamily="2" charset="0"/>
            </a:endParaRPr>
          </a:p>
        </p:txBody>
      </p:sp>
    </p:spTree>
    <p:extLst>
      <p:ext uri="{BB962C8B-B14F-4D97-AF65-F5344CB8AC3E}">
        <p14:creationId xmlns:p14="http://schemas.microsoft.com/office/powerpoint/2010/main" val="34318265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1803" y="1600200"/>
            <a:ext cx="5060394" cy="4525963"/>
          </a:xfrm>
        </p:spPr>
      </p:pic>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40871" y="306817"/>
            <a:ext cx="8267700" cy="1446550"/>
          </a:xfrm>
          <a:prstGeom prst="rect">
            <a:avLst/>
          </a:prstGeom>
          <a:noFill/>
        </p:spPr>
        <p:txBody>
          <a:bodyPr wrap="square" rtlCol="0">
            <a:spAutoFit/>
          </a:bodyPr>
          <a:lstStyle/>
          <a:p>
            <a:pPr marL="231775"/>
            <a:r>
              <a:rPr lang="en-US" sz="4000" dirty="0" smtClean="0">
                <a:solidFill>
                  <a:prstClr val="black"/>
                </a:solidFill>
                <a:latin typeface="Century Schoolbook" panose="02040604050505020304" pitchFamily="18" charset="0"/>
              </a:rPr>
              <a:t>Share your </a:t>
            </a:r>
            <a:r>
              <a:rPr lang="en-US" sz="8800" dirty="0" smtClean="0">
                <a:solidFill>
                  <a:prstClr val="black"/>
                </a:solidFill>
                <a:latin typeface="Jenna Sue" pitchFamily="2" charset="0"/>
              </a:rPr>
              <a:t>answers</a:t>
            </a:r>
            <a:r>
              <a:rPr lang="en-US" sz="4000" dirty="0" smtClean="0">
                <a:solidFill>
                  <a:prstClr val="black"/>
                </a:solidFill>
                <a:latin typeface="Century Schoolbook" panose="02040604050505020304" pitchFamily="18" charset="0"/>
              </a:rPr>
              <a:t>.</a:t>
            </a:r>
            <a:endParaRPr lang="en-US" sz="2000" dirty="0">
              <a:solidFill>
                <a:prstClr val="black"/>
              </a:solidFill>
            </a:endParaRPr>
          </a:p>
        </p:txBody>
      </p:sp>
      <p:sp>
        <p:nvSpPr>
          <p:cNvPr id="6" name="TextBox 5"/>
          <p:cNvSpPr txBox="1"/>
          <p:nvPr/>
        </p:nvSpPr>
        <p:spPr>
          <a:xfrm>
            <a:off x="459014" y="5486399"/>
            <a:ext cx="2006601" cy="1015663"/>
          </a:xfrm>
          <a:prstGeom prst="rect">
            <a:avLst/>
          </a:prstGeom>
          <a:noFill/>
        </p:spPr>
        <p:txBody>
          <a:bodyPr wrap="square" rtlCol="0">
            <a:spAutoFit/>
          </a:bodyPr>
          <a:lstStyle/>
          <a:p>
            <a:pPr algn="ctr"/>
            <a:r>
              <a:rPr lang="en-US" sz="2000" dirty="0" smtClean="0">
                <a:latin typeface="HelloRecess" panose="02000603000000000000" pitchFamily="2" charset="0"/>
                <a:ea typeface="HelloRecess" panose="02000603000000000000" pitchFamily="2" charset="0"/>
              </a:rPr>
              <a:t>Write your answers on the whiteboard.</a:t>
            </a:r>
            <a:endParaRPr lang="en-US" sz="2000" dirty="0">
              <a:latin typeface="HelloRecess" panose="02000603000000000000" pitchFamily="2" charset="0"/>
              <a:ea typeface="HelloRecess" panose="02000603000000000000" pitchFamily="2" charset="0"/>
            </a:endParaRPr>
          </a:p>
        </p:txBody>
      </p:sp>
      <p:sp>
        <p:nvSpPr>
          <p:cNvPr id="9" name="TextBox 8"/>
          <p:cNvSpPr txBox="1"/>
          <p:nvPr/>
        </p:nvSpPr>
        <p:spPr>
          <a:xfrm>
            <a:off x="764129" y="1981200"/>
            <a:ext cx="7641771" cy="1200329"/>
          </a:xfrm>
          <a:prstGeom prst="rect">
            <a:avLst/>
          </a:prstGeom>
          <a:noFill/>
        </p:spPr>
        <p:txBody>
          <a:bodyPr wrap="square" rtlCol="0">
            <a:spAutoFit/>
          </a:bodyPr>
          <a:lstStyle/>
          <a:p>
            <a:pPr marL="347663" indent="-347663"/>
            <a:r>
              <a:rPr lang="en-US" sz="2400" b="1" dirty="0">
                <a:latin typeface="Century Gothic" panose="020B0502020202020204" pitchFamily="34" charset="0"/>
              </a:rPr>
              <a:t>2. What Christmas gifts did Laura and Mary </a:t>
            </a:r>
            <a:r>
              <a:rPr lang="en-US" sz="2400" b="1" dirty="0" smtClean="0">
                <a:latin typeface="Century Gothic" panose="020B0502020202020204" pitchFamily="34" charset="0"/>
              </a:rPr>
              <a:t>receive in </a:t>
            </a:r>
            <a:r>
              <a:rPr lang="en-US" sz="2400" b="1" i="1" dirty="0" smtClean="0">
                <a:latin typeface="Century Gothic" panose="020B0502020202020204" pitchFamily="34" charset="0"/>
              </a:rPr>
              <a:t>Chapter 19: Mr. Edwards Meets Santa Claus</a:t>
            </a:r>
            <a:r>
              <a:rPr lang="en-US" sz="2400" b="1" dirty="0" smtClean="0">
                <a:latin typeface="Century Gothic" panose="020B0502020202020204" pitchFamily="34" charset="0"/>
              </a:rPr>
              <a:t>?</a:t>
            </a:r>
            <a:endParaRPr lang="en-US" sz="2400" b="1" dirty="0">
              <a:latin typeface="Century Gothic" panose="020B0502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770731" flipH="1">
            <a:off x="203789" y="5006869"/>
            <a:ext cx="985933" cy="561753"/>
          </a:xfrm>
          <a:prstGeom prst="rect">
            <a:avLst/>
          </a:prstGeom>
        </p:spPr>
      </p:pic>
    </p:spTree>
    <p:extLst>
      <p:ext uri="{BB962C8B-B14F-4D97-AF65-F5344CB8AC3E}">
        <p14:creationId xmlns:p14="http://schemas.microsoft.com/office/powerpoint/2010/main" val="4107476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1803" y="1600200"/>
            <a:ext cx="5060394" cy="4525963"/>
          </a:xfrm>
        </p:spPr>
      </p:pic>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40871" y="306817"/>
            <a:ext cx="8267700" cy="1446550"/>
          </a:xfrm>
          <a:prstGeom prst="rect">
            <a:avLst/>
          </a:prstGeom>
          <a:noFill/>
        </p:spPr>
        <p:txBody>
          <a:bodyPr wrap="square" rtlCol="0">
            <a:spAutoFit/>
          </a:bodyPr>
          <a:lstStyle/>
          <a:p>
            <a:pPr marL="231775"/>
            <a:r>
              <a:rPr lang="en-US" sz="4000" dirty="0" smtClean="0">
                <a:solidFill>
                  <a:prstClr val="black"/>
                </a:solidFill>
                <a:latin typeface="Century Schoolbook" panose="02040604050505020304" pitchFamily="18" charset="0"/>
              </a:rPr>
              <a:t>Share your </a:t>
            </a:r>
            <a:r>
              <a:rPr lang="en-US" sz="8800" dirty="0" smtClean="0">
                <a:solidFill>
                  <a:prstClr val="black"/>
                </a:solidFill>
                <a:latin typeface="Jenna Sue" pitchFamily="2" charset="0"/>
              </a:rPr>
              <a:t>answers</a:t>
            </a:r>
            <a:r>
              <a:rPr lang="en-US" sz="4000" dirty="0" smtClean="0">
                <a:solidFill>
                  <a:prstClr val="black"/>
                </a:solidFill>
                <a:latin typeface="Century Schoolbook" panose="02040604050505020304" pitchFamily="18" charset="0"/>
              </a:rPr>
              <a:t>.</a:t>
            </a:r>
            <a:endParaRPr lang="en-US" sz="2000" dirty="0">
              <a:solidFill>
                <a:prstClr val="black"/>
              </a:solidFill>
            </a:endParaRPr>
          </a:p>
        </p:txBody>
      </p:sp>
      <p:sp>
        <p:nvSpPr>
          <p:cNvPr id="8" name="TextBox 7"/>
          <p:cNvSpPr txBox="1"/>
          <p:nvPr/>
        </p:nvSpPr>
        <p:spPr>
          <a:xfrm>
            <a:off x="764129" y="1981200"/>
            <a:ext cx="7641771" cy="1200329"/>
          </a:xfrm>
          <a:prstGeom prst="rect">
            <a:avLst/>
          </a:prstGeom>
          <a:noFill/>
        </p:spPr>
        <p:txBody>
          <a:bodyPr wrap="square" rtlCol="0">
            <a:spAutoFit/>
          </a:bodyPr>
          <a:lstStyle/>
          <a:p>
            <a:pPr marL="347663" indent="-347663"/>
            <a:r>
              <a:rPr lang="en-US" sz="2400" b="1" dirty="0">
                <a:latin typeface="Century Gothic" panose="020B0502020202020204" pitchFamily="34" charset="0"/>
              </a:rPr>
              <a:t>2. What Christmas gifts did Laura and Mary </a:t>
            </a:r>
            <a:r>
              <a:rPr lang="en-US" sz="2400" b="1" dirty="0" smtClean="0">
                <a:latin typeface="Century Gothic" panose="020B0502020202020204" pitchFamily="34" charset="0"/>
              </a:rPr>
              <a:t>receive in </a:t>
            </a:r>
            <a:r>
              <a:rPr lang="en-US" sz="2400" b="1" i="1" dirty="0" smtClean="0">
                <a:latin typeface="Century Gothic" panose="020B0502020202020204" pitchFamily="34" charset="0"/>
              </a:rPr>
              <a:t>Chapter 19: Mr. Edwards Meets Santa Claus</a:t>
            </a:r>
            <a:r>
              <a:rPr lang="en-US" sz="2400" b="1" dirty="0" smtClean="0">
                <a:latin typeface="Century Gothic" panose="020B0502020202020204" pitchFamily="34" charset="0"/>
              </a:rPr>
              <a:t>?</a:t>
            </a:r>
            <a:endParaRPr lang="en-US" sz="2400" b="1" dirty="0">
              <a:latin typeface="Century Gothic" panose="020B0502020202020204" pitchFamily="34" charset="0"/>
            </a:endParaRPr>
          </a:p>
        </p:txBody>
      </p:sp>
      <p:sp>
        <p:nvSpPr>
          <p:cNvPr id="10" name="TextBox 9"/>
          <p:cNvSpPr txBox="1"/>
          <p:nvPr/>
        </p:nvSpPr>
        <p:spPr>
          <a:xfrm>
            <a:off x="1144064" y="3810000"/>
            <a:ext cx="6881900" cy="1938992"/>
          </a:xfrm>
          <a:prstGeom prst="rect">
            <a:avLst/>
          </a:prstGeom>
          <a:noFill/>
        </p:spPr>
        <p:txBody>
          <a:bodyPr wrap="square" rtlCol="0">
            <a:spAutoFit/>
          </a:bodyPr>
          <a:lstStyle/>
          <a:p>
            <a:pPr algn="ctr"/>
            <a:r>
              <a:rPr lang="en-US" sz="2400" dirty="0" smtClean="0">
                <a:latin typeface="Trocchi" pitchFamily="50" charset="0"/>
              </a:rPr>
              <a:t>tin cups</a:t>
            </a:r>
          </a:p>
          <a:p>
            <a:pPr algn="ctr"/>
            <a:r>
              <a:rPr lang="en-US" sz="2400" dirty="0" smtClean="0">
                <a:latin typeface="Trocchi" pitchFamily="50" charset="0"/>
              </a:rPr>
              <a:t>sticks of peppermint candy</a:t>
            </a:r>
          </a:p>
          <a:p>
            <a:pPr algn="ctr"/>
            <a:r>
              <a:rPr lang="en-US" sz="2400" dirty="0" smtClean="0">
                <a:latin typeface="Trocchi" pitchFamily="50" charset="0"/>
              </a:rPr>
              <a:t>heart-shaped cakes</a:t>
            </a:r>
          </a:p>
          <a:p>
            <a:pPr algn="ctr"/>
            <a:r>
              <a:rPr lang="en-US" sz="2400" dirty="0" smtClean="0">
                <a:latin typeface="Trocchi" pitchFamily="50" charset="0"/>
              </a:rPr>
              <a:t>shiny new pennies</a:t>
            </a:r>
          </a:p>
          <a:p>
            <a:pPr algn="ctr"/>
            <a:endParaRPr lang="en-US" sz="2400" dirty="0">
              <a:latin typeface="Trocchi" pitchFamily="50" charset="0"/>
            </a:endParaRPr>
          </a:p>
        </p:txBody>
      </p:sp>
      <p:pic>
        <p:nvPicPr>
          <p:cNvPr id="3074" name="Picture 2" descr="https://encrypted-tbn3.gstatic.com/images?q=tbn:ANd9GcSQdi2pNzu6u9KxPrLYkSa0mRIQ7hwpA_O98GFQue16dfc9FD1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939" y="3602188"/>
            <a:ext cx="1866900" cy="244792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data:image/jpeg;base64,/9j/4AAQSkZJRgABAQAAAQABAAD/2wCEAAkGBxASEBAUEBAQEA8QEA8PFBAPDw8PDw8PFBEWFhQUFBQYHCggGBolHRQUITEhJSkrLi4uFx8zODMsNygtLisBCgoKDg0OFA8QFCsZFRwsLCwsKywrKyssLCwrLCs3KzcsKzcsKysrKyssKysrKysrKysrKysrKysrKysrKysrK//AABEIAMYA/wMBIgACEQEDEQH/xAAcAAABBQEBAQAAAAAAAAAAAAAAAQIDBAYHBQj/xABFEAACAQICBgQKCAQEBwAAAAAAAQIDEQQhBQYSMUFRYXGBsRMiIzJCUnKRocEHM2JzgpKy0RRDU6IVJMLwFzRjg5PS4f/EABcBAQEBAQAAAAAAAAAAAAAAAAABAgP/xAAcEQEBAQEBAQEBAQAAAAAAAAAAARECMRIhQVH/2gAMAwEAAhEDEQA/AO4gAAAAAAAAAAAAAAI5Jb93PggFEPC0prVhqN/GUmuN1GCfTJ/IxelvpMhmoOUst1G0V/5JZ+5EvS46fUqRirykornJpL4lOppait0tv7tOa96yOIYrXfESk3CFOHKUk61T80/2PIxmlsRWd6tapO/Byez2JZL3GfpZy7njdbsPT32T+3Upw+bfwPJr/SJQW5w7HOp3JHG1Ho+BMosn1VyOn1PpMgnkpS6I01Fe9sp1vpPnfxKD/FUS+Fjn0aRIqaJtXI2VT6SsS91OK65v9iP/AIj4z1IfmZkHBBsofpka+P0k4v8Apw/MxV9JGJvnH3SX7GNcBLDafjd0vpMqcYS/tZeo/SdH0oyX/bv3M5tsIRxG1Mjr2G+kbCy86UV7W3D5M9TC644We6cH7NSD77HCpU2RypdBfqmR9FUtN4d+mo+0ml7y9SqxkrxlGS5xafcfNVKtUh5kpR9mTR6GF1ixNNpqo79K+asX6T5fRIHHtFfSXWjZVVfp89dvFfE3Ghdd8NXSu1F8bO6XWt6LOomNSAylVjJJxalF7mmmn2jjSFAAAAIsRXjBXk0l0/LmeFjNOTeVNbC5vOT/AGJaNBOooq8mkubaSKs9J0V6afUm+4yc6spO8m2+cm2Im+ZPpca1aTo+uu26+RJHHUn/ADIfmSMekwaGmNjLEwUZS2ouMU22mmkks9xy3XrXOSexDNvONO/ixjwcubPVq01terfkr5crdJyfS0X/ABFXazaqTXNZMlqosZjKlWV6knJ/BdS3IbCmCRNBEUlOiWadAfSiSPIgWFMsKkFNEkpZBUTgRSiSTkQuYCIYxjlmNdS4EtxqZHtApZhEjFI9oW4VINkJFitBCWGSgPAKrVIEKck04tqS3NOzXaXJIhkgNPqrrtWoVEqkrxk0rteLvt4y+Z2nRekYV6anDqa4xZ80Tidc+i+tUSpxlfxqOa6E3s/A1L+s10gqaRx0aUbvOTyjHc5P9ixVqKKbbskm2+SRg8djpVqrm926MfVj/vMtuJIuYvFSnK8nfo4LqRWlPsK3heXDfLgujrPUwOgatRXn4kXxkrz7I8O0z+1VKFS/T3E8Jw4zjHrUn8jR4bQOHhvi5vnUd/huLkcFSW6lTX4Il+U1l1Cm1lWpf3rvQrwcvR2Z/dzjL4LM00sDRe+lT/JEgqaGoP0Nl84ylG3UXKaxuJW9+lC7aeTs95z/AFr0Q4T8PDxqNW0m16E3vv0Pmdnx2gFOEo+Eck1uqJNrK2U1Zo51hfCYZOlUksRSvJRU0trYv5snxZmrHPoomgazSGrNConPCz2HvdGa8VPoe+PcZ7E6NrUvPpyS9ZLah70RYKTyH01mR0txNBBViNhrYDKjJoZJkLZI2NkhorTRGW5xuiu4lDbj4A4WEuwHNCDosGTQlx9yNibRRI2JFjb3LOHwFWp5lOT7GBBIjlG9rZ35K9zR4XVSs7eF8mt9nk7dW89XC6KpwdoLalxfR1geBofV+UpKVVcb+Dzu+mT5dB1zU7AqMJT3yvsZblZJ/NGawuH2Vnv5Ld2vibHVZWoy+8l+mJefWah1qxVoRprfN7T9lP8AcymbkoxTbk0st+/JLpPZ1kqeXk15yUaa733lzVTRy2fDSzvdU7+rxn1vPsFm0/i3oXQcaaUqiUqvBb40+rm+k9kEKbkxkAAFAAAAktzOZ18Opyz5vPtZ0ue59Rzd+cuXjd7M9LGedd067jd2ukrGkVCyzSaa9nuMxpe38V2wZsJ+aupGGnmYnRNGS8ek102Xejz56t0JeZOSfLai18TWU1l2BLDQkvGhF9iAxtXVea82onbg4tdzKs9Xa/2Gvat3o20tGUt6TXVJoR6PyynUXapd4GAnoXELLYT6pR/catC4nPyM30qzN5LRze+d+PjQW8b/AAVVbpUu2H/0K5/PQ+IX8ip+Rkf+C4q//L1fyM3rwuJX9D8sl8x38HiMs6PumvmBhP8AAsV/QqdsbD4auYuW6i+2UF8zaTwOJ4eB/JJq3vH0dFV16dJX5U1v7WSjFx1YxL3xhHrqR+RZp6oVvSnTXVtM2a0TOy2sRLp2IxXyGPRlPjOvLpdSyfYhhrLw1Q9aq/wpJfEsUdXsHF2lt1Pxxt7ln8DQRwNFfy1J85ylPvZNGbWStFcopICjg8Lh6a8ngk3zqQf+qyJpYjEPd4OjHlDN26o2XxLFyCe8tSKywybvKc5vpdo/lXzLEUskkkuSyAIbyKkZqdV35GX3j/TEylSRqdVF5Gf3j/TEvPrN8eBpWDq4uVNb5VFTvyvnJ9kUbelBRSUVaMUkktySyRi8JiEtJK/pVq8V0SUbL5m3NxKAADSAAAAAAAbPc+pnO5Rz7Zd7OiT3PqZz3j2sz01GW0uv80vwmupQbiupGV0qv83H8Jr8Osl1GFqankSXI9npHKJUPTDMRIW5AjEsPFQEMkxEiwxGBDssLMmY1gQyT5jGiSUiGcwGTGoJMS5A65BMlkxjYqxECHiWClvc1Wqn1U/vH+lGVRqtVPqp/ef6UXj1L4yuk4uGKk0/HjVqziuck1NLtSZ0DD1ozjGUXeMkpJrimrmD19ws1OUoPZn5OvCXKcHbPoyXvPU1I05CrTUNyltShF74ST8pRf2ou+XJmp6zfGtAEBtAAAAAAANnufUznieb62dDnufUznMfm+8z0seBj1fFr2oo1mGkZirG+Kv9tdxpcKc2lpjkxjY6JpDriiWFIFFTGsdFAOsMY9vIjmwFbGsRMLgRyIpksiOQEEgiOkhuyQEhqQrEQCIBUAUiianVVeRn94/0ozNPiafVf6qX3j/Si8+pfC6yYHwlK6V5U7u3OL85f75HOMFP+Fq1E21RqOE3KCvOlVjlDER7MpLkug6+zE606Ds9qC8RttPhCT3xf2Wa6n9SX+Pf0LpdVVszcVVSv4rvCrH16b4o9Y5Fg606D2dmTpxd3ST2alCfr0X/AKdz4cjZ6G1qjOPjSVWKey6lNWqQfKpT3p9XuLKY1YFfC4ynUV6c4zX2WnbrXAsGkAAACS+Rze903ynLvsdIZzRztGo3wnV+EpGemo8zDPar3+3JmlorIzOgVtSlLlf4mow+4xipGOiAqCFuKmIkOsAIfcakOQBIikiZjGgI2hLEjQ1oCJojaJiNoBjQxkjIpMgZIamOkiPiFOQWCwoCwNVq39VL7x/piZikjUauLyUvvH+mJrn1K9YZUpppqSunk09zQ8Doyyem9W003BOSW61vCQ6vWXQY/F6KlGTktpSS+tpXU10Pj2NNHWypi9H06nnK0vWj4svfxM3ldcmWLxdN7Xi1rfzKUvAV7dLTtI9fA69VqdlUl2YqnKD6vCQyNRjdV1LzXGXtLZl+aJ4uJ1Yqx9GbXUqsfhmS7F/HuaN1voTS8J5Jv0tpVKT6pr5o0NOopJOLUk8000011nJMZq9JPajGUJr0qTs/xQ4oND6zVsFUSn41JtKUc1F9XqS+DE6/0x145TpKpaFZcfDVIdrqSOl6L0hTxFKNSlLahL3p8U1waOTY7EeWqxfHG1n2Rv8AuXpIuaEouMJO299xoMPuPOwatFHpYXcYVMkEUKDKHRYtwQtyBBw1IeAvAjY8YwAaOQlgGWI5IlaI5ARMY0SyIpARzGjhLEUWHKIhLBALTiaXV76qX3j/AExM4jSav/VP23+lGufUr1AADoyAAAAAACGthoT86KfWs/eZ3TeqtOpF2jtJqzTttW6Hx7TUASzV1yXQOJq6LxsISbeBxVSNKblfyFV5Ql0Z2T6+g8apLa0pXp8IYivN/mOma46DhWpTez50XGXX6Ml03OYaq3qY7HynnOE1Bt79rK7+HxMVWwhuy3l3BSyKMEXsJxILTYthgsWUPQjEFZAJklyMcmA8Yx9hskAJDWh8WI2URjZIkuMmwIZIjkiWRHIgiaEJGhtiBNkfEQdEocjSav8A1T9t9yM2aXQH1P45dyNc+pXpgAG0AAAAAAAAAAR16alGUXukmjk2i9H+Cx+k/tyoT/NDP4pnXTnTo/5nFSfpTUL8HsXXzM9LD1Es4beQxiWKMczKp0CEQrIFBiIAHIeRoegH3EYoFCIRoVCMBoySJBswIZEbJZIjYDBo5jWQAsRBYgPRpdAPyP45dyM2aLV1+RftvuRrn1K9UAA2gAAAAAAAAABDAV6lsTiYvJ+Gk0uhnQGZjWfQ7cvDU73SSkl0bpfIlhHlxJabsV6dW7s8pfB9TJrmGkykK2RIkiA5ACQrQAOQwcmQSCJC7Iy4BcTaEkxEyh4kguIwGSImSSYxgNsNaHjWQNkJFiyEQEj3HtaqzbjV9VSjFdkczPzqN+LDOTy6Fc1+hcG6VGMZednKXtM1ylXwADaAAAAAAAAAAARoUAM/pbQSd3SW/N092fOL4HhKMoXveSv5rynHnlxN6VsXgadRePHP1llJdpmxdYyGJg/SSb4SyfxLSLuL0BP0NmpH1Z2UvfuPPqYKdPfCpT6VeUfg2iYupkwRSdaV3aUXa2Tsn3ktCtP0opXvukQWUh1iP+IS3xl7hksZTvZuz5NNAWExJMi8PB7pLuEdWK9Je8B1hlg8PH1l7xjrw9ZEEqFuVniI5ednldRbzGyxD4QfU2k31FE7Y1yK3hav9F5/aj8WLUhU5xiujxn08AJXIjnVSu20kiCq+c7dVrv9iTCaLrVPMpSae+U/Fj73mASq5ZJ2YtOMp+LFOUn6MM328j2MFqqr7Vabk/VhdRXaaDDYWFNWhGMV0Lf1lnNNeZobQyp2lUS296is1F878WezYUDUjIAAKAAAAAAAAAAAAAAAAAAAAK9XCU5+dThLrimUqmgMO90HD2JSXwACCKWr0fRq1F0PZkRPQNThXT9qmv3ABi6a9EVeLoy64yI5aIq8qH937ABLIIpaFq8FQ98//USOg63/AEP738hAEkE/+DV7W26a6ttjlq/Vdr1krerF/C7AC/ME61fv51ab6oxQ+GrlC95OpPolUkl7kADDV3D6Now8ylBPna797LgAVAAAAAA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data:image/jpeg;base64,/9j/4AAQSkZJRgABAQAAAQABAAD/2wCEAAkGBxASEBAUEBAQEA8QEA8PFBAPDw8PDw8PFBEWFhQUFBQYHCggGBolHRQUITEhJSkrLi4uFx8zODMsNygtLisBCgoKDg0OFA8QFCsZFRwsLCwsKywrKyssLCwrLCs3KzcsKzcsKysrKyssKysrKysrKysrKysrKysrKysrKysrK//AABEIAMYA/wMBIgACEQEDEQH/xAAcAAABBQEBAQAAAAAAAAAAAAAAAQIDBAYHBQj/xABFEAACAQICBgQKCAQEBwAAAAAAAQIDEQQhBQYSMUFRYXGBsRMiIzJCUnKRocEHM2JzgpKy0RRDU6IVJMLwFzRjg5PS4f/EABcBAQEBAQAAAAAAAAAAAAAAAAABAgP/xAAcEQEBAQEBAQEBAQAAAAAAAAAAARECMRIhQVH/2gAMAwEAAhEDEQA/AO4gAAAAAAAAAAAAAAI5Jb93PggFEPC0prVhqN/GUmuN1GCfTJ/IxelvpMhmoOUst1G0V/5JZ+5EvS46fUqRirykornJpL4lOppait0tv7tOa96yOIYrXfESk3CFOHKUk61T80/2PIxmlsRWd6tapO/Byez2JZL3GfpZy7njdbsPT32T+3Upw+bfwPJr/SJQW5w7HOp3JHG1Ho+BMosn1VyOn1PpMgnkpS6I01Fe9sp1vpPnfxKD/FUS+Fjn0aRIqaJtXI2VT6SsS91OK65v9iP/AIj4z1IfmZkHBBsofpka+P0k4v8Apw/MxV9JGJvnH3SX7GNcBLDafjd0vpMqcYS/tZeo/SdH0oyX/bv3M5tsIRxG1Mjr2G+kbCy86UV7W3D5M9TC644We6cH7NSD77HCpU2RypdBfqmR9FUtN4d+mo+0ml7y9SqxkrxlGS5xafcfNVKtUh5kpR9mTR6GF1ixNNpqo79K+asX6T5fRIHHtFfSXWjZVVfp89dvFfE3Ghdd8NXSu1F8bO6XWt6LOomNSAylVjJJxalF7mmmn2jjSFAAAAIsRXjBXk0l0/LmeFjNOTeVNbC5vOT/AGJaNBOooq8mkubaSKs9J0V6afUm+4yc6spO8m2+cm2Im+ZPpca1aTo+uu26+RJHHUn/ADIfmSMekwaGmNjLEwUZS2ouMU22mmkks9xy3XrXOSexDNvONO/ixjwcubPVq01terfkr5crdJyfS0X/ABFXazaqTXNZMlqosZjKlWV6knJ/BdS3IbCmCRNBEUlOiWadAfSiSPIgWFMsKkFNEkpZBUTgRSiSTkQuYCIYxjlmNdS4EtxqZHtApZhEjFI9oW4VINkJFitBCWGSgPAKrVIEKck04tqS3NOzXaXJIhkgNPqrrtWoVEqkrxk0rteLvt4y+Z2nRekYV6anDqa4xZ80Tidc+i+tUSpxlfxqOa6E3s/A1L+s10gqaRx0aUbvOTyjHc5P9ixVqKKbbskm2+SRg8djpVqrm926MfVj/vMtuJIuYvFSnK8nfo4LqRWlPsK3heXDfLgujrPUwOgatRXn4kXxkrz7I8O0z+1VKFS/T3E8Jw4zjHrUn8jR4bQOHhvi5vnUd/huLkcFSW6lTX4Il+U1l1Cm1lWpf3rvQrwcvR2Z/dzjL4LM00sDRe+lT/JEgqaGoP0Nl84ylG3UXKaxuJW9+lC7aeTs95z/AFr0Q4T8PDxqNW0m16E3vv0Pmdnx2gFOEo+Eck1uqJNrK2U1Zo51hfCYZOlUksRSvJRU0trYv5snxZmrHPoomgazSGrNConPCz2HvdGa8VPoe+PcZ7E6NrUvPpyS9ZLah70RYKTyH01mR0txNBBViNhrYDKjJoZJkLZI2NkhorTRGW5xuiu4lDbj4A4WEuwHNCDosGTQlx9yNibRRI2JFjb3LOHwFWp5lOT7GBBIjlG9rZ35K9zR4XVSs7eF8mt9nk7dW89XC6KpwdoLalxfR1geBofV+UpKVVcb+Dzu+mT5dB1zU7AqMJT3yvsZblZJ/NGawuH2Vnv5Ld2vibHVZWoy+8l+mJefWah1qxVoRprfN7T9lP8AcymbkoxTbk0st+/JLpPZ1kqeXk15yUaa733lzVTRy2fDSzvdU7+rxn1vPsFm0/i3oXQcaaUqiUqvBb40+rm+k9kEKbkxkAAFAAAAktzOZ18Opyz5vPtZ0ue59Rzd+cuXjd7M9LGedd067jd2ukrGkVCyzSaa9nuMxpe38V2wZsJ+aupGGnmYnRNGS8ek102Xejz56t0JeZOSfLai18TWU1l2BLDQkvGhF9iAxtXVea82onbg4tdzKs9Xa/2Gvat3o20tGUt6TXVJoR6PyynUXapd4GAnoXELLYT6pR/catC4nPyM30qzN5LRze+d+PjQW8b/AAVVbpUu2H/0K5/PQ+IX8ip+Rkf+C4q//L1fyM3rwuJX9D8sl8x38HiMs6PumvmBhP8AAsV/QqdsbD4auYuW6i+2UF8zaTwOJ4eB/JJq3vH0dFV16dJX5U1v7WSjFx1YxL3xhHrqR+RZp6oVvSnTXVtM2a0TOy2sRLp2IxXyGPRlPjOvLpdSyfYhhrLw1Q9aq/wpJfEsUdXsHF2lt1Pxxt7ln8DQRwNFfy1J85ylPvZNGbWStFcopICjg8Lh6a8ngk3zqQf+qyJpYjEPd4OjHlDN26o2XxLFyCe8tSKywybvKc5vpdo/lXzLEUskkkuSyAIbyKkZqdV35GX3j/TEylSRqdVF5Gf3j/TEvPrN8eBpWDq4uVNb5VFTvyvnJ9kUbelBRSUVaMUkktySyRi8JiEtJK/pVq8V0SUbL5m3NxKAADSAAAAAAAbPc+pnO5Rz7Zd7OiT3PqZz3j2sz01GW0uv80vwmupQbiupGV0qv83H8Jr8Osl1GFqankSXI9npHKJUPTDMRIW5AjEsPFQEMkxEiwxGBDssLMmY1gQyT5jGiSUiGcwGTGoJMS5A65BMlkxjYqxECHiWClvc1Wqn1U/vH+lGVRqtVPqp/ef6UXj1L4yuk4uGKk0/HjVqziuck1NLtSZ0DD1ozjGUXeMkpJrimrmD19ws1OUoPZn5OvCXKcHbPoyXvPU1I05CrTUNyltShF74ST8pRf2ou+XJmp6zfGtAEBtAAAAAAANnufUznieb62dDnufUznMfm+8z0seBj1fFr2oo1mGkZirG+Kv9tdxpcKc2lpjkxjY6JpDriiWFIFFTGsdFAOsMY9vIjmwFbGsRMLgRyIpksiOQEEgiOkhuyQEhqQrEQCIBUAUiianVVeRn94/0ozNPiafVf6qX3j/Si8+pfC6yYHwlK6V5U7u3OL85f75HOMFP+Fq1E21RqOE3KCvOlVjlDER7MpLkug6+zE606Ds9qC8RttPhCT3xf2Wa6n9SX+Pf0LpdVVszcVVSv4rvCrH16b4o9Y5Fg606D2dmTpxd3ST2alCfr0X/AKdz4cjZ6G1qjOPjSVWKey6lNWqQfKpT3p9XuLKY1YFfC4ynUV6c4zX2WnbrXAsGkAAACS+Rze903ynLvsdIZzRztGo3wnV+EpGemo8zDPar3+3JmlorIzOgVtSlLlf4mow+4xipGOiAqCFuKmIkOsAIfcakOQBIikiZjGgI2hLEjQ1oCJojaJiNoBjQxkjIpMgZIamOkiPiFOQWCwoCwNVq39VL7x/piZikjUauLyUvvH+mJrn1K9YZUpppqSunk09zQ8Doyyem9W003BOSW61vCQ6vWXQY/F6KlGTktpSS+tpXU10Pj2NNHWypi9H06nnK0vWj4svfxM3ldcmWLxdN7Xi1rfzKUvAV7dLTtI9fA69VqdlUl2YqnKD6vCQyNRjdV1LzXGXtLZl+aJ4uJ1Yqx9GbXUqsfhmS7F/HuaN1voTS8J5Jv0tpVKT6pr5o0NOopJOLUk8000011nJMZq9JPajGUJr0qTs/xQ4oND6zVsFUSn41JtKUc1F9XqS+DE6/0x145TpKpaFZcfDVIdrqSOl6L0hTxFKNSlLahL3p8U1waOTY7EeWqxfHG1n2Rv8AuXpIuaEouMJO299xoMPuPOwatFHpYXcYVMkEUKDKHRYtwQtyBBw1IeAvAjY8YwAaOQlgGWI5IlaI5ARMY0SyIpARzGjhLEUWHKIhLBALTiaXV76qX3j/AExM4jSav/VP23+lGufUr1AADoyAAAAAACGthoT86KfWs/eZ3TeqtOpF2jtJqzTttW6Hx7TUASzV1yXQOJq6LxsISbeBxVSNKblfyFV5Ql0Z2T6+g8apLa0pXp8IYivN/mOma46DhWpTez50XGXX6Ml03OYaq3qY7HynnOE1Bt79rK7+HxMVWwhuy3l3BSyKMEXsJxILTYthgsWUPQjEFZAJklyMcmA8Yx9hskAJDWh8WI2URjZIkuMmwIZIjkiWRHIgiaEJGhtiBNkfEQdEocjSav8A1T9t9yM2aXQH1P45dyNc+pXpgAG0AAAAAAAAAAR16alGUXukmjk2i9H+Cx+k/tyoT/NDP4pnXTnTo/5nFSfpTUL8HsXXzM9LD1Es4beQxiWKMczKp0CEQrIFBiIAHIeRoegH3EYoFCIRoVCMBoySJBswIZEbJZIjYDBo5jWQAsRBYgPRpdAPyP45dyM2aLV1+RftvuRrn1K9UAA2gAAAAAAAAABDAV6lsTiYvJ+Gk0uhnQGZjWfQ7cvDU73SSkl0bpfIlhHlxJabsV6dW7s8pfB9TJrmGkykK2RIkiA5ACQrQAOQwcmQSCJC7Iy4BcTaEkxEyh4kguIwGSImSSYxgNsNaHjWQNkJFiyEQEj3HtaqzbjV9VSjFdkczPzqN+LDOTy6Fc1+hcG6VGMZednKXtM1ylXwADaAAAAAAAAAAARoUAM/pbQSd3SW/N092fOL4HhKMoXveSv5rynHnlxN6VsXgadRePHP1llJdpmxdYyGJg/SSb4SyfxLSLuL0BP0NmpH1Z2UvfuPPqYKdPfCpT6VeUfg2iYupkwRSdaV3aUXa2Tsn3ktCtP0opXvukQWUh1iP+IS3xl7hksZTvZuz5NNAWExJMi8PB7pLuEdWK9Je8B1hlg8PH1l7xjrw9ZEEqFuVniI5ednldRbzGyxD4QfU2k31FE7Y1yK3hav9F5/aj8WLUhU5xiujxn08AJXIjnVSu20kiCq+c7dVrv9iTCaLrVPMpSae+U/Fj73mASq5ZJ2YtOMp+LFOUn6MM328j2MFqqr7Vabk/VhdRXaaDDYWFNWhGMV0Lf1lnNNeZobQyp2lUS296is1F878WezYUDUjIAAKAAAAAAAAAAAAAAAAAAAAK9XCU5+dThLrimUqmgMO90HD2JSXwACCKWr0fRq1F0PZkRPQNThXT9qmv3ABi6a9EVeLoy64yI5aIq8qH937ABLIIpaFq8FQ98//USOg63/AEP738hAEkE/+DV7W26a6ttjlq/Vdr1krerF/C7AC/ME61fv51ab6oxQ+GrlC95OpPolUkl7kADDV3D6Now8ylBPna797LgAVAAAAAA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http://www.trackofthewolf.com/imgPart/tin-cup-new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32436">
            <a:off x="6400800" y="3367086"/>
            <a:ext cx="1143000" cy="8858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trackofthewolf.com/imgPart/tin-cup-new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32695" flipH="1">
            <a:off x="7454463" y="4383239"/>
            <a:ext cx="1143000" cy="8858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24carat.co.uk/images/1880pennyrev400.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239000" y="5905500"/>
            <a:ext cx="548828" cy="5488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http://24carat.co.uk/images/1880pennyrev400.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8681539">
            <a:off x="6538626" y="5297260"/>
            <a:ext cx="569805" cy="56980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img.21food.com/20110609/product/121126475545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918170">
            <a:off x="2286000" y="2971800"/>
            <a:ext cx="1013474" cy="10313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http://img.21food.com/20110609/product/121126475545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909222">
            <a:off x="1969763" y="5333233"/>
            <a:ext cx="1013474" cy="1031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115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99786" y="172252"/>
            <a:ext cx="8915400" cy="3485347"/>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t>   </a:t>
            </a:r>
          </a:p>
          <a:p>
            <a:pPr lvl="0"/>
            <a:endParaRPr lang="en-US" sz="2400" dirty="0" smtClean="0"/>
          </a:p>
          <a:p>
            <a:pPr lvl="0"/>
            <a:endParaRPr lang="en-US" sz="2400" dirty="0" smtClean="0"/>
          </a:p>
          <a:p>
            <a:endParaRPr lang="en-US" sz="2400" dirty="0"/>
          </a:p>
        </p:txBody>
      </p:sp>
      <p:sp>
        <p:nvSpPr>
          <p:cNvPr id="9" name="TextBox 8"/>
          <p:cNvSpPr txBox="1"/>
          <p:nvPr/>
        </p:nvSpPr>
        <p:spPr>
          <a:xfrm>
            <a:off x="609601" y="1130095"/>
            <a:ext cx="4636510" cy="1569660"/>
          </a:xfrm>
          <a:prstGeom prst="rect">
            <a:avLst/>
          </a:prstGeom>
          <a:noFill/>
        </p:spPr>
        <p:txBody>
          <a:bodyPr wrap="square" rtlCol="0">
            <a:spAutoFit/>
          </a:bodyPr>
          <a:lstStyle/>
          <a:p>
            <a:r>
              <a:rPr lang="en-US" sz="3200" b="1" dirty="0"/>
              <a:t>What was the source of the scream in </a:t>
            </a:r>
            <a:r>
              <a:rPr lang="en-US" sz="3200" b="1" i="1" dirty="0"/>
              <a:t>Chapter 20: A Scream in the Night</a:t>
            </a:r>
            <a:r>
              <a:rPr lang="en-US" sz="3200" b="1" dirty="0"/>
              <a:t>?</a:t>
            </a:r>
          </a:p>
        </p:txBody>
      </p:sp>
      <p:sp>
        <p:nvSpPr>
          <p:cNvPr id="11" name="Rectangle 10"/>
          <p:cNvSpPr/>
          <p:nvPr/>
        </p:nvSpPr>
        <p:spPr>
          <a:xfrm>
            <a:off x="1066800" y="4038600"/>
            <a:ext cx="2971800" cy="9144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0000"/>
                </a:solidFill>
              </a:rPr>
              <a:t>A. </a:t>
            </a:r>
            <a:r>
              <a:rPr lang="en-US" dirty="0" smtClean="0">
                <a:solidFill>
                  <a:schemeClr val="tx1"/>
                </a:solidFill>
              </a:rPr>
              <a:t>Mrs. Scott</a:t>
            </a:r>
            <a:endParaRPr lang="en-US" dirty="0">
              <a:solidFill>
                <a:schemeClr val="tx1"/>
              </a:solidFill>
            </a:endParaRPr>
          </a:p>
        </p:txBody>
      </p:sp>
      <p:sp>
        <p:nvSpPr>
          <p:cNvPr id="12" name="Rectangle 11"/>
          <p:cNvSpPr/>
          <p:nvPr/>
        </p:nvSpPr>
        <p:spPr>
          <a:xfrm>
            <a:off x="1087582" y="5324074"/>
            <a:ext cx="2971800" cy="9144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0000"/>
                </a:solidFill>
              </a:rPr>
              <a:t>C. </a:t>
            </a:r>
            <a:r>
              <a:rPr lang="en-US" dirty="0" smtClean="0">
                <a:solidFill>
                  <a:schemeClr val="tx1"/>
                </a:solidFill>
              </a:rPr>
              <a:t>a panther</a:t>
            </a:r>
            <a:endParaRPr lang="en-US" dirty="0">
              <a:solidFill>
                <a:schemeClr val="tx1"/>
              </a:solidFill>
            </a:endParaRPr>
          </a:p>
        </p:txBody>
      </p:sp>
      <p:sp>
        <p:nvSpPr>
          <p:cNvPr id="13" name="Rectangle 12"/>
          <p:cNvSpPr/>
          <p:nvPr/>
        </p:nvSpPr>
        <p:spPr>
          <a:xfrm>
            <a:off x="4655127" y="5324074"/>
            <a:ext cx="2971800" cy="9144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0000"/>
                </a:solidFill>
              </a:rPr>
              <a:t>D. </a:t>
            </a:r>
            <a:r>
              <a:rPr lang="en-US" dirty="0">
                <a:solidFill>
                  <a:schemeClr val="tx1"/>
                </a:solidFill>
              </a:rPr>
              <a:t>Ma </a:t>
            </a:r>
            <a:r>
              <a:rPr lang="en-US" dirty="0" smtClean="0">
                <a:solidFill>
                  <a:schemeClr val="tx1"/>
                </a:solidFill>
              </a:rPr>
              <a:t>Ingalls</a:t>
            </a:r>
            <a:endParaRPr lang="en-US" dirty="0">
              <a:solidFill>
                <a:schemeClr val="tx1"/>
              </a:solidFill>
            </a:endParaRPr>
          </a:p>
        </p:txBody>
      </p:sp>
      <p:sp>
        <p:nvSpPr>
          <p:cNvPr id="14" name="Rectangle 13"/>
          <p:cNvSpPr/>
          <p:nvPr/>
        </p:nvSpPr>
        <p:spPr>
          <a:xfrm>
            <a:off x="4655127" y="4038600"/>
            <a:ext cx="2971800" cy="9144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0000"/>
                </a:solidFill>
              </a:rPr>
              <a:t>B. </a:t>
            </a:r>
            <a:r>
              <a:rPr lang="en-US" dirty="0" smtClean="0">
                <a:solidFill>
                  <a:schemeClr val="tx1"/>
                </a:solidFill>
              </a:rPr>
              <a:t>an eagle</a:t>
            </a:r>
            <a:endParaRPr lang="en-US" dirty="0">
              <a:solidFill>
                <a:schemeClr val="tx1"/>
              </a:solidFill>
            </a:endParaRPr>
          </a:p>
        </p:txBody>
      </p:sp>
      <p:pic>
        <p:nvPicPr>
          <p:cNvPr id="1026" name="Picture 2" descr="Image result for covered wago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2475" y="-2904"/>
            <a:ext cx="37433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25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AF86BF46-51D9-4588-8267-8C50C2E37024" descr="D3226866-09EC-4216-92E2-DEC7D9A0D98B@hs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51" y="952382"/>
            <a:ext cx="8165749" cy="548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7284" y="4962942"/>
            <a:ext cx="2590800" cy="1323439"/>
          </a:xfrm>
          <a:prstGeom prst="rect">
            <a:avLst/>
          </a:prstGeom>
          <a:noFill/>
        </p:spPr>
        <p:txBody>
          <a:bodyPr wrap="square" rtlCol="0">
            <a:spAutoFit/>
          </a:bodyPr>
          <a:lstStyle/>
          <a:p>
            <a:pPr algn="ctr"/>
            <a:r>
              <a:rPr lang="en-US" sz="2800" dirty="0" smtClean="0">
                <a:solidFill>
                  <a:srgbClr val="6600CC"/>
                </a:solidFill>
                <a:effectLst>
                  <a:outerShdw blurRad="38100" dist="38100" dir="2700000" algn="tl">
                    <a:srgbClr val="000000">
                      <a:alpha val="43137"/>
                    </a:srgbClr>
                  </a:outerShdw>
                </a:effectLst>
                <a:latin typeface="Janda Manatee Solid" panose="02000506000000020004" pitchFamily="2" charset="0"/>
                <a:ea typeface="Segoe UI" panose="020B0502040204020203" pitchFamily="34" charset="0"/>
                <a:cs typeface="Segoe UI" panose="020B0502040204020203" pitchFamily="34" charset="0"/>
              </a:rPr>
              <a:t>Notice</a:t>
            </a:r>
            <a:r>
              <a:rPr lang="en-US" sz="2800" dirty="0" smtClean="0">
                <a:solidFill>
                  <a:schemeClr val="bg1"/>
                </a:solidFill>
                <a:effectLst>
                  <a:outerShdw blurRad="38100" dist="38100" dir="2700000" algn="tl">
                    <a:srgbClr val="000000">
                      <a:alpha val="43137"/>
                    </a:srgbClr>
                  </a:outerShdw>
                </a:effectLst>
                <a:latin typeface="Janda Manatee Solid" panose="02000506000000020004" pitchFamily="2" charset="0"/>
                <a:ea typeface="Segoe UI" panose="020B0502040204020203" pitchFamily="34" charset="0"/>
                <a:cs typeface="Segoe UI" panose="020B0502040204020203" pitchFamily="34" charset="0"/>
              </a:rPr>
              <a:t> </a:t>
            </a:r>
            <a:r>
              <a:rPr lang="en-US" sz="2800" dirty="0" smtClean="0">
                <a:solidFill>
                  <a:srgbClr val="00B0F0"/>
                </a:solidFill>
                <a:effectLst>
                  <a:outerShdw blurRad="38100" dist="38100" dir="2700000" algn="tl">
                    <a:srgbClr val="000000">
                      <a:alpha val="43137"/>
                    </a:srgbClr>
                  </a:outerShdw>
                </a:effectLst>
                <a:latin typeface="Janda Manatee Solid" panose="02000506000000020004" pitchFamily="2" charset="0"/>
                <a:ea typeface="Segoe UI" panose="020B0502040204020203" pitchFamily="34" charset="0"/>
                <a:cs typeface="Segoe UI" panose="020B0502040204020203" pitchFamily="34" charset="0"/>
              </a:rPr>
              <a:t>&amp;</a:t>
            </a:r>
            <a:r>
              <a:rPr lang="en-US" sz="2800" dirty="0" smtClean="0">
                <a:solidFill>
                  <a:schemeClr val="bg1"/>
                </a:solidFill>
                <a:effectLst>
                  <a:outerShdw blurRad="38100" dist="38100" dir="2700000" algn="tl">
                    <a:srgbClr val="000000">
                      <a:alpha val="43137"/>
                    </a:srgbClr>
                  </a:outerShdw>
                </a:effectLst>
                <a:latin typeface="Janda Manatee Solid" panose="02000506000000020004" pitchFamily="2" charset="0"/>
                <a:ea typeface="Segoe UI" panose="020B0502040204020203" pitchFamily="34" charset="0"/>
                <a:cs typeface="Segoe UI" panose="020B0502040204020203" pitchFamily="34" charset="0"/>
              </a:rPr>
              <a:t> </a:t>
            </a:r>
            <a:r>
              <a:rPr lang="en-US" sz="2800" dirty="0" smtClean="0">
                <a:solidFill>
                  <a:srgbClr val="FF0066"/>
                </a:solidFill>
                <a:effectLst>
                  <a:outerShdw blurRad="38100" dist="38100" dir="2700000" algn="tl">
                    <a:srgbClr val="000000">
                      <a:alpha val="43137"/>
                    </a:srgbClr>
                  </a:outerShdw>
                </a:effectLst>
                <a:latin typeface="Janda Manatee Solid" panose="02000506000000020004" pitchFamily="2" charset="0"/>
                <a:ea typeface="Segoe UI" panose="020B0502040204020203" pitchFamily="34" charset="0"/>
                <a:cs typeface="Segoe UI" panose="020B0502040204020203" pitchFamily="34" charset="0"/>
              </a:rPr>
              <a:t>Note </a:t>
            </a:r>
            <a:r>
              <a:rPr lang="en-US" sz="2800" dirty="0" smtClean="0">
                <a:solidFill>
                  <a:schemeClr val="bg1"/>
                </a:solidFill>
                <a:effectLst>
                  <a:outerShdw blurRad="38100" dist="38100" dir="2700000" algn="tl">
                    <a:srgbClr val="000000">
                      <a:alpha val="43137"/>
                    </a:srgbClr>
                  </a:outerShdw>
                </a:effectLst>
                <a:latin typeface="Janda Manatee Solid" panose="02000506000000020004" pitchFamily="2" charset="0"/>
                <a:ea typeface="Segoe UI" panose="020B0502040204020203" pitchFamily="34" charset="0"/>
                <a:cs typeface="Segoe UI" panose="020B0502040204020203" pitchFamily="34" charset="0"/>
              </a:rPr>
              <a:t>bookmark</a:t>
            </a:r>
            <a:endParaRPr lang="en-US" sz="1400" dirty="0">
              <a:solidFill>
                <a:schemeClr val="bg1"/>
              </a:solidFill>
              <a:effectLst>
                <a:outerShdw blurRad="38100" dist="38100" dir="2700000" algn="tl">
                  <a:srgbClr val="000000">
                    <a:alpha val="43137"/>
                  </a:srgbClr>
                </a:outerShdw>
              </a:effectLst>
              <a:latin typeface="Janda Manatee Solid" panose="02000506000000020004" pitchFamily="2" charset="0"/>
              <a:ea typeface="Segoe UI" panose="020B0502040204020203" pitchFamily="34" charset="0"/>
              <a:cs typeface="Segoe UI" panose="020B0502040204020203" pitchFamily="34" charset="0"/>
            </a:endParaRPr>
          </a:p>
          <a:p>
            <a:endParaRPr lang="en-US" sz="2400" dirty="0">
              <a:solidFill>
                <a:schemeClr val="bg1"/>
              </a:solidFill>
            </a:endParaRPr>
          </a:p>
        </p:txBody>
      </p:sp>
      <p:sp>
        <p:nvSpPr>
          <p:cNvPr id="8" name="TextBox 7"/>
          <p:cNvSpPr txBox="1"/>
          <p:nvPr/>
        </p:nvSpPr>
        <p:spPr>
          <a:xfrm>
            <a:off x="5943600" y="5752981"/>
            <a:ext cx="1981200" cy="800219"/>
          </a:xfrm>
          <a:prstGeom prst="rect">
            <a:avLst/>
          </a:prstGeom>
          <a:noFill/>
        </p:spPr>
        <p:txBody>
          <a:bodyPr wrap="squar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Janda Manatee Solid" panose="02000506000000020004" pitchFamily="2" charset="0"/>
                <a:ea typeface="Segoe UI" panose="020B0502040204020203" pitchFamily="34" charset="0"/>
                <a:cs typeface="Segoe UI" panose="020B0502040204020203" pitchFamily="34" charset="0"/>
              </a:rPr>
              <a:t>pencil</a:t>
            </a:r>
            <a:endParaRPr lang="en-US" sz="1100" dirty="0">
              <a:solidFill>
                <a:schemeClr val="bg1"/>
              </a:solidFill>
              <a:effectLst>
                <a:outerShdw blurRad="38100" dist="38100" dir="2700000" algn="tl">
                  <a:srgbClr val="000000">
                    <a:alpha val="43137"/>
                  </a:srgbClr>
                </a:outerShdw>
              </a:effectLst>
              <a:latin typeface="Janda Manatee Solid" panose="02000506000000020004" pitchFamily="2" charset="0"/>
              <a:ea typeface="Segoe UI" panose="020B0502040204020203" pitchFamily="34" charset="0"/>
              <a:cs typeface="Segoe UI" panose="020B0502040204020203" pitchFamily="34" charset="0"/>
            </a:endParaRPr>
          </a:p>
          <a:p>
            <a:endParaRPr lang="en-US" dirty="0">
              <a:solidFill>
                <a:schemeClr val="bg1"/>
              </a:solidFill>
            </a:endParaRPr>
          </a:p>
        </p:txBody>
      </p:sp>
      <p:sp>
        <p:nvSpPr>
          <p:cNvPr id="9" name="TextBox 8"/>
          <p:cNvSpPr txBox="1"/>
          <p:nvPr/>
        </p:nvSpPr>
        <p:spPr>
          <a:xfrm>
            <a:off x="3048000" y="4158496"/>
            <a:ext cx="1981200" cy="1323439"/>
          </a:xfrm>
          <a:prstGeom prst="rect">
            <a:avLst/>
          </a:prstGeom>
          <a:noFill/>
        </p:spPr>
        <p:txBody>
          <a:bodyPr wrap="squar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Janda Manatee Solid" panose="02000506000000020004" pitchFamily="2" charset="0"/>
                <a:ea typeface="Segoe UI" panose="020B0502040204020203" pitchFamily="34" charset="0"/>
                <a:cs typeface="Segoe UI" panose="020B0502040204020203" pitchFamily="34" charset="0"/>
              </a:rPr>
              <a:t>sticky</a:t>
            </a:r>
          </a:p>
          <a:p>
            <a:pPr algn="ctr"/>
            <a:r>
              <a:rPr lang="en-US" sz="2800" dirty="0" smtClean="0">
                <a:solidFill>
                  <a:schemeClr val="bg1"/>
                </a:solidFill>
                <a:effectLst>
                  <a:outerShdw blurRad="38100" dist="38100" dir="2700000" algn="tl">
                    <a:srgbClr val="000000">
                      <a:alpha val="43137"/>
                    </a:srgbClr>
                  </a:outerShdw>
                </a:effectLst>
                <a:latin typeface="Janda Manatee Solid" panose="02000506000000020004" pitchFamily="2" charset="0"/>
                <a:ea typeface="Segoe UI" panose="020B0502040204020203" pitchFamily="34" charset="0"/>
                <a:cs typeface="Segoe UI" panose="020B0502040204020203" pitchFamily="34" charset="0"/>
              </a:rPr>
              <a:t>notes</a:t>
            </a:r>
            <a:endParaRPr lang="en-US" sz="1400" dirty="0">
              <a:solidFill>
                <a:schemeClr val="bg1"/>
              </a:solidFill>
              <a:effectLst>
                <a:outerShdw blurRad="38100" dist="38100" dir="2700000" algn="tl">
                  <a:srgbClr val="000000">
                    <a:alpha val="43137"/>
                  </a:srgbClr>
                </a:outerShdw>
              </a:effectLst>
              <a:latin typeface="Janda Manatee Solid" panose="02000506000000020004" pitchFamily="2" charset="0"/>
              <a:ea typeface="Segoe UI" panose="020B0502040204020203" pitchFamily="34" charset="0"/>
              <a:cs typeface="Segoe UI" panose="020B0502040204020203" pitchFamily="34" charset="0"/>
            </a:endParaRPr>
          </a:p>
          <a:p>
            <a:endParaRPr lang="en-US" sz="2400" dirty="0">
              <a:solidFill>
                <a:schemeClr val="bg1"/>
              </a:solidFill>
            </a:endParaRPr>
          </a:p>
        </p:txBody>
      </p:sp>
      <p:sp>
        <p:nvSpPr>
          <p:cNvPr id="10" name="TextBox 9"/>
          <p:cNvSpPr txBox="1"/>
          <p:nvPr/>
        </p:nvSpPr>
        <p:spPr>
          <a:xfrm>
            <a:off x="6934200" y="1066562"/>
            <a:ext cx="1981200" cy="800219"/>
          </a:xfrm>
          <a:prstGeom prst="rect">
            <a:avLst/>
          </a:prstGeom>
          <a:noFill/>
        </p:spPr>
        <p:txBody>
          <a:bodyPr wrap="square" rtlCol="0">
            <a:spAutoFit/>
          </a:bodyPr>
          <a:lstStyle/>
          <a:p>
            <a:pPr algn="ctr"/>
            <a:r>
              <a:rPr lang="en-US" sz="2800" dirty="0" smtClean="0">
                <a:solidFill>
                  <a:schemeClr val="bg1"/>
                </a:solidFill>
                <a:effectLst>
                  <a:outerShdw blurRad="38100" dist="38100" dir="2700000" algn="tl">
                    <a:srgbClr val="000000">
                      <a:alpha val="43137"/>
                    </a:srgbClr>
                  </a:outerShdw>
                </a:effectLst>
                <a:latin typeface="Janda Manatee Solid" panose="02000506000000020004" pitchFamily="2" charset="0"/>
                <a:ea typeface="Segoe UI" panose="020B0502040204020203" pitchFamily="34" charset="0"/>
                <a:cs typeface="Segoe UI" panose="020B0502040204020203" pitchFamily="34" charset="0"/>
              </a:rPr>
              <a:t>novel</a:t>
            </a:r>
            <a:endParaRPr lang="en-US" sz="1100" dirty="0">
              <a:solidFill>
                <a:schemeClr val="bg1"/>
              </a:solidFill>
              <a:effectLst>
                <a:outerShdw blurRad="38100" dist="38100" dir="2700000" algn="tl">
                  <a:srgbClr val="000000">
                    <a:alpha val="43137"/>
                  </a:srgbClr>
                </a:outerShdw>
              </a:effectLst>
              <a:latin typeface="Janda Manatee Solid" panose="02000506000000020004" pitchFamily="2" charset="0"/>
              <a:ea typeface="Segoe UI" panose="020B0502040204020203" pitchFamily="34" charset="0"/>
              <a:cs typeface="Segoe UI" panose="020B0502040204020203" pitchFamily="34" charset="0"/>
            </a:endParaRPr>
          </a:p>
          <a:p>
            <a:endParaRPr lang="en-US" dirty="0"/>
          </a:p>
        </p:txBody>
      </p:sp>
      <p:sp>
        <p:nvSpPr>
          <p:cNvPr id="12" name="TextBox 11"/>
          <p:cNvSpPr txBox="1"/>
          <p:nvPr/>
        </p:nvSpPr>
        <p:spPr>
          <a:xfrm>
            <a:off x="533400" y="306051"/>
            <a:ext cx="8146143" cy="646331"/>
          </a:xfrm>
          <a:prstGeom prst="rect">
            <a:avLst/>
          </a:prstGeom>
          <a:noFill/>
        </p:spPr>
        <p:txBody>
          <a:bodyPr wrap="square" rtlCol="0">
            <a:spAutoFit/>
          </a:bodyPr>
          <a:lstStyle/>
          <a:p>
            <a:pPr algn="ctr"/>
            <a:r>
              <a:rPr lang="en-US" sz="3600" dirty="0" smtClean="0">
                <a:latin typeface="Century Schoolbook" panose="02040604050505020304" pitchFamily="18" charset="0"/>
              </a:rPr>
              <a:t>Novel Study Materials</a:t>
            </a:r>
            <a:endParaRPr lang="en-US" dirty="0"/>
          </a:p>
        </p:txBody>
      </p:sp>
    </p:spTree>
    <p:extLst>
      <p:ext uri="{BB962C8B-B14F-4D97-AF65-F5344CB8AC3E}">
        <p14:creationId xmlns:p14="http://schemas.microsoft.com/office/powerpoint/2010/main" val="3693541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99786" y="172252"/>
            <a:ext cx="8915400" cy="3485347"/>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t>   </a:t>
            </a:r>
          </a:p>
          <a:p>
            <a:pPr lvl="0"/>
            <a:endParaRPr lang="en-US" sz="2400" dirty="0" smtClean="0"/>
          </a:p>
          <a:p>
            <a:pPr lvl="0"/>
            <a:endParaRPr lang="en-US" sz="2400" dirty="0" smtClean="0"/>
          </a:p>
          <a:p>
            <a:endParaRPr lang="en-US" sz="2400" dirty="0"/>
          </a:p>
        </p:txBody>
      </p:sp>
      <p:sp>
        <p:nvSpPr>
          <p:cNvPr id="9" name="TextBox 8"/>
          <p:cNvSpPr txBox="1"/>
          <p:nvPr/>
        </p:nvSpPr>
        <p:spPr>
          <a:xfrm>
            <a:off x="990601" y="1130095"/>
            <a:ext cx="4636510" cy="1569660"/>
          </a:xfrm>
          <a:prstGeom prst="rect">
            <a:avLst/>
          </a:prstGeom>
          <a:noFill/>
        </p:spPr>
        <p:txBody>
          <a:bodyPr wrap="square" rtlCol="0">
            <a:spAutoFit/>
          </a:bodyPr>
          <a:lstStyle/>
          <a:p>
            <a:r>
              <a:rPr lang="en-US" sz="3200" b="1" dirty="0"/>
              <a:t>What was the source of the scream in </a:t>
            </a:r>
            <a:r>
              <a:rPr lang="en-US" sz="3200" b="1" i="1" dirty="0"/>
              <a:t>Chapter 20: A Scream in the Night</a:t>
            </a:r>
            <a:r>
              <a:rPr lang="en-US" sz="3200" b="1" dirty="0"/>
              <a:t>?</a:t>
            </a:r>
          </a:p>
        </p:txBody>
      </p:sp>
      <p:sp>
        <p:nvSpPr>
          <p:cNvPr id="12" name="Rectangle 11"/>
          <p:cNvSpPr/>
          <p:nvPr/>
        </p:nvSpPr>
        <p:spPr>
          <a:xfrm>
            <a:off x="1087582" y="5324074"/>
            <a:ext cx="2971800" cy="91440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0000"/>
                </a:solidFill>
              </a:rPr>
              <a:t>C. </a:t>
            </a:r>
            <a:r>
              <a:rPr lang="en-US" dirty="0" smtClean="0">
                <a:solidFill>
                  <a:schemeClr val="tx1"/>
                </a:solidFill>
              </a:rPr>
              <a:t>a panther</a:t>
            </a:r>
            <a:endParaRPr lang="en-US" dirty="0">
              <a:solidFill>
                <a:schemeClr val="tx1"/>
              </a:solidFill>
            </a:endParaRPr>
          </a:p>
        </p:txBody>
      </p:sp>
      <p:pic>
        <p:nvPicPr>
          <p:cNvPr id="1026" name="Picture 2" descr="Image result for covered wago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3475" y="-2904"/>
            <a:ext cx="37433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3427">
            <a:off x="3724169" y="4584296"/>
            <a:ext cx="1228725" cy="1428750"/>
          </a:xfrm>
          <a:prstGeom prst="rect">
            <a:avLst/>
          </a:prstGeom>
        </p:spPr>
      </p:pic>
    </p:spTree>
    <p:extLst>
      <p:ext uri="{BB962C8B-B14F-4D97-AF65-F5344CB8AC3E}">
        <p14:creationId xmlns:p14="http://schemas.microsoft.com/office/powerpoint/2010/main" val="36317410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533400" y="1507153"/>
            <a:ext cx="8211456" cy="4893647"/>
          </a:xfrm>
          <a:prstGeom prst="rect">
            <a:avLst/>
          </a:prstGeom>
          <a:noFill/>
        </p:spPr>
        <p:txBody>
          <a:bodyPr wrap="square" rtlCol="0">
            <a:spAutoFit/>
          </a:bodyPr>
          <a:lstStyle/>
          <a:p>
            <a:pPr>
              <a:tabLst>
                <a:tab pos="465138" algn="l"/>
              </a:tabLst>
            </a:pPr>
            <a:r>
              <a:rPr lang="en-US" sz="2400" dirty="0" smtClean="0">
                <a:latin typeface="Century Schoolbook" panose="02040604050505020304" pitchFamily="18" charset="0"/>
              </a:rPr>
              <a:t>	"</a:t>
            </a:r>
            <a:r>
              <a:rPr lang="en-US" sz="2400" dirty="0">
                <a:latin typeface="Century Schoolbook" panose="02040604050505020304" pitchFamily="18" charset="0"/>
              </a:rPr>
              <a:t>Charles! What was it?" Ma says</a:t>
            </a:r>
            <a:r>
              <a:rPr lang="en-US" sz="2400" dirty="0" smtClean="0">
                <a:latin typeface="Century Schoolbook" panose="02040604050505020304" pitchFamily="18" charset="0"/>
              </a:rPr>
              <a:t>.</a:t>
            </a:r>
            <a:endParaRPr lang="en-US" sz="2400" dirty="0">
              <a:latin typeface="Century Schoolbook" panose="02040604050505020304" pitchFamily="18" charset="0"/>
            </a:endParaRPr>
          </a:p>
          <a:p>
            <a:pPr>
              <a:tabLst>
                <a:tab pos="465138" algn="l"/>
              </a:tabLst>
            </a:pPr>
            <a:r>
              <a:rPr lang="en-US" sz="2400" dirty="0" smtClean="0">
                <a:latin typeface="Century Schoolbook" panose="02040604050505020304" pitchFamily="18" charset="0"/>
              </a:rPr>
              <a:t>	"</a:t>
            </a:r>
            <a:r>
              <a:rPr lang="en-US" sz="2400" dirty="0">
                <a:latin typeface="Century Schoolbook" panose="02040604050505020304" pitchFamily="18" charset="0"/>
              </a:rPr>
              <a:t>It's a woman screaming," Pa said. "Sounded like it came from Scott's</a:t>
            </a:r>
            <a:r>
              <a:rPr lang="en-US" sz="2400" dirty="0" smtClean="0">
                <a:latin typeface="Century Schoolbook" panose="02040604050505020304" pitchFamily="18" charset="0"/>
              </a:rPr>
              <a:t>"</a:t>
            </a:r>
            <a:endParaRPr lang="en-US" sz="2400" dirty="0">
              <a:latin typeface="Century Schoolbook" panose="02040604050505020304" pitchFamily="18" charset="0"/>
            </a:endParaRPr>
          </a:p>
          <a:p>
            <a:pPr>
              <a:tabLst>
                <a:tab pos="465138" algn="l"/>
              </a:tabLst>
            </a:pPr>
            <a:r>
              <a:rPr lang="en-US" sz="2400" dirty="0" smtClean="0">
                <a:latin typeface="Century Schoolbook" panose="02040604050505020304" pitchFamily="18" charset="0"/>
              </a:rPr>
              <a:t>	Pa </a:t>
            </a:r>
            <a:r>
              <a:rPr lang="en-US" sz="2400" dirty="0">
                <a:latin typeface="Century Schoolbook" panose="02040604050505020304" pitchFamily="18" charset="0"/>
              </a:rPr>
              <a:t>puts on his boots, his heavy coat, and his fur cap. He lights the candle in the lantern, grabs his rifle,  and heads out the door. He is going to make sure that the Scotts are alright</a:t>
            </a:r>
            <a:r>
              <a:rPr lang="en-US" sz="2400" dirty="0" smtClean="0">
                <a:latin typeface="Century Schoolbook" panose="02040604050505020304" pitchFamily="18" charset="0"/>
              </a:rPr>
              <a:t>.</a:t>
            </a:r>
            <a:endParaRPr lang="en-US" sz="2400" dirty="0">
              <a:latin typeface="Century Schoolbook" panose="02040604050505020304" pitchFamily="18" charset="0"/>
            </a:endParaRPr>
          </a:p>
          <a:p>
            <a:pPr>
              <a:tabLst>
                <a:tab pos="465138" algn="l"/>
              </a:tabLst>
            </a:pPr>
            <a:r>
              <a:rPr lang="en-US" sz="2400" dirty="0" smtClean="0">
                <a:latin typeface="Century Schoolbook" panose="02040604050505020304" pitchFamily="18" charset="0"/>
              </a:rPr>
              <a:t>	Ma </a:t>
            </a:r>
            <a:r>
              <a:rPr lang="en-US" sz="2400" dirty="0">
                <a:latin typeface="Century Schoolbook" panose="02040604050505020304" pitchFamily="18" charset="0"/>
              </a:rPr>
              <a:t>and the girls are left alone in the cabin. Ma tells the girls to go back to sleep, but they are not sleepy. Laura imagines Pa walking along the top of the bluff, the candle shining here and there through the holes cut in the lantern</a:t>
            </a:r>
            <a:r>
              <a:rPr lang="en-US" sz="2400" dirty="0" smtClean="0">
                <a:latin typeface="Century Schoolbook" panose="02040604050505020304" pitchFamily="18" charset="0"/>
              </a:rPr>
              <a:t>.</a:t>
            </a:r>
            <a:endParaRPr lang="en-US" sz="2400" dirty="0">
              <a:latin typeface="Century Schoolbook" panose="02040604050505020304" pitchFamily="18" charset="0"/>
            </a:endParaRPr>
          </a:p>
          <a:p>
            <a:pPr>
              <a:tabLst>
                <a:tab pos="465138" algn="l"/>
              </a:tabLst>
            </a:pPr>
            <a:r>
              <a:rPr lang="en-US" sz="2400" dirty="0" smtClean="0">
                <a:latin typeface="Century Schoolbook" panose="02040604050505020304" pitchFamily="18" charset="0"/>
              </a:rPr>
              <a:t>	</a:t>
            </a:r>
            <a:endParaRPr lang="en-US" sz="2400" dirty="0">
              <a:latin typeface="Century Schoolbook" panose="02040604050505020304" pitchFamily="18" charset="0"/>
            </a:endParaRPr>
          </a:p>
        </p:txBody>
      </p:sp>
      <p:sp>
        <p:nvSpPr>
          <p:cNvPr id="2" name="Rectangle 1"/>
          <p:cNvSpPr/>
          <p:nvPr/>
        </p:nvSpPr>
        <p:spPr>
          <a:xfrm>
            <a:off x="381000" y="695980"/>
            <a:ext cx="8363855" cy="523220"/>
          </a:xfrm>
          <a:prstGeom prst="rect">
            <a:avLst/>
          </a:prstGeom>
        </p:spPr>
        <p:txBody>
          <a:bodyPr wrap="square">
            <a:spAutoFit/>
          </a:bodyPr>
          <a:lstStyle/>
          <a:p>
            <a:pPr algn="ctr"/>
            <a:r>
              <a:rPr lang="en-US" sz="2800" b="1" i="1" dirty="0"/>
              <a:t>Chapter 20: A Scream in the Night</a:t>
            </a:r>
            <a:endParaRPr lang="en-US" sz="2800" dirty="0"/>
          </a:p>
        </p:txBody>
      </p:sp>
    </p:spTree>
    <p:extLst>
      <p:ext uri="{BB962C8B-B14F-4D97-AF65-F5344CB8AC3E}">
        <p14:creationId xmlns:p14="http://schemas.microsoft.com/office/powerpoint/2010/main" val="1309141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533400" y="381000"/>
            <a:ext cx="8211456" cy="2308324"/>
          </a:xfrm>
          <a:prstGeom prst="rect">
            <a:avLst/>
          </a:prstGeom>
          <a:noFill/>
        </p:spPr>
        <p:txBody>
          <a:bodyPr wrap="square" rtlCol="0">
            <a:spAutoFit/>
          </a:bodyPr>
          <a:lstStyle/>
          <a:p>
            <a:pPr>
              <a:tabLst>
                <a:tab pos="465138" algn="l"/>
              </a:tabLst>
            </a:pPr>
            <a:r>
              <a:rPr lang="en-US" sz="2400" dirty="0" smtClean="0">
                <a:latin typeface="Century Schoolbook" panose="02040604050505020304" pitchFamily="18" charset="0"/>
              </a:rPr>
              <a:t>	It </a:t>
            </a:r>
            <a:r>
              <a:rPr lang="en-US" sz="2400" dirty="0">
                <a:latin typeface="Century Schoolbook" panose="02040604050505020304" pitchFamily="18" charset="0"/>
              </a:rPr>
              <a:t>seems like hours go by, and then they hear the terrible screaming again. It seems very close to the house. Ma jumps up to put more wood on the fire. Laura jumps up, too, but Ma tells her to go back to bed. Laura begs so hard to stay up that Ma lets her and they stand together by the fire, listening</a:t>
            </a:r>
            <a:r>
              <a:rPr lang="en-US" sz="2400" dirty="0" smtClean="0">
                <a:latin typeface="Century Schoolbook" panose="02040604050505020304" pitchFamily="18" charset="0"/>
              </a:rPr>
              <a:t>.</a:t>
            </a:r>
            <a:endParaRPr lang="en-US" sz="2400" dirty="0">
              <a:latin typeface="Century Schoolbook" panose="02040604050505020304" pitchFamily="18" charset="0"/>
            </a:endParaRPr>
          </a:p>
        </p:txBody>
      </p:sp>
      <p:pic>
        <p:nvPicPr>
          <p:cNvPr id="1026" name="Picture 2" descr="Image result for panther north america mammal"/>
          <p:cNvPicPr>
            <a:picLocks noChangeAspect="1" noChangeArrowheads="1"/>
          </p:cNvPicPr>
          <p:nvPr/>
        </p:nvPicPr>
        <p:blipFill rotWithShape="1">
          <a:blip r:embed="rId2">
            <a:extLst>
              <a:ext uri="{28A0092B-C50C-407E-A947-70E740481C1C}">
                <a14:useLocalDpi xmlns:a14="http://schemas.microsoft.com/office/drawing/2010/main" val="0"/>
              </a:ext>
            </a:extLst>
          </a:blip>
          <a:srcRect l="10352" t="9648" r="-617" b="12259"/>
          <a:stretch/>
        </p:blipFill>
        <p:spPr bwMode="auto">
          <a:xfrm>
            <a:off x="381000" y="2827823"/>
            <a:ext cx="2837966" cy="3649176"/>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18966" y="2590800"/>
            <a:ext cx="5772634" cy="3785652"/>
          </a:xfrm>
          <a:prstGeom prst="rect">
            <a:avLst/>
          </a:prstGeom>
          <a:noFill/>
        </p:spPr>
        <p:txBody>
          <a:bodyPr wrap="square" rtlCol="0">
            <a:spAutoFit/>
          </a:bodyPr>
          <a:lstStyle/>
          <a:p>
            <a:pPr>
              <a:tabLst>
                <a:tab pos="465138" algn="l"/>
              </a:tabLst>
            </a:pPr>
            <a:r>
              <a:rPr lang="en-US" sz="2400" dirty="0" smtClean="0">
                <a:latin typeface="Century Schoolbook" panose="02040604050505020304" pitchFamily="18" charset="0"/>
              </a:rPr>
              <a:t>		Suddenly</a:t>
            </a:r>
            <a:r>
              <a:rPr lang="en-US" sz="2400" dirty="0">
                <a:latin typeface="Century Schoolbook" panose="02040604050505020304" pitchFamily="18" charset="0"/>
              </a:rPr>
              <a:t>, they hear fists pounding hard on the door and Pa's voice shouting, "Let me in</a:t>
            </a:r>
            <a:r>
              <a:rPr lang="en-US" sz="2400" dirty="0" smtClean="0">
                <a:latin typeface="Century Schoolbook" panose="02040604050505020304" pitchFamily="18" charset="0"/>
              </a:rPr>
              <a:t>!"</a:t>
            </a:r>
            <a:endParaRPr lang="en-US" sz="2400" dirty="0">
              <a:latin typeface="Century Schoolbook" panose="02040604050505020304" pitchFamily="18" charset="0"/>
            </a:endParaRPr>
          </a:p>
          <a:p>
            <a:pPr>
              <a:tabLst>
                <a:tab pos="465138" algn="l"/>
              </a:tabLst>
            </a:pPr>
            <a:r>
              <a:rPr lang="en-US" sz="2400" dirty="0" smtClean="0">
                <a:latin typeface="Century Schoolbook" panose="02040604050505020304" pitchFamily="18" charset="0"/>
              </a:rPr>
              <a:t>	Ma </a:t>
            </a:r>
            <a:r>
              <a:rPr lang="en-US" sz="2400" dirty="0">
                <a:latin typeface="Century Schoolbook" panose="02040604050505020304" pitchFamily="18" charset="0"/>
              </a:rPr>
              <a:t>opens the door and Pa slams it quickly behind him. He is breathing hard from running. "Whew! I'm scared yet," he says</a:t>
            </a:r>
            <a:r>
              <a:rPr lang="en-US" sz="2400" dirty="0" smtClean="0">
                <a:latin typeface="Century Schoolbook" panose="02040604050505020304" pitchFamily="18" charset="0"/>
              </a:rPr>
              <a:t>.</a:t>
            </a:r>
            <a:endParaRPr lang="en-US" sz="2400" dirty="0">
              <a:latin typeface="Century Schoolbook" panose="02040604050505020304" pitchFamily="18" charset="0"/>
            </a:endParaRPr>
          </a:p>
          <a:p>
            <a:pPr>
              <a:tabLst>
                <a:tab pos="465138" algn="l"/>
              </a:tabLst>
            </a:pPr>
            <a:r>
              <a:rPr lang="en-US" sz="2400" dirty="0" smtClean="0">
                <a:latin typeface="Century Schoolbook" panose="02040604050505020304" pitchFamily="18" charset="0"/>
              </a:rPr>
              <a:t>	"</a:t>
            </a:r>
            <a:r>
              <a:rPr lang="en-US" sz="2400" dirty="0">
                <a:latin typeface="Century Schoolbook" panose="02040604050505020304" pitchFamily="18" charset="0"/>
              </a:rPr>
              <a:t>What was it, Charles?" Ma asks him</a:t>
            </a:r>
            <a:r>
              <a:rPr lang="en-US" sz="2400" dirty="0" smtClean="0">
                <a:latin typeface="Century Schoolbook" panose="02040604050505020304" pitchFamily="18" charset="0"/>
              </a:rPr>
              <a:t>.</a:t>
            </a:r>
            <a:endParaRPr lang="en-US" sz="2400" dirty="0">
              <a:latin typeface="Century Schoolbook" panose="02040604050505020304" pitchFamily="18" charset="0"/>
            </a:endParaRPr>
          </a:p>
          <a:p>
            <a:pPr>
              <a:tabLst>
                <a:tab pos="465138" algn="l"/>
              </a:tabLst>
            </a:pPr>
            <a:r>
              <a:rPr lang="en-US" sz="2400" dirty="0" smtClean="0">
                <a:latin typeface="Century Schoolbook" panose="02040604050505020304" pitchFamily="18" charset="0"/>
              </a:rPr>
              <a:t>	"</a:t>
            </a:r>
            <a:r>
              <a:rPr lang="en-US" sz="2400" dirty="0">
                <a:latin typeface="Century Schoolbook" panose="02040604050505020304" pitchFamily="18" charset="0"/>
              </a:rPr>
              <a:t>A panther," Pa answers.</a:t>
            </a:r>
          </a:p>
        </p:txBody>
      </p:sp>
    </p:spTree>
    <p:extLst>
      <p:ext uri="{BB962C8B-B14F-4D97-AF65-F5344CB8AC3E}">
        <p14:creationId xmlns:p14="http://schemas.microsoft.com/office/powerpoint/2010/main" val="23877751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440871" y="306817"/>
            <a:ext cx="8267700" cy="1446550"/>
          </a:xfrm>
          <a:prstGeom prst="rect">
            <a:avLst/>
          </a:prstGeom>
          <a:noFill/>
        </p:spPr>
        <p:txBody>
          <a:bodyPr wrap="square" rtlCol="0">
            <a:spAutoFit/>
          </a:bodyPr>
          <a:lstStyle/>
          <a:p>
            <a:pPr marL="231775"/>
            <a:r>
              <a:rPr lang="en-US" sz="4000" dirty="0" smtClean="0">
                <a:solidFill>
                  <a:prstClr val="black"/>
                </a:solidFill>
                <a:latin typeface="Century Schoolbook" panose="02040604050505020304" pitchFamily="18" charset="0"/>
              </a:rPr>
              <a:t>Share your </a:t>
            </a:r>
            <a:r>
              <a:rPr lang="en-US" sz="8800" dirty="0" smtClean="0">
                <a:solidFill>
                  <a:prstClr val="black"/>
                </a:solidFill>
                <a:latin typeface="Jenna Sue" pitchFamily="2" charset="0"/>
              </a:rPr>
              <a:t>answers</a:t>
            </a:r>
            <a:r>
              <a:rPr lang="en-US" sz="4000" dirty="0" smtClean="0">
                <a:solidFill>
                  <a:prstClr val="black"/>
                </a:solidFill>
                <a:latin typeface="Century Schoolbook" panose="02040604050505020304" pitchFamily="18" charset="0"/>
              </a:rPr>
              <a:t>.</a:t>
            </a:r>
            <a:endParaRPr lang="en-US" sz="2000" dirty="0">
              <a:solidFill>
                <a:prstClr val="black"/>
              </a:solidFill>
            </a:endParaRPr>
          </a:p>
        </p:txBody>
      </p:sp>
      <p:sp>
        <p:nvSpPr>
          <p:cNvPr id="6" name="TextBox 5"/>
          <p:cNvSpPr txBox="1"/>
          <p:nvPr/>
        </p:nvSpPr>
        <p:spPr>
          <a:xfrm>
            <a:off x="993321" y="2667000"/>
            <a:ext cx="7162800" cy="1569660"/>
          </a:xfrm>
          <a:prstGeom prst="rect">
            <a:avLst/>
          </a:prstGeom>
          <a:noFill/>
        </p:spPr>
        <p:txBody>
          <a:bodyPr wrap="square" rtlCol="0">
            <a:spAutoFit/>
          </a:bodyPr>
          <a:lstStyle/>
          <a:p>
            <a:r>
              <a:rPr lang="en-US" sz="2400" b="1" dirty="0" smtClean="0">
                <a:latin typeface="Century Gothic" panose="020B0502020202020204" pitchFamily="34" charset="0"/>
              </a:rPr>
              <a:t>What </a:t>
            </a:r>
            <a:r>
              <a:rPr lang="en-US" sz="2400" b="1" dirty="0">
                <a:latin typeface="Century Gothic" panose="020B0502020202020204" pitchFamily="34" charset="0"/>
              </a:rPr>
              <a:t>does Pa want to buy with the money he receives from selling his furs </a:t>
            </a:r>
            <a:r>
              <a:rPr lang="en-US" sz="2400" b="1" dirty="0" smtClean="0">
                <a:latin typeface="Century Gothic" panose="020B0502020202020204" pitchFamily="34" charset="0"/>
              </a:rPr>
              <a:t>in Independence? Use evidence from the text to support your claim. (RACE)</a:t>
            </a:r>
            <a:endParaRPr lang="en-US" sz="2400" b="1" dirty="0">
              <a:latin typeface="Century Gothic" panose="020B0502020202020204" pitchFamily="34" charset="0"/>
            </a:endParaRPr>
          </a:p>
        </p:txBody>
      </p:sp>
    </p:spTree>
    <p:extLst>
      <p:ext uri="{BB962C8B-B14F-4D97-AF65-F5344CB8AC3E}">
        <p14:creationId xmlns:p14="http://schemas.microsoft.com/office/powerpoint/2010/main" val="22360312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4800"/>
            <a:ext cx="8268147" cy="6219403"/>
          </a:xfrm>
          <a:prstGeom prst="rect">
            <a:avLst/>
          </a:prstGeom>
        </p:spPr>
      </p:pic>
    </p:spTree>
    <p:extLst>
      <p:ext uri="{BB962C8B-B14F-4D97-AF65-F5344CB8AC3E}">
        <p14:creationId xmlns:p14="http://schemas.microsoft.com/office/powerpoint/2010/main" val="2089462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199572" y="457200"/>
            <a:ext cx="7649028" cy="977191"/>
          </a:xfrm>
          <a:prstGeom prst="rect">
            <a:avLst/>
          </a:prstGeom>
          <a:noFill/>
        </p:spPr>
        <p:txBody>
          <a:bodyPr wrap="square" rtlCol="0">
            <a:spAutoFit/>
          </a:bodyPr>
          <a:lstStyle/>
          <a:p>
            <a:pPr algn="ctr">
              <a:lnSpc>
                <a:spcPts val="6900"/>
              </a:lnSpc>
            </a:pPr>
            <a:r>
              <a:rPr lang="en-US" sz="6000" dirty="0" smtClean="0">
                <a:solidFill>
                  <a:prstClr val="black"/>
                </a:solidFill>
                <a:effectLst>
                  <a:glow rad="76200">
                    <a:srgbClr val="C4A842">
                      <a:alpha val="59000"/>
                    </a:srgbClr>
                  </a:glow>
                </a:effectLst>
                <a:latin typeface="HelloDoodleType" panose="02000603000000000000" pitchFamily="2" charset="0"/>
                <a:ea typeface="HelloDoodleType" panose="02000603000000000000" pitchFamily="2" charset="0"/>
              </a:rPr>
              <a:t>Super Student Sample!</a:t>
            </a:r>
            <a:endParaRPr lang="en-US" sz="6000" dirty="0">
              <a:solidFill>
                <a:prstClr val="black"/>
              </a:solidFill>
              <a:effectLst>
                <a:glow rad="76200">
                  <a:srgbClr val="C4A842">
                    <a:alpha val="59000"/>
                  </a:srgbClr>
                </a:glow>
              </a:effectLst>
              <a:latin typeface="HelloDoodleType" panose="02000603000000000000" pitchFamily="2" charset="0"/>
              <a:ea typeface="HelloDoodleType" panose="02000603000000000000" pitchFamily="2"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637" y="6019800"/>
            <a:ext cx="347663"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2982" y="6047673"/>
            <a:ext cx="347663"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0124" y="6056064"/>
            <a:ext cx="347663"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1126" y="6038045"/>
            <a:ext cx="3476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115953" y="6048023"/>
            <a:ext cx="2028101" cy="369332"/>
          </a:xfrm>
          <a:prstGeom prst="rect">
            <a:avLst/>
          </a:prstGeom>
          <a:noFill/>
        </p:spPr>
        <p:txBody>
          <a:bodyPr wrap="square" rtlCol="0">
            <a:spAutoFit/>
          </a:bodyPr>
          <a:lstStyle/>
          <a:p>
            <a:r>
              <a:rPr lang="en-US" dirty="0" err="1" smtClean="0">
                <a:latin typeface="Arial Narrow" panose="020B0606020202030204" pitchFamily="34" charset="0"/>
              </a:rPr>
              <a:t>estated</a:t>
            </a:r>
            <a:r>
              <a:rPr lang="en-US" dirty="0" smtClean="0">
                <a:latin typeface="Arial Narrow" panose="020B0606020202030204" pitchFamily="34" charset="0"/>
              </a:rPr>
              <a:t> the question</a:t>
            </a:r>
            <a:endParaRPr lang="en-US" dirty="0">
              <a:latin typeface="Arial Narrow" panose="020B0606020202030204" pitchFamily="34" charset="0"/>
            </a:endParaRPr>
          </a:p>
        </p:txBody>
      </p:sp>
      <p:sp>
        <p:nvSpPr>
          <p:cNvPr id="13" name="TextBox 12"/>
          <p:cNvSpPr txBox="1"/>
          <p:nvPr/>
        </p:nvSpPr>
        <p:spPr>
          <a:xfrm>
            <a:off x="3366625" y="6056064"/>
            <a:ext cx="2028101" cy="369332"/>
          </a:xfrm>
          <a:prstGeom prst="rect">
            <a:avLst/>
          </a:prstGeom>
          <a:noFill/>
        </p:spPr>
        <p:txBody>
          <a:bodyPr wrap="square" rtlCol="0">
            <a:spAutoFit/>
          </a:bodyPr>
          <a:lstStyle/>
          <a:p>
            <a:r>
              <a:rPr lang="en-US" dirty="0" err="1" smtClean="0">
                <a:latin typeface="Arial Narrow" panose="020B0606020202030204" pitchFamily="34" charset="0"/>
              </a:rPr>
              <a:t>nswered</a:t>
            </a:r>
            <a:r>
              <a:rPr lang="en-US" dirty="0" smtClean="0">
                <a:latin typeface="Arial Narrow" panose="020B0606020202030204" pitchFamily="34" charset="0"/>
              </a:rPr>
              <a:t> the question</a:t>
            </a:r>
            <a:endParaRPr lang="en-US" dirty="0">
              <a:latin typeface="Arial Narrow" panose="020B0606020202030204" pitchFamily="34" charset="0"/>
            </a:endParaRPr>
          </a:p>
        </p:txBody>
      </p:sp>
      <p:sp>
        <p:nvSpPr>
          <p:cNvPr id="14" name="TextBox 13"/>
          <p:cNvSpPr txBox="1"/>
          <p:nvPr/>
        </p:nvSpPr>
        <p:spPr>
          <a:xfrm>
            <a:off x="5681653" y="6056064"/>
            <a:ext cx="1518531" cy="369332"/>
          </a:xfrm>
          <a:prstGeom prst="rect">
            <a:avLst/>
          </a:prstGeom>
          <a:noFill/>
        </p:spPr>
        <p:txBody>
          <a:bodyPr wrap="square" rtlCol="0">
            <a:spAutoFit/>
          </a:bodyPr>
          <a:lstStyle/>
          <a:p>
            <a:r>
              <a:rPr lang="en-US" dirty="0" err="1" smtClean="0">
                <a:latin typeface="Arial Narrow" panose="020B0606020202030204" pitchFamily="34" charset="0"/>
              </a:rPr>
              <a:t>ited</a:t>
            </a:r>
            <a:r>
              <a:rPr lang="en-US" dirty="0" smtClean="0">
                <a:latin typeface="Arial Narrow" panose="020B0606020202030204" pitchFamily="34" charset="0"/>
              </a:rPr>
              <a:t> evidence</a:t>
            </a:r>
            <a:endParaRPr lang="en-US" dirty="0">
              <a:latin typeface="Arial Narrow" panose="020B0606020202030204" pitchFamily="34" charset="0"/>
            </a:endParaRPr>
          </a:p>
        </p:txBody>
      </p:sp>
      <p:sp>
        <p:nvSpPr>
          <p:cNvPr id="15" name="TextBox 14"/>
          <p:cNvSpPr txBox="1"/>
          <p:nvPr/>
        </p:nvSpPr>
        <p:spPr>
          <a:xfrm>
            <a:off x="7344499" y="6040766"/>
            <a:ext cx="2028101" cy="369332"/>
          </a:xfrm>
          <a:prstGeom prst="rect">
            <a:avLst/>
          </a:prstGeom>
          <a:noFill/>
        </p:spPr>
        <p:txBody>
          <a:bodyPr wrap="square" rtlCol="0">
            <a:spAutoFit/>
          </a:bodyPr>
          <a:lstStyle/>
          <a:p>
            <a:r>
              <a:rPr lang="en-US" dirty="0" err="1" smtClean="0">
                <a:latin typeface="Arial Narrow" panose="020B0606020202030204" pitchFamily="34" charset="0"/>
              </a:rPr>
              <a:t>xplained</a:t>
            </a:r>
            <a:endParaRPr lang="en-US" dirty="0">
              <a:latin typeface="Arial Narrow" panose="020B0606020202030204" pitchFamily="34" charset="0"/>
            </a:endParaRPr>
          </a:p>
        </p:txBody>
      </p:sp>
      <p:sp>
        <p:nvSpPr>
          <p:cNvPr id="2" name="TextBox 1"/>
          <p:cNvSpPr txBox="1"/>
          <p:nvPr/>
        </p:nvSpPr>
        <p:spPr>
          <a:xfrm>
            <a:off x="762001" y="2591072"/>
            <a:ext cx="7467600" cy="369332"/>
          </a:xfrm>
          <a:prstGeom prst="rect">
            <a:avLst/>
          </a:prstGeom>
          <a:noFill/>
        </p:spPr>
        <p:txBody>
          <a:bodyPr wrap="square" rtlCol="0">
            <a:spAutoFit/>
          </a:bodyPr>
          <a:lstStyle/>
          <a:p>
            <a:r>
              <a:rPr lang="en-US" dirty="0" smtClean="0">
                <a:latin typeface="Segoe UI" panose="020B0502040204020203" pitchFamily="34" charset="0"/>
                <a:ea typeface="Segoe UI" panose="020B0502040204020203" pitchFamily="34" charset="0"/>
                <a:cs typeface="Segoe UI" panose="020B0502040204020203" pitchFamily="34" charset="0"/>
              </a:rPr>
              <a:t>copy/paste student response here</a:t>
            </a:r>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3" name="Rectangle 2"/>
          <p:cNvSpPr/>
          <p:nvPr/>
        </p:nvSpPr>
        <p:spPr>
          <a:xfrm>
            <a:off x="617747" y="1752600"/>
            <a:ext cx="7840453" cy="4114800"/>
          </a:xfrm>
          <a:prstGeom prst="rect">
            <a:avLst/>
          </a:prstGeom>
          <a:noFill/>
          <a:ln w="19050">
            <a:solidFill>
              <a:srgbClr val="0046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00" y="1752600"/>
            <a:ext cx="990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super awar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95" r="5953"/>
          <a:stretch/>
        </p:blipFill>
        <p:spPr bwMode="auto">
          <a:xfrm>
            <a:off x="7268028" y="193420"/>
            <a:ext cx="1629230" cy="239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856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descr="http://us.123rf.com/400wm/400/400/lhfgraphics/lhfgraphics1112/lhfgraphics111200232/11670333-doodle-style-retro-microphone-radio-or-communication-illustr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562600"/>
            <a:ext cx="910623" cy="9106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0" y="2057400"/>
            <a:ext cx="4073146" cy="1877437"/>
          </a:xfrm>
          <a:prstGeom prst="rect">
            <a:avLst/>
          </a:prstGeom>
          <a:noFill/>
        </p:spPr>
        <p:txBody>
          <a:bodyPr wrap="square" rtlCol="0">
            <a:spAutoFit/>
          </a:bodyPr>
          <a:lstStyle/>
          <a:p>
            <a:pPr algn="ctr"/>
            <a:r>
              <a:rPr lang="en-US" sz="3600" dirty="0" smtClean="0">
                <a:solidFill>
                  <a:prstClr val="black"/>
                </a:solidFill>
                <a:effectLst>
                  <a:outerShdw blurRad="38100" dist="38100" dir="2700000" algn="tl">
                    <a:srgbClr val="000000">
                      <a:alpha val="43137"/>
                    </a:srgbClr>
                  </a:outerShdw>
                </a:effectLst>
                <a:latin typeface="Century Schoolbook" panose="02040604050505020304" pitchFamily="18" charset="0"/>
              </a:rPr>
              <a:t>What did you </a:t>
            </a:r>
            <a:r>
              <a:rPr lang="en-US" sz="4400" i="1" dirty="0" smtClean="0">
                <a:solidFill>
                  <a:prstClr val="black"/>
                </a:solidFill>
                <a:effectLst>
                  <a:outerShdw blurRad="38100" dist="38100" dir="2700000" algn="tl">
                    <a:srgbClr val="000000">
                      <a:alpha val="43137"/>
                    </a:srgbClr>
                  </a:outerShdw>
                </a:effectLst>
                <a:latin typeface="Century Schoolbook" panose="02040604050505020304" pitchFamily="18" charset="0"/>
              </a:rPr>
              <a:t>Notice &amp; Note </a:t>
            </a:r>
          </a:p>
          <a:p>
            <a:pPr algn="ctr"/>
            <a:r>
              <a:rPr lang="en-US" sz="3600" dirty="0" smtClean="0">
                <a:solidFill>
                  <a:prstClr val="black"/>
                </a:solidFill>
                <a:effectLst>
                  <a:outerShdw blurRad="38100" dist="38100" dir="2700000" algn="tl">
                    <a:srgbClr val="000000">
                      <a:alpha val="43137"/>
                    </a:srgbClr>
                  </a:outerShdw>
                </a:effectLst>
                <a:latin typeface="Century Schoolbook" panose="02040604050505020304" pitchFamily="18" charset="0"/>
              </a:rPr>
              <a:t>in chapters </a:t>
            </a:r>
            <a:r>
              <a:rPr lang="en-US" sz="3600" dirty="0" smtClean="0">
                <a:solidFill>
                  <a:prstClr val="black"/>
                </a:solidFill>
                <a:effectLst>
                  <a:outerShdw blurRad="38100" dist="38100" dir="2700000" algn="tl">
                    <a:srgbClr val="000000">
                      <a:alpha val="43137"/>
                    </a:srgbClr>
                  </a:outerShdw>
                </a:effectLst>
                <a:latin typeface="Century Schoolbook" panose="02040604050505020304" pitchFamily="18" charset="0"/>
              </a:rPr>
              <a:t>19-21?</a:t>
            </a:r>
            <a:endParaRPr lang="en-US" dirty="0">
              <a:solidFill>
                <a:prstClr val="black"/>
              </a:solidFill>
              <a:effectLst>
                <a:outerShdw blurRad="38100" dist="38100" dir="2700000" algn="tl">
                  <a:srgbClr val="000000">
                    <a:alpha val="43137"/>
                  </a:srgbClr>
                </a:outerShdw>
              </a:effectLst>
            </a:endParaRPr>
          </a:p>
        </p:txBody>
      </p:sp>
      <p:sp>
        <p:nvSpPr>
          <p:cNvPr id="6" name="TextBox 5"/>
          <p:cNvSpPr txBox="1"/>
          <p:nvPr/>
        </p:nvSpPr>
        <p:spPr>
          <a:xfrm>
            <a:off x="1165932" y="5556246"/>
            <a:ext cx="1935335" cy="923330"/>
          </a:xfrm>
          <a:prstGeom prst="rect">
            <a:avLst/>
          </a:prstGeom>
          <a:noFill/>
        </p:spPr>
        <p:txBody>
          <a:bodyPr wrap="square" rtlCol="0">
            <a:spAutoFit/>
          </a:bodyPr>
          <a:lstStyle/>
          <a:p>
            <a:pPr algn="ctr"/>
            <a:r>
              <a:rPr lang="en-US" dirty="0">
                <a:solidFill>
                  <a:prstClr val="black"/>
                </a:solidFill>
                <a:latin typeface="HelloRecess" panose="02000603000000000000" pitchFamily="2" charset="0"/>
                <a:ea typeface="HelloRecess" panose="02000603000000000000" pitchFamily="2" charset="0"/>
              </a:rPr>
              <a:t>Share on your mic, webcam or in chat!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13884"/>
            <a:ext cx="2476500"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9327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ectangle 5"/>
          <p:cNvSpPr/>
          <p:nvPr/>
        </p:nvSpPr>
        <p:spPr>
          <a:xfrm>
            <a:off x="152401" y="172738"/>
            <a:ext cx="8839200" cy="6512524"/>
          </a:xfrm>
          <a:prstGeom prst="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62001" y="457200"/>
            <a:ext cx="7620000" cy="4935918"/>
          </a:xfrm>
          <a:prstGeom prst="rect">
            <a:avLst/>
          </a:prstGeom>
          <a:effectLst>
            <a:outerShdw blurRad="50800" dist="38100" dir="2700000" algn="tl" rotWithShape="0">
              <a:prstClr val="black">
                <a:alpha val="40000"/>
              </a:prstClr>
            </a:outerShdw>
          </a:effectLst>
        </p:spPr>
      </p:pic>
      <p:sp>
        <p:nvSpPr>
          <p:cNvPr id="14" name="Oval 13"/>
          <p:cNvSpPr/>
          <p:nvPr/>
        </p:nvSpPr>
        <p:spPr>
          <a:xfrm>
            <a:off x="7696200" y="4285572"/>
            <a:ext cx="365760" cy="365760"/>
          </a:xfrm>
          <a:prstGeom prst="ellipse">
            <a:avLst/>
          </a:prstGeom>
          <a:ln w="38100">
            <a:solidFill>
              <a:schemeClr val="bg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Oval 15"/>
          <p:cNvSpPr/>
          <p:nvPr/>
        </p:nvSpPr>
        <p:spPr>
          <a:xfrm>
            <a:off x="1600200" y="1458502"/>
            <a:ext cx="5943600" cy="3092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094617" y="4596655"/>
            <a:ext cx="274320" cy="274320"/>
          </a:xfrm>
          <a:prstGeom prst="ellipse">
            <a:avLst/>
          </a:prstGeom>
          <a:ln w="38100">
            <a:solidFill>
              <a:schemeClr val="bg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Oval 14"/>
          <p:cNvSpPr/>
          <p:nvPr/>
        </p:nvSpPr>
        <p:spPr>
          <a:xfrm>
            <a:off x="8233954" y="4992234"/>
            <a:ext cx="182880" cy="182880"/>
          </a:xfrm>
          <a:prstGeom prst="ellipse">
            <a:avLst/>
          </a:prstGeom>
          <a:ln w="38100">
            <a:solidFill>
              <a:schemeClr val="bg1">
                <a:lumMod val="8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026" name="Picture 2" descr="https://mayirar.files.wordpress.com/2014/09/kids-reading.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091" t="39414" b="10449"/>
          <a:stretch/>
        </p:blipFill>
        <p:spPr bwMode="auto">
          <a:xfrm>
            <a:off x="-198120" y="4858928"/>
            <a:ext cx="9723120" cy="199907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69703" y="2523621"/>
            <a:ext cx="7010400" cy="1083823"/>
          </a:xfrm>
          <a:prstGeom prst="rect">
            <a:avLst/>
          </a:prstGeom>
          <a:noFill/>
        </p:spPr>
        <p:txBody>
          <a:bodyPr wrap="square" rtlCol="0">
            <a:spAutoFit/>
          </a:bodyPr>
          <a:lstStyle/>
          <a:p>
            <a:pPr algn="ctr">
              <a:lnSpc>
                <a:spcPts val="7600"/>
              </a:lnSpc>
            </a:pPr>
            <a:r>
              <a:rPr lang="en-US" sz="8000" dirty="0" smtClean="0">
                <a:solidFill>
                  <a:prstClr val="black"/>
                </a:solidFill>
                <a:effectLst>
                  <a:glow rad="63500">
                    <a:schemeClr val="accent1">
                      <a:satMod val="175000"/>
                      <a:alpha val="40000"/>
                    </a:schemeClr>
                  </a:glow>
                </a:effectLst>
                <a:latin typeface="HelloDoodleType" panose="02000603000000000000" pitchFamily="2" charset="0"/>
                <a:ea typeface="HelloDoodleType" panose="02000603000000000000" pitchFamily="2" charset="0"/>
              </a:rPr>
              <a:t>Point of View</a:t>
            </a:r>
            <a:endParaRPr lang="en-US" sz="5400" dirty="0">
              <a:solidFill>
                <a:prstClr val="black"/>
              </a:solidFill>
              <a:effectLst>
                <a:glow rad="63500">
                  <a:schemeClr val="accent1">
                    <a:satMod val="175000"/>
                    <a:alpha val="40000"/>
                  </a:schemeClr>
                </a:glow>
              </a:effectLst>
              <a:latin typeface="HelloDoodleType" panose="02000603000000000000" pitchFamily="2" charset="0"/>
              <a:ea typeface="HelloDoodleType" panose="02000603000000000000" pitchFamily="2" charset="0"/>
            </a:endParaRPr>
          </a:p>
        </p:txBody>
      </p:sp>
    </p:spTree>
    <p:extLst>
      <p:ext uri="{BB962C8B-B14F-4D97-AF65-F5344CB8AC3E}">
        <p14:creationId xmlns:p14="http://schemas.microsoft.com/office/powerpoint/2010/main" val="42362484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28600" y="228600"/>
            <a:ext cx="8686800" cy="6400800"/>
          </a:xfrm>
          <a:prstGeom prst="rect">
            <a:avLst/>
          </a:prstGeom>
          <a:solidFill>
            <a:srgbClr val="FFFFFF"/>
          </a:solid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905329" y="1447800"/>
            <a:ext cx="7391400" cy="3631763"/>
          </a:xfrm>
          <a:prstGeom prst="rect">
            <a:avLst/>
          </a:prstGeom>
          <a:noFill/>
        </p:spPr>
        <p:txBody>
          <a:bodyPr wrap="square" rtlCol="0">
            <a:spAutoFit/>
          </a:bodyPr>
          <a:lstStyle/>
          <a:p>
            <a:pPr algn="ctr"/>
            <a:r>
              <a:rPr lang="en-US" sz="5400" dirty="0" smtClean="0">
                <a:solidFill>
                  <a:prstClr val="black"/>
                </a:solidFill>
                <a:latin typeface="HelloPlainJane" panose="02000603000000000000" pitchFamily="2" charset="0"/>
                <a:ea typeface="HelloPlainJane" panose="02000603000000000000" pitchFamily="2" charset="0"/>
              </a:rPr>
              <a:t>I CAN…</a:t>
            </a:r>
          </a:p>
          <a:p>
            <a:pPr algn="ctr"/>
            <a:r>
              <a:rPr lang="en-US" sz="4400" dirty="0" smtClean="0">
                <a:solidFill>
                  <a:prstClr val="black"/>
                </a:solidFill>
                <a:latin typeface="HelloPlainJane" panose="02000603000000000000" pitchFamily="2" charset="0"/>
                <a:ea typeface="HelloPlainJane" panose="02000603000000000000" pitchFamily="2" charset="0"/>
              </a:rPr>
              <a:t>determine </a:t>
            </a:r>
            <a:r>
              <a:rPr lang="en-US" sz="4400" dirty="0">
                <a:solidFill>
                  <a:prstClr val="black"/>
                </a:solidFill>
                <a:latin typeface="HelloPlainJane" panose="02000603000000000000" pitchFamily="2" charset="0"/>
                <a:ea typeface="HelloPlainJane" panose="02000603000000000000" pitchFamily="2" charset="0"/>
              </a:rPr>
              <a:t>the </a:t>
            </a:r>
            <a:r>
              <a:rPr lang="en-US" sz="4400" dirty="0" smtClean="0">
                <a:solidFill>
                  <a:prstClr val="black"/>
                </a:solidFill>
                <a:latin typeface="HelloPlainJane" panose="02000603000000000000" pitchFamily="2" charset="0"/>
                <a:ea typeface="HelloPlainJane" panose="02000603000000000000" pitchFamily="2" charset="0"/>
              </a:rPr>
              <a:t>point </a:t>
            </a:r>
            <a:r>
              <a:rPr lang="en-US" sz="4400" dirty="0">
                <a:solidFill>
                  <a:prstClr val="black"/>
                </a:solidFill>
                <a:latin typeface="HelloPlainJane" panose="02000603000000000000" pitchFamily="2" charset="0"/>
                <a:ea typeface="HelloPlainJane" panose="02000603000000000000" pitchFamily="2" charset="0"/>
              </a:rPr>
              <a:t>of view from which different stories are narrated, including the difference between </a:t>
            </a:r>
            <a:r>
              <a:rPr lang="en-US" sz="4400" dirty="0" smtClean="0">
                <a:solidFill>
                  <a:prstClr val="black"/>
                </a:solidFill>
                <a:latin typeface="HelloPlainJane" panose="02000603000000000000" pitchFamily="2" charset="0"/>
                <a:ea typeface="HelloPlainJane" panose="02000603000000000000" pitchFamily="2" charset="0"/>
              </a:rPr>
              <a:t>first </a:t>
            </a:r>
            <a:r>
              <a:rPr lang="en-US" sz="4400" dirty="0">
                <a:solidFill>
                  <a:prstClr val="black"/>
                </a:solidFill>
                <a:latin typeface="HelloPlainJane" panose="02000603000000000000" pitchFamily="2" charset="0"/>
                <a:ea typeface="HelloPlainJane" panose="02000603000000000000" pitchFamily="2" charset="0"/>
              </a:rPr>
              <a:t>and third-person narrations.</a:t>
            </a:r>
            <a:endParaRPr lang="en-US" sz="5400" dirty="0">
              <a:solidFill>
                <a:prstClr val="black"/>
              </a:solidFill>
              <a:latin typeface="HelloPlainJane" panose="02000603000000000000" pitchFamily="2" charset="0"/>
              <a:ea typeface="HelloPlainJane" panose="02000603000000000000" pitchFamily="2" charset="0"/>
            </a:endParaRPr>
          </a:p>
        </p:txBody>
      </p:sp>
    </p:spTree>
    <p:extLst>
      <p:ext uri="{BB962C8B-B14F-4D97-AF65-F5344CB8AC3E}">
        <p14:creationId xmlns:p14="http://schemas.microsoft.com/office/powerpoint/2010/main" val="40403356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28600" y="228600"/>
            <a:ext cx="8686800" cy="6400800"/>
          </a:xfrm>
          <a:prstGeom prst="rect">
            <a:avLst/>
          </a:prstGeom>
          <a:solidFill>
            <a:srgbClr val="FFFFFF"/>
          </a:solid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914400" y="1067574"/>
            <a:ext cx="7391400" cy="4647426"/>
          </a:xfrm>
          <a:prstGeom prst="rect">
            <a:avLst/>
          </a:prstGeom>
          <a:noFill/>
        </p:spPr>
        <p:txBody>
          <a:bodyPr wrap="square" rtlCol="0">
            <a:spAutoFit/>
          </a:bodyPr>
          <a:lstStyle/>
          <a:p>
            <a:pPr algn="ctr"/>
            <a:r>
              <a:rPr lang="en-US" sz="7200" dirty="0" smtClean="0">
                <a:solidFill>
                  <a:prstClr val="black"/>
                </a:solidFill>
                <a:latin typeface="Wish I Were Taller" panose="02000000000000000000" pitchFamily="2" charset="0"/>
                <a:ea typeface="HelloPlainJane" panose="02000603000000000000" pitchFamily="2" charset="0"/>
              </a:rPr>
              <a:t>POINT OF VIEW</a:t>
            </a:r>
          </a:p>
          <a:p>
            <a:pPr algn="ctr"/>
            <a:r>
              <a:rPr lang="en-US" sz="5400" dirty="0" smtClean="0">
                <a:solidFill>
                  <a:prstClr val="black"/>
                </a:solidFill>
                <a:latin typeface="HelloPlainJane" panose="02000603000000000000" pitchFamily="2" charset="0"/>
                <a:ea typeface="HelloPlainJane" panose="02000603000000000000" pitchFamily="2" charset="0"/>
              </a:rPr>
              <a:t>the </a:t>
            </a:r>
            <a:r>
              <a:rPr lang="en-US" sz="5400" dirty="0">
                <a:solidFill>
                  <a:prstClr val="black"/>
                </a:solidFill>
                <a:latin typeface="HelloPlainJane" panose="02000603000000000000" pitchFamily="2" charset="0"/>
                <a:ea typeface="HelloPlainJane" panose="02000603000000000000" pitchFamily="2" charset="0"/>
              </a:rPr>
              <a:t>narrator's position in relation to the story being told</a:t>
            </a:r>
            <a:r>
              <a:rPr lang="en-US" sz="5400" dirty="0" smtClean="0">
                <a:solidFill>
                  <a:prstClr val="black"/>
                </a:solidFill>
                <a:latin typeface="HelloPlainJane" panose="02000603000000000000" pitchFamily="2" charset="0"/>
                <a:ea typeface="HelloPlainJane" panose="02000603000000000000" pitchFamily="2" charset="0"/>
              </a:rPr>
              <a:t>.</a:t>
            </a:r>
          </a:p>
          <a:p>
            <a:pPr algn="ctr"/>
            <a:endParaRPr lang="en-US" sz="5400" dirty="0">
              <a:solidFill>
                <a:prstClr val="black"/>
              </a:solidFill>
              <a:latin typeface="HelloPlainJane" panose="02000603000000000000" pitchFamily="2" charset="0"/>
              <a:ea typeface="HelloPlainJane" panose="02000603000000000000" pitchFamily="2" charset="0"/>
            </a:endParaRPr>
          </a:p>
          <a:p>
            <a:pPr algn="ctr"/>
            <a:r>
              <a:rPr lang="en-US" sz="5400" dirty="0" smtClean="0">
                <a:solidFill>
                  <a:srgbClr val="C00000"/>
                </a:solidFill>
                <a:latin typeface="HelloPlainJane" panose="02000603000000000000" pitchFamily="2" charset="0"/>
                <a:ea typeface="HelloPlainJane" panose="02000603000000000000" pitchFamily="2" charset="0"/>
              </a:rPr>
              <a:t>Who is telling the story?</a:t>
            </a:r>
            <a:endParaRPr lang="en-US" sz="5400" dirty="0">
              <a:solidFill>
                <a:srgbClr val="C00000"/>
              </a:solidFill>
              <a:latin typeface="HelloPlainJane" panose="02000603000000000000" pitchFamily="2" charset="0"/>
              <a:ea typeface="HelloPlainJane" panose="02000603000000000000" pitchFamily="2" charset="0"/>
            </a:endParaRPr>
          </a:p>
        </p:txBody>
      </p:sp>
    </p:spTree>
    <p:extLst>
      <p:ext uri="{BB962C8B-B14F-4D97-AF65-F5344CB8AC3E}">
        <p14:creationId xmlns:p14="http://schemas.microsoft.com/office/powerpoint/2010/main" val="2423430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descr="http://us.123rf.com/400wm/400/400/lhfgraphics/lhfgraphics1112/lhfgraphics111200232/11670333-doodle-style-retro-microphone-radio-or-communication-illustr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562600"/>
            <a:ext cx="910623" cy="9106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82271" y="2667000"/>
            <a:ext cx="6139543" cy="1077218"/>
          </a:xfrm>
          <a:prstGeom prst="rect">
            <a:avLst/>
          </a:prstGeom>
          <a:noFill/>
        </p:spPr>
        <p:txBody>
          <a:bodyPr wrap="square" rtlCol="0">
            <a:spAutoFit/>
          </a:bodyPr>
          <a:lstStyle/>
          <a:p>
            <a:pPr algn="ctr"/>
            <a:r>
              <a:rPr lang="en-US" sz="3200" dirty="0" smtClean="0">
                <a:solidFill>
                  <a:prstClr val="black"/>
                </a:solidFill>
                <a:latin typeface="Century Schoolbook" panose="02040604050505020304" pitchFamily="18" charset="0"/>
              </a:rPr>
              <a:t>Does your family celebrate a winter holiday?</a:t>
            </a:r>
            <a:endParaRPr lang="en-US" sz="1600" dirty="0">
              <a:solidFill>
                <a:prstClr val="black"/>
              </a:solidFill>
            </a:endParaRPr>
          </a:p>
        </p:txBody>
      </p:sp>
      <p:sp>
        <p:nvSpPr>
          <p:cNvPr id="6" name="TextBox 5"/>
          <p:cNvSpPr txBox="1"/>
          <p:nvPr/>
        </p:nvSpPr>
        <p:spPr>
          <a:xfrm>
            <a:off x="1165932" y="5556246"/>
            <a:ext cx="1935335" cy="923330"/>
          </a:xfrm>
          <a:prstGeom prst="rect">
            <a:avLst/>
          </a:prstGeom>
          <a:noFill/>
        </p:spPr>
        <p:txBody>
          <a:bodyPr wrap="square" rtlCol="0">
            <a:spAutoFit/>
          </a:bodyPr>
          <a:lstStyle/>
          <a:p>
            <a:pPr algn="ctr"/>
            <a:r>
              <a:rPr lang="en-US" dirty="0">
                <a:solidFill>
                  <a:prstClr val="black"/>
                </a:solidFill>
                <a:latin typeface="HelloRecess" panose="02000603000000000000" pitchFamily="2" charset="0"/>
                <a:ea typeface="HelloRecess" panose="02000603000000000000" pitchFamily="2" charset="0"/>
              </a:rPr>
              <a:t>Share on your mic, webcam or in chat!</a:t>
            </a:r>
          </a:p>
        </p:txBody>
      </p:sp>
    </p:spTree>
    <p:extLst>
      <p:ext uri="{BB962C8B-B14F-4D97-AF65-F5344CB8AC3E}">
        <p14:creationId xmlns:p14="http://schemas.microsoft.com/office/powerpoint/2010/main" val="26499849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28600" y="228600"/>
            <a:ext cx="8686800" cy="6400800"/>
          </a:xfrm>
          <a:prstGeom prst="rect">
            <a:avLst/>
          </a:prstGeom>
          <a:solidFill>
            <a:srgbClr val="FFFFFF"/>
          </a:solid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524000" y="2362200"/>
            <a:ext cx="5867400" cy="7620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9"/>
          <p:cNvSpPr txBox="1"/>
          <p:nvPr/>
        </p:nvSpPr>
        <p:spPr>
          <a:xfrm>
            <a:off x="723900" y="914400"/>
            <a:ext cx="7696200" cy="4800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50000"/>
              </a:lnSpc>
              <a:spcBef>
                <a:spcPts val="0"/>
              </a:spcBef>
              <a:spcAft>
                <a:spcPts val="0"/>
              </a:spcAft>
            </a:pPr>
            <a:r>
              <a:rPr lang="en-US" sz="5400" dirty="0">
                <a:effectLst/>
                <a:latin typeface="Wish I Were Taller"/>
                <a:ea typeface="Calibri"/>
                <a:cs typeface="Times New Roman"/>
              </a:rPr>
              <a:t>FIRST PERSON</a:t>
            </a:r>
            <a:endParaRPr lang="en-US" sz="2400" dirty="0">
              <a:effectLst/>
              <a:ea typeface="Calibri"/>
              <a:cs typeface="Times New Roman"/>
            </a:endParaRPr>
          </a:p>
          <a:p>
            <a:pPr marL="0" marR="0" algn="ctr">
              <a:lnSpc>
                <a:spcPct val="150000"/>
              </a:lnSpc>
              <a:spcBef>
                <a:spcPts val="0"/>
              </a:spcBef>
              <a:spcAft>
                <a:spcPts val="0"/>
              </a:spcAft>
            </a:pPr>
            <a:r>
              <a:rPr lang="en-US" sz="4000" dirty="0">
                <a:effectLst/>
                <a:latin typeface="HelloTypewriter"/>
                <a:ea typeface="Calibri"/>
                <a:cs typeface="Times New Roman"/>
              </a:rPr>
              <a:t>I    me    my   us   we</a:t>
            </a:r>
            <a:endParaRPr lang="en-US" dirty="0">
              <a:effectLst/>
              <a:ea typeface="Calibri"/>
              <a:cs typeface="Times New Roman"/>
            </a:endParaRPr>
          </a:p>
          <a:p>
            <a:pPr marL="0" marR="0" algn="ctr">
              <a:lnSpc>
                <a:spcPct val="150000"/>
              </a:lnSpc>
              <a:spcBef>
                <a:spcPts val="0"/>
              </a:spcBef>
              <a:spcAft>
                <a:spcPts val="0"/>
              </a:spcAft>
            </a:pPr>
            <a:r>
              <a:rPr lang="en-US" sz="600" dirty="0">
                <a:effectLst/>
                <a:latin typeface="HelloHappyDays"/>
                <a:ea typeface="Calibri"/>
                <a:cs typeface="Times New Roman"/>
              </a:rPr>
              <a:t> </a:t>
            </a:r>
            <a:endParaRPr lang="en-US" dirty="0">
              <a:effectLst/>
              <a:ea typeface="Calibri"/>
              <a:cs typeface="Times New Roman"/>
            </a:endParaRPr>
          </a:p>
          <a:p>
            <a:pPr marL="0" marR="0" algn="ctr">
              <a:lnSpc>
                <a:spcPct val="150000"/>
              </a:lnSpc>
              <a:spcBef>
                <a:spcPts val="0"/>
              </a:spcBef>
              <a:spcAft>
                <a:spcPts val="0"/>
              </a:spcAft>
            </a:pPr>
            <a:r>
              <a:rPr lang="en-US" sz="3600" dirty="0">
                <a:effectLst/>
                <a:latin typeface="HelloHappyDays"/>
                <a:ea typeface="Calibri"/>
                <a:cs typeface="Times New Roman"/>
              </a:rPr>
              <a:t>A </a:t>
            </a:r>
            <a:r>
              <a:rPr lang="en-US" sz="3200" dirty="0">
                <a:effectLst/>
                <a:latin typeface="Wish I Were Taller"/>
                <a:ea typeface="Calibri"/>
                <a:cs typeface="Times New Roman"/>
              </a:rPr>
              <a:t>character</a:t>
            </a:r>
            <a:r>
              <a:rPr lang="en-US" sz="3200" dirty="0">
                <a:effectLst/>
                <a:latin typeface="HelloHappyDays"/>
                <a:ea typeface="Calibri"/>
                <a:cs typeface="Times New Roman"/>
              </a:rPr>
              <a:t> </a:t>
            </a:r>
            <a:r>
              <a:rPr lang="en-US" sz="3600" dirty="0">
                <a:effectLst/>
                <a:latin typeface="HelloHappyDays"/>
                <a:ea typeface="Calibri"/>
                <a:cs typeface="Times New Roman"/>
              </a:rPr>
              <a:t>is telling the story.</a:t>
            </a:r>
            <a:endParaRPr lang="en-US" dirty="0">
              <a:effectLst/>
              <a:ea typeface="Calibri"/>
              <a:cs typeface="Times New Roman"/>
            </a:endParaRPr>
          </a:p>
          <a:p>
            <a:pPr marL="0" marR="0" algn="ctr">
              <a:lnSpc>
                <a:spcPct val="150000"/>
              </a:lnSpc>
              <a:spcBef>
                <a:spcPts val="0"/>
              </a:spcBef>
              <a:spcAft>
                <a:spcPts val="0"/>
              </a:spcAft>
            </a:pPr>
            <a:r>
              <a:rPr lang="en-US" sz="3200" dirty="0">
                <a:effectLst/>
                <a:latin typeface="HelloTypewriter"/>
                <a:ea typeface="Calibri"/>
                <a:cs typeface="Times New Roman"/>
              </a:rPr>
              <a:t>“</a:t>
            </a:r>
            <a:r>
              <a:rPr lang="en-US" sz="3200" u="sng" dirty="0">
                <a:effectLst/>
                <a:latin typeface="HelloTypewriter"/>
                <a:ea typeface="Calibri"/>
                <a:cs typeface="Times New Roman"/>
              </a:rPr>
              <a:t>I</a:t>
            </a:r>
            <a:r>
              <a:rPr lang="en-US" sz="3200" dirty="0">
                <a:effectLst/>
                <a:latin typeface="HelloTypewriter"/>
                <a:ea typeface="Calibri"/>
                <a:cs typeface="Times New Roman"/>
              </a:rPr>
              <a:t> went to the store to get cheese.”</a:t>
            </a:r>
            <a:endParaRPr lang="en-US" dirty="0">
              <a:effectLst/>
              <a:ea typeface="Calibri"/>
              <a:cs typeface="Times New Roman"/>
            </a:endParaRPr>
          </a:p>
          <a:p>
            <a:pPr marL="0" marR="0" algn="ctr">
              <a:lnSpc>
                <a:spcPct val="150000"/>
              </a:lnSpc>
              <a:spcBef>
                <a:spcPts val="0"/>
              </a:spcBef>
              <a:spcAft>
                <a:spcPts val="0"/>
              </a:spcAft>
            </a:pPr>
            <a:r>
              <a:rPr lang="en-US" sz="3600" dirty="0">
                <a:effectLst/>
                <a:latin typeface="HelloHappyDays"/>
                <a:ea typeface="Calibri"/>
                <a:cs typeface="Times New Roman"/>
              </a:rPr>
              <a:t> </a:t>
            </a:r>
            <a:r>
              <a:rPr lang="en-US" sz="3600" dirty="0">
                <a:effectLst/>
                <a:latin typeface="HelloPlainJane"/>
                <a:ea typeface="Calibri"/>
                <a:cs typeface="Times New Roman"/>
              </a:rPr>
              <a:t>(told from a first-hand account)</a:t>
            </a:r>
            <a:endParaRPr lang="en-US" dirty="0">
              <a:effectLst/>
              <a:ea typeface="Calibri"/>
              <a:cs typeface="Times New Roman"/>
            </a:endParaRPr>
          </a:p>
          <a:p>
            <a:pPr marL="0" marR="0" algn="ctr">
              <a:lnSpc>
                <a:spcPts val="3200"/>
              </a:lnSpc>
              <a:spcBef>
                <a:spcPts val="0"/>
              </a:spcBef>
              <a:spcAft>
                <a:spcPts val="0"/>
              </a:spcAft>
            </a:pPr>
            <a:r>
              <a:rPr lang="en-US" sz="800" dirty="0">
                <a:effectLst/>
                <a:latin typeface="HelloPlainJane"/>
                <a:ea typeface="Calibri"/>
                <a:cs typeface="Times New Roman"/>
              </a:rPr>
              <a:t> </a:t>
            </a:r>
            <a:endParaRPr lang="en-US" sz="1100" dirty="0">
              <a:effectLst/>
              <a:ea typeface="Calibri"/>
              <a:cs typeface="Times New Roman"/>
            </a:endParaRPr>
          </a:p>
          <a:p>
            <a:pPr marL="0" marR="0">
              <a:lnSpc>
                <a:spcPts val="3200"/>
              </a:lnSpc>
              <a:spcBef>
                <a:spcPts val="0"/>
              </a:spcBef>
              <a:spcAft>
                <a:spcPts val="1000"/>
              </a:spcAft>
            </a:pPr>
            <a:r>
              <a:rPr lang="en-US" sz="1100" dirty="0">
                <a:effectLst/>
                <a:ea typeface="Calibri"/>
                <a:cs typeface="Times New Roman"/>
              </a:rPr>
              <a:t> </a:t>
            </a:r>
          </a:p>
        </p:txBody>
      </p:sp>
    </p:spTree>
    <p:extLst>
      <p:ext uri="{BB962C8B-B14F-4D97-AF65-F5344CB8AC3E}">
        <p14:creationId xmlns:p14="http://schemas.microsoft.com/office/powerpoint/2010/main" val="11155650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28600" y="228600"/>
            <a:ext cx="8686800" cy="6400800"/>
          </a:xfrm>
          <a:prstGeom prst="rect">
            <a:avLst/>
          </a:prstGeom>
          <a:solidFill>
            <a:srgbClr val="FFFFFF"/>
          </a:solid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6762"/>
          <a:stretch/>
        </p:blipFill>
        <p:spPr bwMode="auto">
          <a:xfrm>
            <a:off x="1673656" y="533401"/>
            <a:ext cx="5875020" cy="2471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2335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28600" y="228600"/>
            <a:ext cx="8686800" cy="6400800"/>
          </a:xfrm>
          <a:prstGeom prst="rect">
            <a:avLst/>
          </a:prstGeom>
          <a:solidFill>
            <a:srgbClr val="FFFFFF"/>
          </a:solid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3656" y="533401"/>
            <a:ext cx="587502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40550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28600" y="228600"/>
            <a:ext cx="8686800" cy="6400800"/>
          </a:xfrm>
          <a:prstGeom prst="rect">
            <a:avLst/>
          </a:prstGeom>
          <a:solidFill>
            <a:srgbClr val="FFFFFF"/>
          </a:solid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 Box 19"/>
          <p:cNvSpPr txBox="1"/>
          <p:nvPr/>
        </p:nvSpPr>
        <p:spPr>
          <a:xfrm>
            <a:off x="1066800" y="762000"/>
            <a:ext cx="7010400" cy="16478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4000" dirty="0">
                <a:effectLst/>
                <a:latin typeface="HelloTypewriter"/>
                <a:ea typeface="Times New Roman"/>
                <a:cs typeface="Times New Roman"/>
              </a:rPr>
              <a:t>The narrator's </a:t>
            </a:r>
            <a:endParaRPr lang="en-US" sz="4000" dirty="0" smtClean="0">
              <a:effectLst/>
              <a:latin typeface="HelloTypewriter"/>
              <a:ea typeface="Times New Roman"/>
              <a:cs typeface="Times New Roman"/>
            </a:endParaRPr>
          </a:p>
          <a:p>
            <a:pPr marL="0" marR="0" algn="ctr">
              <a:lnSpc>
                <a:spcPct val="115000"/>
              </a:lnSpc>
              <a:spcBef>
                <a:spcPts val="0"/>
              </a:spcBef>
              <a:spcAft>
                <a:spcPts val="0"/>
              </a:spcAft>
            </a:pPr>
            <a:r>
              <a:rPr lang="en-US" sz="4000" dirty="0" smtClean="0">
                <a:effectLst/>
                <a:latin typeface="Wish I Were Taller"/>
                <a:ea typeface="Times New Roman"/>
                <a:cs typeface="Times New Roman"/>
              </a:rPr>
              <a:t>point </a:t>
            </a:r>
            <a:r>
              <a:rPr lang="en-US" sz="4000" dirty="0">
                <a:effectLst/>
                <a:latin typeface="Wish I Were Taller"/>
                <a:ea typeface="Times New Roman"/>
                <a:cs typeface="Times New Roman"/>
              </a:rPr>
              <a:t>of view</a:t>
            </a:r>
            <a:r>
              <a:rPr lang="en-US" sz="4000" dirty="0">
                <a:effectLst/>
                <a:latin typeface="HelloTypewriter"/>
                <a:ea typeface="Times New Roman"/>
                <a:cs typeface="Times New Roman"/>
              </a:rPr>
              <a:t> influences how events are </a:t>
            </a:r>
            <a:r>
              <a:rPr lang="en-US" sz="4000" dirty="0">
                <a:effectLst/>
                <a:latin typeface="Wish I Were Taller"/>
                <a:ea typeface="Times New Roman"/>
                <a:cs typeface="Times New Roman"/>
              </a:rPr>
              <a:t>described</a:t>
            </a:r>
            <a:r>
              <a:rPr lang="en-US" sz="4000" dirty="0">
                <a:effectLst/>
                <a:latin typeface="HelloTypewriter"/>
                <a:ea typeface="Times New Roman"/>
                <a:cs typeface="Times New Roman"/>
              </a:rPr>
              <a:t>.</a:t>
            </a:r>
            <a:endParaRPr lang="en-US" sz="2000" dirty="0">
              <a:effectLst/>
              <a:ea typeface="Calibri"/>
              <a:cs typeface="Times New Roman"/>
            </a:endParaRPr>
          </a:p>
          <a:p>
            <a:pPr marL="0" marR="0">
              <a:lnSpc>
                <a:spcPct val="115000"/>
              </a:lnSpc>
              <a:spcBef>
                <a:spcPts val="0"/>
              </a:spcBef>
              <a:spcAft>
                <a:spcPts val="0"/>
              </a:spcAft>
            </a:pPr>
            <a:r>
              <a:rPr lang="en-US" sz="1000" dirty="0">
                <a:effectLst/>
                <a:latin typeface="HelloHappyDays"/>
                <a:ea typeface="Calibri"/>
                <a:cs typeface="Times New Roman"/>
              </a:rPr>
              <a:t> </a:t>
            </a:r>
            <a:endParaRPr lang="en-US" sz="1100" dirty="0">
              <a:effectLst/>
              <a:ea typeface="Calibri"/>
              <a:cs typeface="Times New Roman"/>
            </a:endParaRPr>
          </a:p>
        </p:txBody>
      </p:sp>
      <p:sp>
        <p:nvSpPr>
          <p:cNvPr id="6" name="Rounded Rectangular Callout 5"/>
          <p:cNvSpPr/>
          <p:nvPr/>
        </p:nvSpPr>
        <p:spPr>
          <a:xfrm>
            <a:off x="4571999" y="3352800"/>
            <a:ext cx="2181225" cy="1305422"/>
          </a:xfrm>
          <a:prstGeom prst="wedgeRoundRectCallout">
            <a:avLst>
              <a:gd name="adj1" fmla="val 59538"/>
              <a:gd name="adj2" fmla="val 61611"/>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0"/>
              </a:spcAft>
            </a:pPr>
            <a:r>
              <a:rPr lang="en-US" sz="1200">
                <a:effectLst/>
                <a:ea typeface="Calibri"/>
                <a:cs typeface="Times New Roman"/>
              </a:rPr>
              <a:t> </a:t>
            </a:r>
            <a:endParaRPr lang="en-US" sz="1100">
              <a:effectLst/>
              <a:ea typeface="Calibri"/>
              <a:cs typeface="Times New Roman"/>
            </a:endParaRPr>
          </a:p>
        </p:txBody>
      </p:sp>
      <p:sp>
        <p:nvSpPr>
          <p:cNvPr id="7" name="Text Box 22"/>
          <p:cNvSpPr txBox="1"/>
          <p:nvPr/>
        </p:nvSpPr>
        <p:spPr>
          <a:xfrm>
            <a:off x="4572000" y="3424149"/>
            <a:ext cx="2181225" cy="137645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b="1" dirty="0">
                <a:solidFill>
                  <a:srgbClr val="000000"/>
                </a:solidFill>
                <a:effectLst/>
                <a:ea typeface="Calibri"/>
                <a:cs typeface="Times New Roman"/>
              </a:rPr>
              <a:t>CLUE</a:t>
            </a:r>
            <a:r>
              <a:rPr lang="en-US" sz="2000" dirty="0">
                <a:solidFill>
                  <a:srgbClr val="000000"/>
                </a:solidFill>
                <a:effectLst/>
                <a:ea typeface="Calibri"/>
                <a:cs typeface="Times New Roman"/>
              </a:rPr>
              <a:t>:</a:t>
            </a:r>
            <a:endParaRPr lang="en-US" sz="1600" dirty="0">
              <a:effectLst/>
              <a:ea typeface="Calibri"/>
              <a:cs typeface="Times New Roman"/>
            </a:endParaRPr>
          </a:p>
          <a:p>
            <a:pPr marL="0" marR="0" algn="ctr">
              <a:lnSpc>
                <a:spcPct val="115000"/>
              </a:lnSpc>
              <a:spcBef>
                <a:spcPts val="0"/>
              </a:spcBef>
              <a:spcAft>
                <a:spcPts val="0"/>
              </a:spcAft>
            </a:pPr>
            <a:r>
              <a:rPr lang="en-US" dirty="0">
                <a:solidFill>
                  <a:srgbClr val="000000"/>
                </a:solidFill>
                <a:effectLst/>
                <a:ea typeface="Calibri"/>
                <a:cs typeface="Times New Roman"/>
              </a:rPr>
              <a:t>What </a:t>
            </a:r>
            <a:r>
              <a:rPr lang="en-US" b="1" u="sng" dirty="0">
                <a:solidFill>
                  <a:srgbClr val="000000"/>
                </a:solidFill>
                <a:effectLst/>
                <a:ea typeface="Calibri"/>
                <a:cs typeface="Times New Roman"/>
              </a:rPr>
              <a:t>pronouns</a:t>
            </a:r>
            <a:r>
              <a:rPr lang="en-US" dirty="0">
                <a:solidFill>
                  <a:srgbClr val="000000"/>
                </a:solidFill>
                <a:effectLst/>
                <a:ea typeface="Calibri"/>
                <a:cs typeface="Times New Roman"/>
              </a:rPr>
              <a:t> are used in the text?</a:t>
            </a:r>
            <a:endParaRPr lang="en-US" sz="1600" dirty="0">
              <a:effectLst/>
              <a:ea typeface="Calibri"/>
              <a:cs typeface="Times New Roman"/>
            </a:endParaRPr>
          </a:p>
        </p:txBody>
      </p:sp>
      <p:pic>
        <p:nvPicPr>
          <p:cNvPr id="8" name="Picture 7"/>
          <p:cNvPicPr/>
          <p:nvPr/>
        </p:nvPicPr>
        <p:blipFill rotWithShape="1">
          <a:blip r:embed="rId4" cstate="print">
            <a:extLst>
              <a:ext uri="{28A0092B-C50C-407E-A947-70E740481C1C}">
                <a14:useLocalDpi xmlns:a14="http://schemas.microsoft.com/office/drawing/2010/main" val="0"/>
              </a:ext>
            </a:extLst>
          </a:blip>
          <a:srcRect b="15476"/>
          <a:stretch/>
        </p:blipFill>
        <p:spPr bwMode="auto">
          <a:xfrm>
            <a:off x="5943600" y="3601085"/>
            <a:ext cx="2732405" cy="32569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63226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28600" y="228600"/>
            <a:ext cx="8686800" cy="6400800"/>
          </a:xfrm>
          <a:prstGeom prst="rect">
            <a:avLst/>
          </a:prstGeom>
          <a:solidFill>
            <a:srgbClr val="FFFFFF"/>
          </a:solid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97998" y="609600"/>
            <a:ext cx="6855402"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8099" y="533400"/>
            <a:ext cx="6934199" cy="914400"/>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724400"/>
            <a:ext cx="3324225" cy="1724025"/>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Text Box 19"/>
          <p:cNvSpPr txBox="1"/>
          <p:nvPr/>
        </p:nvSpPr>
        <p:spPr>
          <a:xfrm>
            <a:off x="4822371" y="4953000"/>
            <a:ext cx="3352800" cy="82391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4000" dirty="0" smtClean="0">
                <a:effectLst/>
                <a:latin typeface="Wish I Were Taller"/>
                <a:ea typeface="Times New Roman"/>
                <a:cs typeface="Times New Roman"/>
              </a:rPr>
              <a:t>POV:</a:t>
            </a:r>
            <a:r>
              <a:rPr lang="en-US" sz="1000" dirty="0">
                <a:effectLst/>
                <a:latin typeface="HelloHappyDays"/>
                <a:ea typeface="Calibri"/>
                <a:cs typeface="Times New Roman"/>
              </a:rPr>
              <a:t> </a:t>
            </a:r>
            <a:endParaRPr lang="en-US" sz="1100" dirty="0">
              <a:effectLst/>
              <a:ea typeface="Calibri"/>
              <a:cs typeface="Times New Roman"/>
            </a:endParaRPr>
          </a:p>
        </p:txBody>
      </p:sp>
    </p:spTree>
    <p:extLst>
      <p:ext uri="{BB962C8B-B14F-4D97-AF65-F5344CB8AC3E}">
        <p14:creationId xmlns:p14="http://schemas.microsoft.com/office/powerpoint/2010/main" val="30827121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28600" y="228600"/>
            <a:ext cx="8686800" cy="6400800"/>
          </a:xfrm>
          <a:prstGeom prst="rect">
            <a:avLst/>
          </a:prstGeom>
          <a:solidFill>
            <a:srgbClr val="FFFFFF"/>
          </a:solid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97998" y="609600"/>
            <a:ext cx="6855402"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8099" y="533400"/>
            <a:ext cx="6934199" cy="914400"/>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724400"/>
            <a:ext cx="3324225" cy="1724025"/>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8641" y="5534025"/>
            <a:ext cx="289560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19"/>
          <p:cNvSpPr txBox="1"/>
          <p:nvPr/>
        </p:nvSpPr>
        <p:spPr>
          <a:xfrm>
            <a:off x="4822371" y="4953000"/>
            <a:ext cx="3352800" cy="82391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4000" dirty="0" smtClean="0">
                <a:effectLst/>
                <a:latin typeface="Wish I Were Taller"/>
                <a:ea typeface="Times New Roman"/>
                <a:cs typeface="Times New Roman"/>
              </a:rPr>
              <a:t>POV:</a:t>
            </a:r>
            <a:r>
              <a:rPr lang="en-US" sz="1000" dirty="0">
                <a:effectLst/>
                <a:latin typeface="HelloHappyDays"/>
                <a:ea typeface="Calibri"/>
                <a:cs typeface="Times New Roman"/>
              </a:rPr>
              <a:t> </a:t>
            </a:r>
            <a:endParaRPr lang="en-US" sz="1100" dirty="0">
              <a:effectLst/>
              <a:ea typeface="Calibri"/>
              <a:cs typeface="Times New Roman"/>
            </a:endParaRPr>
          </a:p>
        </p:txBody>
      </p:sp>
    </p:spTree>
    <p:extLst>
      <p:ext uri="{BB962C8B-B14F-4D97-AF65-F5344CB8AC3E}">
        <p14:creationId xmlns:p14="http://schemas.microsoft.com/office/powerpoint/2010/main" val="37141425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28600" y="228600"/>
            <a:ext cx="8686800" cy="6400800"/>
          </a:xfrm>
          <a:prstGeom prst="rect">
            <a:avLst/>
          </a:prstGeom>
          <a:solidFill>
            <a:srgbClr val="FFFFFF"/>
          </a:solid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724400"/>
            <a:ext cx="3324225" cy="1724025"/>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7670" y="563880"/>
            <a:ext cx="6860914"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8099" y="533400"/>
            <a:ext cx="6934199" cy="914400"/>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9"/>
          <p:cNvSpPr txBox="1"/>
          <p:nvPr/>
        </p:nvSpPr>
        <p:spPr>
          <a:xfrm>
            <a:off x="4822371" y="4953000"/>
            <a:ext cx="3352800" cy="82391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4000" dirty="0" smtClean="0">
                <a:effectLst/>
                <a:latin typeface="Wish I Were Taller"/>
                <a:ea typeface="Times New Roman"/>
                <a:cs typeface="Times New Roman"/>
              </a:rPr>
              <a:t>POV:</a:t>
            </a:r>
            <a:r>
              <a:rPr lang="en-US" sz="1000" dirty="0">
                <a:effectLst/>
                <a:latin typeface="HelloHappyDays"/>
                <a:ea typeface="Calibri"/>
                <a:cs typeface="Times New Roman"/>
              </a:rPr>
              <a:t> </a:t>
            </a:r>
            <a:endParaRPr lang="en-US" sz="1100" dirty="0">
              <a:effectLst/>
              <a:ea typeface="Calibri"/>
              <a:cs typeface="Times New Roman"/>
            </a:endParaRPr>
          </a:p>
        </p:txBody>
      </p:sp>
    </p:spTree>
    <p:extLst>
      <p:ext uri="{BB962C8B-B14F-4D97-AF65-F5344CB8AC3E}">
        <p14:creationId xmlns:p14="http://schemas.microsoft.com/office/powerpoint/2010/main" val="11799705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28600" y="228600"/>
            <a:ext cx="8686800" cy="6400800"/>
          </a:xfrm>
          <a:prstGeom prst="rect">
            <a:avLst/>
          </a:prstGeom>
          <a:solidFill>
            <a:srgbClr val="FFFFFF"/>
          </a:solid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724400"/>
            <a:ext cx="3324225" cy="1724025"/>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7670" y="563880"/>
            <a:ext cx="6860914"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8099" y="533400"/>
            <a:ext cx="6934199" cy="914400"/>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4657" y="5524500"/>
            <a:ext cx="33909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19"/>
          <p:cNvSpPr txBox="1"/>
          <p:nvPr/>
        </p:nvSpPr>
        <p:spPr>
          <a:xfrm>
            <a:off x="4822371" y="4953000"/>
            <a:ext cx="3352800" cy="82391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4000" dirty="0" smtClean="0">
                <a:effectLst/>
                <a:latin typeface="Wish I Were Taller"/>
                <a:ea typeface="Times New Roman"/>
                <a:cs typeface="Times New Roman"/>
              </a:rPr>
              <a:t>POV:</a:t>
            </a:r>
            <a:r>
              <a:rPr lang="en-US" sz="1000" dirty="0">
                <a:effectLst/>
                <a:latin typeface="HelloHappyDays"/>
                <a:ea typeface="Calibri"/>
                <a:cs typeface="Times New Roman"/>
              </a:rPr>
              <a:t> </a:t>
            </a:r>
            <a:endParaRPr lang="en-US" sz="1100" dirty="0">
              <a:effectLst/>
              <a:ea typeface="Calibri"/>
              <a:cs typeface="Times New Roman"/>
            </a:endParaRPr>
          </a:p>
        </p:txBody>
      </p:sp>
    </p:spTree>
    <p:extLst>
      <p:ext uri="{BB962C8B-B14F-4D97-AF65-F5344CB8AC3E}">
        <p14:creationId xmlns:p14="http://schemas.microsoft.com/office/powerpoint/2010/main" val="12848080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28600" y="228600"/>
            <a:ext cx="8686800" cy="6400800"/>
          </a:xfrm>
          <a:prstGeom prst="rect">
            <a:avLst/>
          </a:prstGeom>
          <a:solidFill>
            <a:srgbClr val="FFFFFF"/>
          </a:solid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724400"/>
            <a:ext cx="3324225" cy="1724025"/>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999" y="562429"/>
            <a:ext cx="7061637"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90600" y="533400"/>
            <a:ext cx="6934199" cy="914400"/>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9"/>
          <p:cNvSpPr txBox="1"/>
          <p:nvPr/>
        </p:nvSpPr>
        <p:spPr>
          <a:xfrm>
            <a:off x="4822371" y="4953000"/>
            <a:ext cx="3352800" cy="82391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4000" dirty="0" smtClean="0">
                <a:effectLst/>
                <a:latin typeface="Wish I Were Taller"/>
                <a:ea typeface="Times New Roman"/>
                <a:cs typeface="Times New Roman"/>
              </a:rPr>
              <a:t>POV:</a:t>
            </a:r>
            <a:r>
              <a:rPr lang="en-US" sz="1000" dirty="0">
                <a:effectLst/>
                <a:latin typeface="HelloHappyDays"/>
                <a:ea typeface="Calibri"/>
                <a:cs typeface="Times New Roman"/>
              </a:rPr>
              <a:t> </a:t>
            </a:r>
            <a:endParaRPr lang="en-US" sz="1100" dirty="0">
              <a:effectLst/>
              <a:ea typeface="Calibri"/>
              <a:cs typeface="Times New Roman"/>
            </a:endParaRPr>
          </a:p>
        </p:txBody>
      </p:sp>
    </p:spTree>
    <p:extLst>
      <p:ext uri="{BB962C8B-B14F-4D97-AF65-F5344CB8AC3E}">
        <p14:creationId xmlns:p14="http://schemas.microsoft.com/office/powerpoint/2010/main" val="27713399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28600" y="228600"/>
            <a:ext cx="8686800" cy="6400800"/>
          </a:xfrm>
          <a:prstGeom prst="rect">
            <a:avLst/>
          </a:prstGeom>
          <a:solidFill>
            <a:srgbClr val="FFFFFF"/>
          </a:solid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 Box 19"/>
          <p:cNvSpPr txBox="1"/>
          <p:nvPr/>
        </p:nvSpPr>
        <p:spPr>
          <a:xfrm>
            <a:off x="4822371" y="4953000"/>
            <a:ext cx="3352800" cy="82391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4000" dirty="0" smtClean="0">
                <a:effectLst/>
                <a:latin typeface="Wish I Were Taller"/>
                <a:ea typeface="Times New Roman"/>
                <a:cs typeface="Times New Roman"/>
              </a:rPr>
              <a:t>POV:</a:t>
            </a:r>
            <a:r>
              <a:rPr lang="en-US" sz="1000" dirty="0">
                <a:effectLst/>
                <a:latin typeface="HelloHappyDays"/>
                <a:ea typeface="Calibri"/>
                <a:cs typeface="Times New Roman"/>
              </a:rPr>
              <a:t> </a:t>
            </a:r>
            <a:endParaRPr lang="en-US" sz="1100" dirty="0">
              <a:effectLst/>
              <a:ea typeface="Calibri"/>
              <a:cs typeface="Times New Roman"/>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724400"/>
            <a:ext cx="3324225" cy="1724025"/>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999" y="562429"/>
            <a:ext cx="7061637"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90600" y="533400"/>
            <a:ext cx="6934199" cy="914400"/>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5600700"/>
            <a:ext cx="18288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12062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533400" y="409277"/>
            <a:ext cx="8077200" cy="2123658"/>
          </a:xfrm>
          <a:prstGeom prst="rect">
            <a:avLst/>
          </a:prstGeom>
          <a:noFill/>
        </p:spPr>
        <p:txBody>
          <a:bodyPr wrap="square" rtlCol="0">
            <a:spAutoFit/>
          </a:bodyPr>
          <a:lstStyle/>
          <a:p>
            <a:pPr algn="ctr"/>
            <a:r>
              <a:rPr lang="en-US" sz="4400" dirty="0" smtClean="0">
                <a:solidFill>
                  <a:prstClr val="black"/>
                </a:solidFill>
                <a:effectLst>
                  <a:glow rad="76200">
                    <a:srgbClr val="C4A842">
                      <a:alpha val="59000"/>
                    </a:srgbClr>
                  </a:glow>
                </a:effectLst>
                <a:latin typeface="Century Schoolbook" panose="02040604050505020304" pitchFamily="18" charset="0"/>
              </a:rPr>
              <a:t>Let’s learn more about the </a:t>
            </a:r>
            <a:r>
              <a:rPr lang="en-US" sz="8800" dirty="0" smtClean="0">
                <a:solidFill>
                  <a:prstClr val="black"/>
                </a:solidFill>
                <a:effectLst>
                  <a:glow rad="76200">
                    <a:srgbClr val="C4A842">
                      <a:alpha val="59000"/>
                    </a:srgbClr>
                  </a:glow>
                </a:effectLst>
                <a:latin typeface="Jenna Sue" pitchFamily="2" charset="0"/>
              </a:rPr>
              <a:t>Pioneer Christmas!</a:t>
            </a:r>
            <a:endParaRPr lang="en-US" sz="8800" dirty="0">
              <a:solidFill>
                <a:prstClr val="black"/>
              </a:solidFill>
              <a:effectLst>
                <a:glow rad="76200">
                  <a:srgbClr val="C4A842">
                    <a:alpha val="59000"/>
                  </a:srgbClr>
                </a:glow>
              </a:effectLst>
              <a:latin typeface="Jenna Sue" pitchFamily="2" charset="0"/>
            </a:endParaRPr>
          </a:p>
        </p:txBody>
      </p:sp>
      <p:pic>
        <p:nvPicPr>
          <p:cNvPr id="3074" name="Picture 2" descr="http://robertd.files.wordpress.com/2008/12/cabin-sn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151" y="2656046"/>
            <a:ext cx="5005841" cy="3531949"/>
          </a:xfrm>
          <a:prstGeom prst="rect">
            <a:avLst/>
          </a:prstGeom>
          <a:noFill/>
          <a:ln w="76200">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79847">
            <a:off x="1096342" y="2174668"/>
            <a:ext cx="1561317" cy="11811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89095" flipH="1">
            <a:off x="6638444" y="5254048"/>
            <a:ext cx="1561317" cy="1181100"/>
          </a:xfrm>
          <a:prstGeom prst="rect">
            <a:avLst/>
          </a:prstGeom>
        </p:spPr>
      </p:pic>
    </p:spTree>
    <p:extLst>
      <p:ext uri="{BB962C8B-B14F-4D97-AF65-F5344CB8AC3E}">
        <p14:creationId xmlns:p14="http://schemas.microsoft.com/office/powerpoint/2010/main" val="7431514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76200" y="90714"/>
            <a:ext cx="8961120" cy="6675120"/>
          </a:xfrm>
          <a:prstGeom prst="rect">
            <a:avLst/>
          </a:prstGeom>
          <a:solidFill>
            <a:srgbClr val="FFFFFF"/>
          </a:solid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72" y="4905375"/>
            <a:ext cx="3324225" cy="1724025"/>
          </a:xfrm>
          <a:prstGeom prst="rect">
            <a:avLst/>
          </a:prstGeom>
          <a:noFill/>
          <a:ln w="2857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77482"/>
          <a:stretch/>
        </p:blipFill>
        <p:spPr bwMode="auto">
          <a:xfrm>
            <a:off x="1142999" y="791029"/>
            <a:ext cx="7061637" cy="885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90600" y="762000"/>
            <a:ext cx="6934199" cy="914400"/>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647" y="1706880"/>
            <a:ext cx="6734753" cy="301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19"/>
          <p:cNvSpPr txBox="1"/>
          <p:nvPr/>
        </p:nvSpPr>
        <p:spPr>
          <a:xfrm>
            <a:off x="4822371" y="4876800"/>
            <a:ext cx="3352800" cy="1676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3200" dirty="0" smtClean="0">
                <a:effectLst/>
                <a:latin typeface="Wish I Were Taller"/>
                <a:ea typeface="Times New Roman"/>
                <a:cs typeface="Times New Roman"/>
              </a:rPr>
              <a:t>POV:</a:t>
            </a:r>
            <a:r>
              <a:rPr lang="en-US" sz="800" dirty="0">
                <a:effectLst/>
                <a:latin typeface="HelloHappyDays"/>
                <a:ea typeface="Calibri"/>
                <a:cs typeface="Times New Roman"/>
              </a:rPr>
              <a:t> </a:t>
            </a:r>
            <a:endParaRPr lang="en-US" sz="800" dirty="0" smtClean="0">
              <a:effectLst/>
              <a:latin typeface="HelloHappyDays"/>
              <a:ea typeface="Calibri"/>
              <a:cs typeface="Times New Roman"/>
            </a:endParaRPr>
          </a:p>
          <a:p>
            <a:pPr marL="0" marR="0" algn="ctr">
              <a:lnSpc>
                <a:spcPct val="115000"/>
              </a:lnSpc>
              <a:spcBef>
                <a:spcPts val="0"/>
              </a:spcBef>
              <a:spcAft>
                <a:spcPts val="0"/>
              </a:spcAft>
            </a:pPr>
            <a:endParaRPr lang="en-US" sz="300" dirty="0" smtClean="0">
              <a:latin typeface="+mj-lt"/>
              <a:ea typeface="Calibri"/>
              <a:cs typeface="Times New Roman"/>
            </a:endParaRPr>
          </a:p>
          <a:p>
            <a:pPr marL="0" marR="0" algn="ctr">
              <a:lnSpc>
                <a:spcPct val="115000"/>
              </a:lnSpc>
              <a:spcBef>
                <a:spcPts val="0"/>
              </a:spcBef>
              <a:spcAft>
                <a:spcPts val="0"/>
              </a:spcAft>
            </a:pPr>
            <a:r>
              <a:rPr lang="en-US" sz="1400" b="1" dirty="0" smtClean="0">
                <a:latin typeface="+mj-lt"/>
                <a:ea typeface="Calibri"/>
                <a:cs typeface="Times New Roman"/>
              </a:rPr>
              <a:t>___________________________________</a:t>
            </a:r>
          </a:p>
          <a:p>
            <a:pPr marL="0" marR="0" algn="ctr">
              <a:lnSpc>
                <a:spcPct val="115000"/>
              </a:lnSpc>
              <a:spcBef>
                <a:spcPts val="0"/>
              </a:spcBef>
              <a:spcAft>
                <a:spcPts val="0"/>
              </a:spcAft>
            </a:pPr>
            <a:endParaRPr lang="en-US" sz="500" b="1" dirty="0" smtClean="0">
              <a:effectLst/>
              <a:latin typeface="+mj-lt"/>
              <a:ea typeface="Calibri"/>
              <a:cs typeface="Times New Roman"/>
            </a:endParaRPr>
          </a:p>
          <a:p>
            <a:pPr marL="0" marR="0" algn="ctr">
              <a:lnSpc>
                <a:spcPct val="115000"/>
              </a:lnSpc>
              <a:spcBef>
                <a:spcPts val="0"/>
              </a:spcBef>
              <a:spcAft>
                <a:spcPts val="0"/>
              </a:spcAft>
            </a:pPr>
            <a:r>
              <a:rPr lang="en-US" b="1" dirty="0" smtClean="0">
                <a:effectLst/>
                <a:latin typeface="+mj-lt"/>
                <a:ea typeface="Calibri"/>
                <a:cs typeface="Times New Roman"/>
              </a:rPr>
              <a:t>How do you know?</a:t>
            </a:r>
            <a:endParaRPr lang="en-US" sz="1400" b="1" dirty="0">
              <a:effectLst/>
              <a:latin typeface="+mj-lt"/>
              <a:ea typeface="Calibri"/>
              <a:cs typeface="Times New Roman"/>
            </a:endParaRPr>
          </a:p>
        </p:txBody>
      </p:sp>
      <p:sp>
        <p:nvSpPr>
          <p:cNvPr id="3" name="TextBox 2"/>
          <p:cNvSpPr txBox="1"/>
          <p:nvPr/>
        </p:nvSpPr>
        <p:spPr>
          <a:xfrm>
            <a:off x="5288280" y="221802"/>
            <a:ext cx="3931920" cy="406265"/>
          </a:xfrm>
          <a:prstGeom prst="rect">
            <a:avLst/>
          </a:prstGeom>
          <a:noFill/>
        </p:spPr>
        <p:txBody>
          <a:bodyPr wrap="square" rtlCol="0">
            <a:spAutoFit/>
          </a:bodyPr>
          <a:lstStyle/>
          <a:p>
            <a:r>
              <a:rPr lang="en-US" b="1" dirty="0" smtClean="0"/>
              <a:t>Names</a:t>
            </a:r>
            <a:r>
              <a:rPr lang="en-US" dirty="0" smtClean="0"/>
              <a:t>:_______________________</a:t>
            </a:r>
            <a:endParaRPr lang="en-US" dirty="0"/>
          </a:p>
        </p:txBody>
      </p:sp>
      <p:sp>
        <p:nvSpPr>
          <p:cNvPr id="10" name="TextBox 9"/>
          <p:cNvSpPr txBox="1"/>
          <p:nvPr/>
        </p:nvSpPr>
        <p:spPr>
          <a:xfrm>
            <a:off x="76200" y="83142"/>
            <a:ext cx="4372759" cy="707886"/>
          </a:xfrm>
          <a:prstGeom prst="rect">
            <a:avLst/>
          </a:prstGeom>
          <a:noFill/>
        </p:spPr>
        <p:txBody>
          <a:bodyPr wrap="square" rtlCol="0">
            <a:spAutoFit/>
          </a:bodyPr>
          <a:lstStyle/>
          <a:p>
            <a:r>
              <a:rPr lang="en-US" sz="4000" dirty="0" smtClean="0">
                <a:solidFill>
                  <a:srgbClr val="669900"/>
                </a:solidFill>
                <a:effectLst/>
                <a:latin typeface="KG WhY YoU GoTtA Be So MeAn" panose="02000506000000020004" pitchFamily="2" charset="0"/>
                <a:ea typeface="HelloEngineer" panose="02000603000000000000" pitchFamily="2" charset="0"/>
              </a:rPr>
              <a:t>Think   </a:t>
            </a:r>
            <a:r>
              <a:rPr lang="en-US" sz="4000" dirty="0" smtClean="0">
                <a:solidFill>
                  <a:srgbClr val="0070C0"/>
                </a:solidFill>
                <a:effectLst/>
                <a:latin typeface="KG WhY YoU GoTtA Be So MeAn" panose="02000506000000020004" pitchFamily="2" charset="0"/>
                <a:ea typeface="HelloEngineer" panose="02000603000000000000" pitchFamily="2" charset="0"/>
              </a:rPr>
              <a:t>Group</a:t>
            </a:r>
            <a:r>
              <a:rPr lang="en-US" sz="4000" dirty="0" smtClean="0">
                <a:effectLst/>
                <a:latin typeface="KG WhY YoU GoTtA Be So MeAn" panose="02000506000000020004" pitchFamily="2" charset="0"/>
                <a:ea typeface="HelloEngineer" panose="02000603000000000000" pitchFamily="2" charset="0"/>
              </a:rPr>
              <a:t>   </a:t>
            </a:r>
            <a:r>
              <a:rPr lang="en-US" sz="4000" dirty="0" smtClean="0">
                <a:solidFill>
                  <a:srgbClr val="7030A0"/>
                </a:solidFill>
                <a:effectLst/>
                <a:latin typeface="KG WhY YoU GoTtA Be So MeAn" panose="02000506000000020004" pitchFamily="2" charset="0"/>
                <a:ea typeface="HelloEngineer" panose="02000603000000000000" pitchFamily="2" charset="0"/>
              </a:rPr>
              <a:t>Share</a:t>
            </a:r>
            <a:endParaRPr lang="en-US" sz="4000" dirty="0">
              <a:solidFill>
                <a:srgbClr val="7030A0"/>
              </a:solidFill>
              <a:effectLst/>
              <a:latin typeface="KG WhY YoU GoTtA Be So MeAn" panose="02000506000000020004" pitchFamily="2" charset="0"/>
              <a:ea typeface="HelloEngineer" panose="02000603000000000000" pitchFamily="2" charset="0"/>
            </a:endParaRPr>
          </a:p>
        </p:txBody>
      </p:sp>
    </p:spTree>
    <p:extLst>
      <p:ext uri="{BB962C8B-B14F-4D97-AF65-F5344CB8AC3E}">
        <p14:creationId xmlns:p14="http://schemas.microsoft.com/office/powerpoint/2010/main" val="41910570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572" y="123372"/>
            <a:ext cx="8763000" cy="6553200"/>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93485" y="609600"/>
            <a:ext cx="8080829" cy="923330"/>
          </a:xfrm>
          <a:prstGeom prst="rect">
            <a:avLst/>
          </a:prstGeom>
          <a:noFill/>
        </p:spPr>
        <p:txBody>
          <a:bodyPr wrap="square" rtlCol="0">
            <a:spAutoFit/>
          </a:bodyPr>
          <a:lstStyle/>
          <a:p>
            <a:pPr algn="ctr"/>
            <a:r>
              <a:rPr lang="en-US" sz="5400" dirty="0" smtClean="0">
                <a:solidFill>
                  <a:prstClr val="black"/>
                </a:solidFill>
                <a:latin typeface="HelloChalkTalk" pitchFamily="2" charset="0"/>
                <a:ea typeface="HelloChalkTalk" pitchFamily="2" charset="0"/>
              </a:rPr>
              <a:t>TO  DO:</a:t>
            </a:r>
            <a:endParaRPr lang="en-US" sz="4800" dirty="0">
              <a:solidFill>
                <a:prstClr val="black"/>
              </a:solidFill>
              <a:latin typeface="HelloChalkTalk" pitchFamily="2" charset="0"/>
              <a:ea typeface="HelloChalkTalk" pitchFamily="2" charset="0"/>
            </a:endParaRPr>
          </a:p>
        </p:txBody>
      </p:sp>
      <p:sp>
        <p:nvSpPr>
          <p:cNvPr id="5" name="TextBox 4"/>
          <p:cNvSpPr txBox="1"/>
          <p:nvPr/>
        </p:nvSpPr>
        <p:spPr>
          <a:xfrm>
            <a:off x="638629" y="1293197"/>
            <a:ext cx="7964714" cy="5386090"/>
          </a:xfrm>
          <a:prstGeom prst="rect">
            <a:avLst/>
          </a:prstGeom>
          <a:noFill/>
        </p:spPr>
        <p:txBody>
          <a:bodyPr wrap="square" rtlCol="0">
            <a:spAutoFit/>
          </a:bodyPr>
          <a:lstStyle/>
          <a:p>
            <a:pPr>
              <a:buClr>
                <a:srgbClr val="FFC000"/>
              </a:buClr>
            </a:pPr>
            <a:endParaRPr lang="en-US" sz="2800"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marL="465138" indent="-465138">
              <a:buClr>
                <a:srgbClr val="FFC000"/>
              </a:buClr>
              <a:buFont typeface="Wingdings" panose="05000000000000000000" pitchFamily="2" charset="2"/>
              <a:buChar char="«"/>
            </a:pPr>
            <a:r>
              <a:rPr lang="en-US" sz="2800" b="1" dirty="0" smtClean="0">
                <a:solidFill>
                  <a:srgbClr val="FF0000"/>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Read</a:t>
            </a:r>
            <a:r>
              <a:rPr lang="en-US" sz="2800" b="1" dirty="0" smtClean="0">
                <a:solidFill>
                  <a:srgbClr val="006600"/>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 </a:t>
            </a:r>
            <a:r>
              <a:rPr lang="en-US" sz="2800" dirty="0" smtClean="0">
                <a:latin typeface="Segoe UI" panose="020B0502040204020203" pitchFamily="34" charset="0"/>
                <a:ea typeface="Segoe UI" panose="020B0502040204020203" pitchFamily="34" charset="0"/>
                <a:cs typeface="Segoe UI" panose="020B0502040204020203" pitchFamily="34" charset="0"/>
              </a:rPr>
              <a:t>Chapters </a:t>
            </a:r>
            <a:r>
              <a:rPr lang="en-US" sz="2800" dirty="0" smtClean="0">
                <a:latin typeface="Segoe UI" panose="020B0502040204020203" pitchFamily="34" charset="0"/>
                <a:ea typeface="Segoe UI" panose="020B0502040204020203" pitchFamily="34" charset="0"/>
                <a:cs typeface="Segoe UI" panose="020B0502040204020203" pitchFamily="34" charset="0"/>
              </a:rPr>
              <a:t>22-24</a:t>
            </a:r>
            <a:r>
              <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a:t>
            </a:r>
            <a:endPar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marL="465138" indent="-465138">
              <a:buClr>
                <a:srgbClr val="FFC000"/>
              </a:buClr>
              <a:buFont typeface="Wingdings" panose="05000000000000000000" pitchFamily="2" charset="2"/>
              <a:buChar char="«"/>
            </a:pPr>
            <a:endParaRPr lang="en-US"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marL="465138" indent="-465138">
              <a:buClr>
                <a:srgbClr val="FFC000"/>
              </a:buClr>
              <a:buFont typeface="Wingdings" panose="05000000000000000000" pitchFamily="2" charset="2"/>
              <a:buChar char="«"/>
            </a:pPr>
            <a:r>
              <a:rPr lang="en-US" sz="2800" b="1" dirty="0">
                <a:solidFill>
                  <a:srgbClr val="0070C0"/>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Notice &amp; Note </a:t>
            </a:r>
            <a:r>
              <a:rPr lang="en-US" sz="2800" dirty="0">
                <a:solidFill>
                  <a:prstClr val="black"/>
                </a:solidFill>
                <a:latin typeface="Segoe UI" panose="020B0502040204020203" pitchFamily="34" charset="0"/>
                <a:ea typeface="Segoe UI" panose="020B0502040204020203" pitchFamily="34" charset="0"/>
                <a:cs typeface="Segoe UI" panose="020B0502040204020203" pitchFamily="34" charset="0"/>
              </a:rPr>
              <a:t>as you read </a:t>
            </a:r>
            <a:endPar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a:buClr>
                <a:srgbClr val="FFC000"/>
              </a:buClr>
            </a:pPr>
            <a:r>
              <a:rPr lang="en-US" sz="2000" i="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       </a:t>
            </a:r>
            <a:r>
              <a:rPr lang="en-US" i="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a:t>
            </a:r>
            <a:r>
              <a:rPr lang="en-US" i="1" dirty="0">
                <a:solidFill>
                  <a:prstClr val="black"/>
                </a:solidFill>
                <a:latin typeface="Segoe UI" panose="020B0502040204020203" pitchFamily="34" charset="0"/>
                <a:ea typeface="Segoe UI" panose="020B0502040204020203" pitchFamily="34" charset="0"/>
                <a:cs typeface="Segoe UI" panose="020B0502040204020203" pitchFamily="34" charset="0"/>
              </a:rPr>
              <a:t>mark your book, use sticky notes, and/or write notes in your spiral).</a:t>
            </a:r>
          </a:p>
          <a:p>
            <a:pPr>
              <a:buClr>
                <a:srgbClr val="FFC000"/>
              </a:buClr>
            </a:pPr>
            <a:endParaRPr lang="en-US" dirty="0" smtClean="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marL="465138" indent="-465138">
              <a:buClr>
                <a:srgbClr val="FFC000"/>
              </a:buClr>
              <a:buFont typeface="Wingdings" panose="05000000000000000000" pitchFamily="2" charset="2"/>
              <a:buChar char="«"/>
            </a:pPr>
            <a:r>
              <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Complete the </a:t>
            </a:r>
            <a:r>
              <a:rPr lang="en-US" sz="2800" b="1" dirty="0" smtClean="0">
                <a:solidFill>
                  <a:srgbClr val="006600"/>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weekly assignment </a:t>
            </a:r>
            <a:r>
              <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before our next Class Connect: </a:t>
            </a:r>
          </a:p>
          <a:p>
            <a:pPr>
              <a:buClr>
                <a:srgbClr val="FFC000"/>
              </a:buClr>
            </a:pPr>
            <a:endPar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marL="465138" indent="-465138">
              <a:buClr>
                <a:srgbClr val="FFC000"/>
              </a:buClr>
              <a:buFont typeface="Wingdings" panose="05000000000000000000" pitchFamily="2" charset="2"/>
              <a:buChar char="«"/>
            </a:pPr>
            <a:endParaRPr lang="en-US"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marL="465138" indent="-465138">
              <a:buClr>
                <a:srgbClr val="FFC000"/>
              </a:buClr>
              <a:buFont typeface="Wingdings" panose="05000000000000000000" pitchFamily="2" charset="2"/>
              <a:buChar char="«"/>
            </a:pPr>
            <a:r>
              <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Be prepared to share your </a:t>
            </a:r>
            <a:r>
              <a:rPr lang="en-US" sz="2800" b="1" dirty="0" smtClean="0">
                <a:solidFill>
                  <a:srgbClr val="6600CC"/>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thoughts, assignment responses, </a:t>
            </a:r>
            <a:r>
              <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and </a:t>
            </a:r>
            <a:r>
              <a:rPr lang="en-US" sz="2800" b="1" dirty="0" smtClean="0">
                <a:solidFill>
                  <a:srgbClr val="6600CC"/>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rPr>
              <a:t>notes </a:t>
            </a:r>
            <a:r>
              <a:rPr lang="en-US" sz="28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with the class!</a:t>
            </a:r>
            <a:endParaRPr lang="en-US" sz="2800"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endParaRPr lang="en-US" dirty="0">
              <a:solidFill>
                <a:prstClr val="black"/>
              </a:solidFill>
            </a:endParaRPr>
          </a:p>
        </p:txBody>
      </p:sp>
    </p:spTree>
    <p:extLst>
      <p:ext uri="{BB962C8B-B14F-4D97-AF65-F5344CB8AC3E}">
        <p14:creationId xmlns:p14="http://schemas.microsoft.com/office/powerpoint/2010/main" val="3998693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kerncountylibrary.org/wp-content/uploads/2015/04/UnknownFamilyPi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58800"/>
            <a:ext cx="7543800" cy="609924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77" y="-304800"/>
            <a:ext cx="93281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3259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28600" y="228600"/>
            <a:ext cx="8686800" cy="6400800"/>
          </a:xfrm>
          <a:prstGeom prst="rect">
            <a:avLst/>
          </a:prstGeom>
          <a:solidFill>
            <a:srgbClr val="FFFFFF"/>
          </a:solidFill>
          <a:ln>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 Box 19"/>
          <p:cNvSpPr txBox="1"/>
          <p:nvPr/>
        </p:nvSpPr>
        <p:spPr>
          <a:xfrm>
            <a:off x="228600" y="762000"/>
            <a:ext cx="8686800" cy="16478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8000" dirty="0" smtClean="0">
                <a:effectLst/>
                <a:latin typeface="Wish I Were Taller"/>
                <a:ea typeface="Times New Roman"/>
                <a:cs typeface="Times New Roman"/>
              </a:rPr>
              <a:t>MOVIE TIME!</a:t>
            </a:r>
            <a:r>
              <a:rPr lang="en-US" sz="2000" dirty="0">
                <a:effectLst/>
                <a:latin typeface="HelloHappyDays"/>
                <a:ea typeface="Calibri"/>
                <a:cs typeface="Times New Roman"/>
              </a:rPr>
              <a:t> </a:t>
            </a:r>
            <a:endParaRPr lang="en-US" sz="2800" dirty="0">
              <a:effectLst/>
              <a:ea typeface="Calibri"/>
              <a:cs typeface="Times New Roman"/>
            </a:endParaRPr>
          </a:p>
        </p:txBody>
      </p:sp>
      <p:sp>
        <p:nvSpPr>
          <p:cNvPr id="6" name="Rounded Rectangular Callout 5"/>
          <p:cNvSpPr/>
          <p:nvPr/>
        </p:nvSpPr>
        <p:spPr>
          <a:xfrm>
            <a:off x="4114800" y="3200400"/>
            <a:ext cx="2562224" cy="1447801"/>
          </a:xfrm>
          <a:prstGeom prst="wedgeRoundRectCallout">
            <a:avLst>
              <a:gd name="adj1" fmla="val 59538"/>
              <a:gd name="adj2" fmla="val 61611"/>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0"/>
              </a:spcAft>
            </a:pPr>
            <a:r>
              <a:rPr lang="en-US" sz="1200">
                <a:effectLst/>
                <a:ea typeface="Calibri"/>
                <a:cs typeface="Times New Roman"/>
              </a:rPr>
              <a:t> </a:t>
            </a:r>
            <a:endParaRPr lang="en-US" sz="1100">
              <a:effectLst/>
              <a:ea typeface="Calibri"/>
              <a:cs typeface="Times New Roman"/>
            </a:endParaRPr>
          </a:p>
        </p:txBody>
      </p:sp>
      <p:sp>
        <p:nvSpPr>
          <p:cNvPr id="7" name="Text Box 22"/>
          <p:cNvSpPr txBox="1"/>
          <p:nvPr/>
        </p:nvSpPr>
        <p:spPr>
          <a:xfrm>
            <a:off x="714828" y="4724400"/>
            <a:ext cx="2562224" cy="137645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dirty="0" smtClean="0">
                <a:solidFill>
                  <a:srgbClr val="000000"/>
                </a:solidFill>
                <a:effectLst/>
                <a:latin typeface="HelloTypewriterSquisht" panose="02000603000000000000" pitchFamily="2" charset="0"/>
                <a:ea typeface="HelloTypewriterSquisht" panose="02000603000000000000" pitchFamily="2" charset="0"/>
                <a:cs typeface="Times New Roman"/>
              </a:rPr>
              <a:t>Give a     when you are finished watching!</a:t>
            </a:r>
            <a:endParaRPr lang="en-US" dirty="0">
              <a:effectLst/>
              <a:latin typeface="HelloTypewriterSquisht" panose="02000603000000000000" pitchFamily="2" charset="0"/>
              <a:ea typeface="HelloTypewriterSquisht" panose="02000603000000000000" pitchFamily="2" charset="0"/>
              <a:cs typeface="Times New Roman"/>
            </a:endParaRPr>
          </a:p>
        </p:txBody>
      </p:sp>
      <p:pic>
        <p:nvPicPr>
          <p:cNvPr id="8" name="Picture 7"/>
          <p:cNvPicPr/>
          <p:nvPr/>
        </p:nvPicPr>
        <p:blipFill rotWithShape="1">
          <a:blip r:embed="rId4" cstate="print">
            <a:extLst>
              <a:ext uri="{28A0092B-C50C-407E-A947-70E740481C1C}">
                <a14:useLocalDpi xmlns:a14="http://schemas.microsoft.com/office/drawing/2010/main" val="0"/>
              </a:ext>
            </a:extLst>
          </a:blip>
          <a:srcRect b="15476"/>
          <a:stretch/>
        </p:blipFill>
        <p:spPr bwMode="auto">
          <a:xfrm>
            <a:off x="5943599" y="3601085"/>
            <a:ext cx="2732405" cy="3256915"/>
          </a:xfrm>
          <a:prstGeom prst="rect">
            <a:avLst/>
          </a:prstGeom>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6379" y="4773024"/>
            <a:ext cx="371565" cy="365760"/>
          </a:xfrm>
          <a:prstGeom prst="rect">
            <a:avLst/>
          </a:prstGeom>
        </p:spPr>
      </p:pic>
      <p:sp>
        <p:nvSpPr>
          <p:cNvPr id="3" name="TextBox 2"/>
          <p:cNvSpPr txBox="1"/>
          <p:nvPr/>
        </p:nvSpPr>
        <p:spPr>
          <a:xfrm>
            <a:off x="4114800" y="3214914"/>
            <a:ext cx="2562224" cy="1384995"/>
          </a:xfrm>
          <a:prstGeom prst="rect">
            <a:avLst/>
          </a:prstGeom>
          <a:noFill/>
        </p:spPr>
        <p:txBody>
          <a:bodyPr wrap="square" rtlCol="0">
            <a:spAutoFit/>
          </a:bodyPr>
          <a:lstStyle/>
          <a:p>
            <a:pPr algn="ctr"/>
            <a:r>
              <a:rPr lang="en-US" sz="2800" b="1" dirty="0" smtClean="0"/>
              <a:t>Everybody wants to know my POV.</a:t>
            </a:r>
            <a:endParaRPr lang="en-US" sz="2800" b="1" dirty="0"/>
          </a:p>
        </p:txBody>
      </p:sp>
    </p:spTree>
    <p:extLst>
      <p:ext uri="{BB962C8B-B14F-4D97-AF65-F5344CB8AC3E}">
        <p14:creationId xmlns:p14="http://schemas.microsoft.com/office/powerpoint/2010/main" val="34399838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52" y="81887"/>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37713" y="673136"/>
            <a:ext cx="5867400" cy="977191"/>
          </a:xfrm>
          <a:prstGeom prst="rect">
            <a:avLst/>
          </a:prstGeom>
        </p:spPr>
        <p:txBody>
          <a:bodyPr wrap="square">
            <a:spAutoFit/>
          </a:bodyPr>
          <a:lstStyle/>
          <a:p>
            <a:pPr algn="ctr">
              <a:lnSpc>
                <a:spcPts val="6900"/>
              </a:lnSpc>
            </a:pPr>
            <a:r>
              <a:rPr lang="en-US" sz="9600" dirty="0">
                <a:solidFill>
                  <a:prstClr val="black"/>
                </a:solidFill>
                <a:effectLst>
                  <a:glow rad="76200">
                    <a:srgbClr val="C4A842">
                      <a:alpha val="59000"/>
                    </a:srgbClr>
                  </a:glow>
                </a:effectLst>
                <a:latin typeface="Jenna Sue" pitchFamily="2" charset="0"/>
              </a:rPr>
              <a:t>Did you know…</a:t>
            </a:r>
          </a:p>
        </p:txBody>
      </p:sp>
      <p:sp>
        <p:nvSpPr>
          <p:cNvPr id="5" name="Rectangle 4"/>
          <p:cNvSpPr/>
          <p:nvPr/>
        </p:nvSpPr>
        <p:spPr>
          <a:xfrm>
            <a:off x="468282" y="1800285"/>
            <a:ext cx="8195484" cy="415498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dirty="0">
                <a:solidFill>
                  <a:prstClr val="black"/>
                </a:solidFill>
                <a:latin typeface="Century Schoolbook" panose="02040604050505020304" pitchFamily="18" charset="0"/>
              </a:rPr>
              <a:t>In the pioneer days, the home was decorated with green branches and homemade decorations. They did not have a big Christmas tree because there was no room for a large tree in their small homes. Pine cones, nuts, berries and popcorn </a:t>
            </a:r>
            <a:r>
              <a:rPr lang="en-US" sz="2400" dirty="0" smtClean="0">
                <a:solidFill>
                  <a:prstClr val="black"/>
                </a:solidFill>
                <a:latin typeface="Century Schoolbook" panose="02040604050505020304" pitchFamily="18" charset="0"/>
              </a:rPr>
              <a:t>chains </a:t>
            </a:r>
            <a:r>
              <a:rPr lang="en-US" sz="2400" dirty="0">
                <a:solidFill>
                  <a:prstClr val="black"/>
                </a:solidFill>
                <a:latin typeface="Century Schoolbook" panose="02040604050505020304" pitchFamily="18" charset="0"/>
              </a:rPr>
              <a:t>were hung on the tree</a:t>
            </a:r>
            <a:r>
              <a:rPr lang="en-US" sz="2400" dirty="0" smtClean="0">
                <a:solidFill>
                  <a:prstClr val="black"/>
                </a:solidFill>
                <a:latin typeface="Century Schoolbook" panose="02040604050505020304" pitchFamily="18" charset="0"/>
              </a:rPr>
              <a:t>.</a:t>
            </a:r>
          </a:p>
          <a:p>
            <a:endParaRPr lang="en-US" sz="2400" dirty="0" smtClean="0">
              <a:solidFill>
                <a:prstClr val="black"/>
              </a:solidFill>
              <a:latin typeface="Century Schoolbook" panose="02040604050505020304" pitchFamily="18" charset="0"/>
            </a:endParaRPr>
          </a:p>
          <a:p>
            <a:r>
              <a:rPr lang="en-US" sz="2400" dirty="0" smtClean="0">
                <a:solidFill>
                  <a:prstClr val="black"/>
                </a:solidFill>
                <a:latin typeface="Century Schoolbook" panose="02040604050505020304" pitchFamily="18" charset="0"/>
              </a:rPr>
              <a:t>Figures </a:t>
            </a:r>
            <a:r>
              <a:rPr lang="en-US" sz="2400" dirty="0">
                <a:solidFill>
                  <a:prstClr val="black"/>
                </a:solidFill>
                <a:latin typeface="Century Schoolbook" panose="02040604050505020304" pitchFamily="18" charset="0"/>
              </a:rPr>
              <a:t>or dolls out of </a:t>
            </a:r>
            <a:r>
              <a:rPr lang="en-US" sz="2400" dirty="0" smtClean="0">
                <a:solidFill>
                  <a:prstClr val="black"/>
                </a:solidFill>
                <a:latin typeface="Century Schoolbook" panose="02040604050505020304" pitchFamily="18" charset="0"/>
              </a:rPr>
              <a:t>straw</a:t>
            </a:r>
          </a:p>
          <a:p>
            <a:r>
              <a:rPr lang="en-US" sz="2400" dirty="0" smtClean="0">
                <a:solidFill>
                  <a:prstClr val="black"/>
                </a:solidFill>
                <a:latin typeface="Century Schoolbook" panose="02040604050505020304" pitchFamily="18" charset="0"/>
              </a:rPr>
              <a:t> </a:t>
            </a:r>
            <a:r>
              <a:rPr lang="en-US" sz="2400" dirty="0">
                <a:solidFill>
                  <a:prstClr val="black"/>
                </a:solidFill>
                <a:latin typeface="Century Schoolbook" panose="02040604050505020304" pitchFamily="18" charset="0"/>
              </a:rPr>
              <a:t>or yarn were made. Cookie </a:t>
            </a:r>
            <a:endParaRPr lang="en-US" sz="2400" dirty="0" smtClean="0">
              <a:solidFill>
                <a:prstClr val="black"/>
              </a:solidFill>
              <a:latin typeface="Century Schoolbook" panose="02040604050505020304" pitchFamily="18" charset="0"/>
            </a:endParaRPr>
          </a:p>
          <a:p>
            <a:r>
              <a:rPr lang="en-US" sz="2400" dirty="0" smtClean="0">
                <a:solidFill>
                  <a:prstClr val="black"/>
                </a:solidFill>
                <a:latin typeface="Century Schoolbook" panose="02040604050505020304" pitchFamily="18" charset="0"/>
              </a:rPr>
              <a:t>dough </a:t>
            </a:r>
            <a:r>
              <a:rPr lang="en-US" sz="2400" dirty="0">
                <a:solidFill>
                  <a:prstClr val="black"/>
                </a:solidFill>
                <a:latin typeface="Century Schoolbook" panose="02040604050505020304" pitchFamily="18" charset="0"/>
              </a:rPr>
              <a:t>ornaments and </a:t>
            </a:r>
            <a:endParaRPr lang="en-US" sz="2400" dirty="0" smtClean="0">
              <a:solidFill>
                <a:prstClr val="black"/>
              </a:solidFill>
              <a:latin typeface="Century Schoolbook" panose="02040604050505020304" pitchFamily="18" charset="0"/>
            </a:endParaRPr>
          </a:p>
          <a:p>
            <a:r>
              <a:rPr lang="en-US" sz="2400" dirty="0" smtClean="0">
                <a:solidFill>
                  <a:prstClr val="black"/>
                </a:solidFill>
                <a:latin typeface="Century Schoolbook" panose="02040604050505020304" pitchFamily="18" charset="0"/>
              </a:rPr>
              <a:t>gingerbread </a:t>
            </a:r>
            <a:r>
              <a:rPr lang="en-US" sz="2400" dirty="0">
                <a:solidFill>
                  <a:prstClr val="black"/>
                </a:solidFill>
                <a:latin typeface="Century Schoolbook" panose="02040604050505020304" pitchFamily="18" charset="0"/>
              </a:rPr>
              <a:t>men were also </a:t>
            </a:r>
            <a:endParaRPr lang="en-US" sz="2400" dirty="0" smtClean="0">
              <a:solidFill>
                <a:prstClr val="black"/>
              </a:solidFill>
              <a:latin typeface="Century Schoolbook" panose="02040604050505020304" pitchFamily="18" charset="0"/>
            </a:endParaRPr>
          </a:p>
          <a:p>
            <a:r>
              <a:rPr lang="en-US" sz="2400" dirty="0" smtClean="0">
                <a:solidFill>
                  <a:prstClr val="black"/>
                </a:solidFill>
                <a:latin typeface="Century Schoolbook" panose="02040604050505020304" pitchFamily="18" charset="0"/>
              </a:rPr>
              <a:t>hung </a:t>
            </a:r>
            <a:r>
              <a:rPr lang="en-US" sz="2400" dirty="0">
                <a:solidFill>
                  <a:prstClr val="black"/>
                </a:solidFill>
                <a:latin typeface="Century Schoolbook" panose="02040604050505020304" pitchFamily="18" charset="0"/>
              </a:rPr>
              <a:t>on the tree.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686628"/>
            <a:ext cx="3786966" cy="2660113"/>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137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52400"/>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33400" y="4572000"/>
            <a:ext cx="8145966" cy="15696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dirty="0">
                <a:solidFill>
                  <a:prstClr val="black"/>
                </a:solidFill>
                <a:latin typeface="Century Schoolbook" panose="02040604050505020304" pitchFamily="18" charset="0"/>
              </a:rPr>
              <a:t>The Christmas dinner was planned and preparation of the food began weeks ahead of time. The Christmas goose was fattened up and the plum pudding was left to age in the pot until Christmas day. </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914400"/>
            <a:ext cx="3276094" cy="3363456"/>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639505">
            <a:off x="5694835" y="303503"/>
            <a:ext cx="1258518" cy="95203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02019" flipH="1">
            <a:off x="2514125" y="288989"/>
            <a:ext cx="1258518" cy="952039"/>
          </a:xfrm>
          <a:prstGeom prst="rect">
            <a:avLst/>
          </a:prstGeom>
        </p:spPr>
      </p:pic>
    </p:spTree>
    <p:extLst>
      <p:ext uri="{BB962C8B-B14F-4D97-AF65-F5344CB8AC3E}">
        <p14:creationId xmlns:p14="http://schemas.microsoft.com/office/powerpoint/2010/main" val="38458015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52400"/>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020" y="1026998"/>
            <a:ext cx="3669390" cy="2402002"/>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639505">
            <a:off x="3676151" y="408112"/>
            <a:ext cx="1258518" cy="952039"/>
          </a:xfrm>
          <a:prstGeom prst="rect">
            <a:avLst/>
          </a:prstGeom>
        </p:spPr>
      </p:pic>
      <p:pic>
        <p:nvPicPr>
          <p:cNvPr id="4098" name="Picture 2" descr="http://www.fleetfarm.com/products/images/medium/0000000070134.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324600" y="4718574"/>
            <a:ext cx="1985591" cy="198559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2886" b="14293"/>
          <a:stretch/>
        </p:blipFill>
        <p:spPr bwMode="auto">
          <a:xfrm>
            <a:off x="4504822" y="5562600"/>
            <a:ext cx="1257625" cy="915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descr="http://static.spoonful.com/sites/default/files/crafts/corn-husk-dolls-craft-photo-420-FF1100ALM4A01.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146799" y="304800"/>
            <a:ext cx="1838147" cy="18381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2000" y="2005548"/>
            <a:ext cx="7848600" cy="37856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dirty="0" smtClean="0">
                <a:solidFill>
                  <a:prstClr val="black"/>
                </a:solidFill>
                <a:latin typeface="Century Schoolbook" panose="02040604050505020304" pitchFamily="18" charset="0"/>
              </a:rPr>
              <a:t>                                             There </a:t>
            </a:r>
            <a:r>
              <a:rPr lang="en-US" sz="2400" dirty="0">
                <a:solidFill>
                  <a:prstClr val="black"/>
                </a:solidFill>
                <a:latin typeface="Century Schoolbook" panose="02040604050505020304" pitchFamily="18" charset="0"/>
              </a:rPr>
              <a:t>were chores that </a:t>
            </a:r>
            <a:endParaRPr lang="en-US" sz="2400" dirty="0" smtClean="0">
              <a:solidFill>
                <a:prstClr val="black"/>
              </a:solidFill>
              <a:latin typeface="Century Schoolbook" panose="02040604050505020304" pitchFamily="18" charset="0"/>
            </a:endParaRPr>
          </a:p>
          <a:p>
            <a:r>
              <a:rPr lang="en-US" sz="2400" dirty="0">
                <a:solidFill>
                  <a:prstClr val="black"/>
                </a:solidFill>
                <a:latin typeface="Century Schoolbook" panose="02040604050505020304" pitchFamily="18" charset="0"/>
              </a:rPr>
              <a:t> </a:t>
            </a:r>
            <a:r>
              <a:rPr lang="en-US" sz="2400" dirty="0" smtClean="0">
                <a:solidFill>
                  <a:prstClr val="black"/>
                </a:solidFill>
                <a:latin typeface="Century Schoolbook" panose="02040604050505020304" pitchFamily="18" charset="0"/>
              </a:rPr>
              <a:t>                                          began </a:t>
            </a:r>
            <a:r>
              <a:rPr lang="en-US" sz="2400" dirty="0">
                <a:solidFill>
                  <a:prstClr val="black"/>
                </a:solidFill>
                <a:latin typeface="Century Schoolbook" panose="02040604050505020304" pitchFamily="18" charset="0"/>
              </a:rPr>
              <a:t>months before </a:t>
            </a:r>
            <a:endParaRPr lang="en-US" sz="2400" dirty="0" smtClean="0">
              <a:solidFill>
                <a:prstClr val="black"/>
              </a:solidFill>
              <a:latin typeface="Century Schoolbook" panose="02040604050505020304" pitchFamily="18" charset="0"/>
            </a:endParaRPr>
          </a:p>
          <a:p>
            <a:r>
              <a:rPr lang="en-US" sz="2400" dirty="0">
                <a:solidFill>
                  <a:prstClr val="black"/>
                </a:solidFill>
                <a:latin typeface="Century Schoolbook" panose="02040604050505020304" pitchFamily="18" charset="0"/>
              </a:rPr>
              <a:t> </a:t>
            </a:r>
            <a:r>
              <a:rPr lang="en-US" sz="2400" dirty="0" smtClean="0">
                <a:solidFill>
                  <a:prstClr val="black"/>
                </a:solidFill>
                <a:latin typeface="Century Schoolbook" panose="02040604050505020304" pitchFamily="18" charset="0"/>
              </a:rPr>
              <a:t>                                          Christmas </a:t>
            </a:r>
            <a:r>
              <a:rPr lang="en-US" sz="2400" dirty="0">
                <a:solidFill>
                  <a:prstClr val="black"/>
                </a:solidFill>
                <a:latin typeface="Century Schoolbook" panose="02040604050505020304" pitchFamily="18" charset="0"/>
              </a:rPr>
              <a:t>- such as </a:t>
            </a:r>
            <a:r>
              <a:rPr lang="en-US" sz="2400" dirty="0" smtClean="0">
                <a:solidFill>
                  <a:prstClr val="black"/>
                </a:solidFill>
                <a:latin typeface="Century Schoolbook" panose="02040604050505020304" pitchFamily="18" charset="0"/>
              </a:rPr>
              <a:t>making</a:t>
            </a:r>
          </a:p>
          <a:p>
            <a:r>
              <a:rPr lang="en-US" sz="2400" dirty="0">
                <a:solidFill>
                  <a:prstClr val="black"/>
                </a:solidFill>
                <a:latin typeface="Century Schoolbook" panose="02040604050505020304" pitchFamily="18" charset="0"/>
              </a:rPr>
              <a:t> </a:t>
            </a:r>
            <a:r>
              <a:rPr lang="en-US" sz="2400" dirty="0" smtClean="0">
                <a:solidFill>
                  <a:prstClr val="black"/>
                </a:solidFill>
                <a:latin typeface="Century Schoolbook" panose="02040604050505020304" pitchFamily="18" charset="0"/>
              </a:rPr>
              <a:t>                                          </a:t>
            </a:r>
            <a:r>
              <a:rPr lang="en-US" sz="2400" dirty="0">
                <a:solidFill>
                  <a:prstClr val="black"/>
                </a:solidFill>
                <a:latin typeface="Century Schoolbook" panose="02040604050505020304" pitchFamily="18" charset="0"/>
              </a:rPr>
              <a:t>the gifts for the family members ( corn husk dolls, </a:t>
            </a:r>
            <a:r>
              <a:rPr lang="en-US" sz="2400" dirty="0" smtClean="0">
                <a:solidFill>
                  <a:prstClr val="black"/>
                </a:solidFill>
                <a:latin typeface="Century Schoolbook" panose="02040604050505020304" pitchFamily="18" charset="0"/>
              </a:rPr>
              <a:t>sachets, </a:t>
            </a:r>
            <a:r>
              <a:rPr lang="en-US" sz="2400" dirty="0">
                <a:solidFill>
                  <a:prstClr val="black"/>
                </a:solidFill>
                <a:latin typeface="Century Schoolbook" panose="02040604050505020304" pitchFamily="18" charset="0"/>
              </a:rPr>
              <a:t>carved wooden toys, pillows, footstools and embroidered hankies ). Scarves, hats, mitts and socks had to be knitted. Girls were able to knit before they were six years old. Boys would make boxes for presents. </a:t>
            </a:r>
          </a:p>
          <a:p>
            <a:endParaRPr lang="en-US" sz="2400" dirty="0">
              <a:solidFill>
                <a:prstClr val="black"/>
              </a:solidFill>
              <a:latin typeface="Century Schoolbook" panose="02040604050505020304" pitchFamily="18" charset="0"/>
            </a:endParaRPr>
          </a:p>
        </p:txBody>
      </p:sp>
    </p:spTree>
    <p:extLst>
      <p:ext uri="{BB962C8B-B14F-4D97-AF65-F5344CB8AC3E}">
        <p14:creationId xmlns:p14="http://schemas.microsoft.com/office/powerpoint/2010/main" val="2493972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52" y="81887"/>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28799" y="945795"/>
            <a:ext cx="5867400" cy="977191"/>
          </a:xfrm>
          <a:prstGeom prst="rect">
            <a:avLst/>
          </a:prstGeom>
        </p:spPr>
        <p:txBody>
          <a:bodyPr wrap="square">
            <a:spAutoFit/>
          </a:bodyPr>
          <a:lstStyle/>
          <a:p>
            <a:pPr algn="ctr">
              <a:lnSpc>
                <a:spcPts val="6900"/>
              </a:lnSpc>
            </a:pPr>
            <a:r>
              <a:rPr lang="en-US" sz="9600" dirty="0">
                <a:solidFill>
                  <a:prstClr val="black"/>
                </a:solidFill>
                <a:effectLst>
                  <a:glow rad="76200">
                    <a:srgbClr val="C4A842">
                      <a:alpha val="59000"/>
                    </a:srgbClr>
                  </a:glow>
                </a:effectLst>
                <a:latin typeface="Jenna Sue" pitchFamily="2" charset="0"/>
              </a:rPr>
              <a:t>Did you know…</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5047" b="10385"/>
          <a:stretch/>
        </p:blipFill>
        <p:spPr bwMode="auto">
          <a:xfrm>
            <a:off x="3733800" y="3680239"/>
            <a:ext cx="2343639" cy="2647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1358" y="2157658"/>
            <a:ext cx="7772400" cy="15696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solidFill>
                  <a:prstClr val="black"/>
                </a:solidFill>
                <a:latin typeface="Century Schoolbook" panose="02040604050505020304" pitchFamily="18" charset="0"/>
              </a:rPr>
              <a:t>If there had been a good harvest that year, presents were placed inside stockings . The </a:t>
            </a:r>
            <a:r>
              <a:rPr lang="en-US" sz="2400" dirty="0" smtClean="0">
                <a:solidFill>
                  <a:prstClr val="black"/>
                </a:solidFill>
                <a:latin typeface="Century Schoolbook" panose="02040604050505020304" pitchFamily="18" charset="0"/>
              </a:rPr>
              <a:t>stockings were </a:t>
            </a:r>
            <a:r>
              <a:rPr lang="en-US" sz="2400" dirty="0">
                <a:solidFill>
                  <a:prstClr val="black"/>
                </a:solidFill>
                <a:latin typeface="Century Schoolbook" panose="02040604050505020304" pitchFamily="18" charset="0"/>
              </a:rPr>
              <a:t>hung on the fireplace . Cookies and fruit might also be found in the stockings. </a:t>
            </a:r>
          </a:p>
        </p:txBody>
      </p:sp>
    </p:spTree>
    <p:extLst>
      <p:ext uri="{BB962C8B-B14F-4D97-AF65-F5344CB8AC3E}">
        <p14:creationId xmlns:p14="http://schemas.microsoft.com/office/powerpoint/2010/main" val="19981784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52" y="81887"/>
            <a:ext cx="8761413"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0978" y="838200"/>
            <a:ext cx="8193159" cy="19389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solidFill>
                  <a:prstClr val="black"/>
                </a:solidFill>
                <a:latin typeface="Century Schoolbook" panose="02040604050505020304" pitchFamily="18" charset="0"/>
              </a:rPr>
              <a:t>Christmas Eve was a night for singing carols and telling stories around the </a:t>
            </a:r>
            <a:r>
              <a:rPr lang="en-US" sz="2400" dirty="0" smtClean="0">
                <a:solidFill>
                  <a:prstClr val="black"/>
                </a:solidFill>
                <a:latin typeface="Century Schoolbook" panose="02040604050505020304" pitchFamily="18" charset="0"/>
              </a:rPr>
              <a:t>fireplace. </a:t>
            </a:r>
            <a:r>
              <a:rPr lang="en-US" sz="2400" dirty="0">
                <a:solidFill>
                  <a:prstClr val="black"/>
                </a:solidFill>
                <a:latin typeface="Century Schoolbook" panose="02040604050505020304" pitchFamily="18" charset="0"/>
              </a:rPr>
              <a:t>Christmas Day the whole family attended church and returned home to a Christmas meal. Then it was time to visit friends and neighbors.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586450"/>
            <a:ext cx="3902963" cy="3591857"/>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639505">
            <a:off x="6169304" y="5343259"/>
            <a:ext cx="1258518" cy="952039"/>
          </a:xfrm>
          <a:prstGeom prst="rect">
            <a:avLst/>
          </a:prstGeom>
        </p:spPr>
      </p:pic>
    </p:spTree>
    <p:extLst>
      <p:ext uri="{BB962C8B-B14F-4D97-AF65-F5344CB8AC3E}">
        <p14:creationId xmlns:p14="http://schemas.microsoft.com/office/powerpoint/2010/main" val="1385238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1893</TotalTime>
  <Words>1140</Words>
  <Application>Microsoft Office PowerPoint</Application>
  <PresentationFormat>On-screen Show (4:3)</PresentationFormat>
  <Paragraphs>175</Paragraphs>
  <Slides>43</Slides>
  <Notes>18</Notes>
  <HiddenSlides>0</HiddenSlides>
  <MMClips>0</MMClips>
  <ScaleCrop>false</ScaleCrop>
  <HeadingPairs>
    <vt:vector size="4" baseType="variant">
      <vt:variant>
        <vt:lpstr>Theme</vt:lpstr>
      </vt:variant>
      <vt:variant>
        <vt:i4>6</vt:i4>
      </vt:variant>
      <vt:variant>
        <vt:lpstr>Slide Titles</vt:lpstr>
      </vt:variant>
      <vt:variant>
        <vt:i4>43</vt:i4>
      </vt:variant>
    </vt:vector>
  </HeadingPairs>
  <TitlesOfParts>
    <vt:vector size="49" baseType="lpstr">
      <vt:lpstr>1_Office Theme</vt:lpstr>
      <vt:lpstr>3_Office Theme</vt:lpstr>
      <vt:lpstr>4_Office Theme</vt:lpstr>
      <vt:lpstr>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VAteacher</cp:lastModifiedBy>
  <cp:revision>159</cp:revision>
  <dcterms:created xsi:type="dcterms:W3CDTF">2014-03-11T19:53:45Z</dcterms:created>
  <dcterms:modified xsi:type="dcterms:W3CDTF">2016-11-23T00:22:57Z</dcterms:modified>
</cp:coreProperties>
</file>