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  <p:sldMasterId id="2147483732" r:id="rId5"/>
  </p:sldMasterIdLst>
  <p:notesMasterIdLst>
    <p:notesMasterId r:id="rId54"/>
  </p:notesMasterIdLst>
  <p:sldIdLst>
    <p:sldId id="258" r:id="rId6"/>
    <p:sldId id="354" r:id="rId7"/>
    <p:sldId id="396" r:id="rId8"/>
    <p:sldId id="313" r:id="rId9"/>
    <p:sldId id="356" r:id="rId10"/>
    <p:sldId id="358" r:id="rId11"/>
    <p:sldId id="359" r:id="rId12"/>
    <p:sldId id="381" r:id="rId13"/>
    <p:sldId id="374" r:id="rId14"/>
    <p:sldId id="376" r:id="rId15"/>
    <p:sldId id="377" r:id="rId16"/>
    <p:sldId id="375" r:id="rId17"/>
    <p:sldId id="378" r:id="rId18"/>
    <p:sldId id="379" r:id="rId19"/>
    <p:sldId id="373" r:id="rId20"/>
    <p:sldId id="394" r:id="rId21"/>
    <p:sldId id="332" r:id="rId22"/>
    <p:sldId id="395" r:id="rId23"/>
    <p:sldId id="382" r:id="rId24"/>
    <p:sldId id="383" r:id="rId25"/>
    <p:sldId id="384" r:id="rId26"/>
    <p:sldId id="346" r:id="rId27"/>
    <p:sldId id="342" r:id="rId28"/>
    <p:sldId id="352" r:id="rId29"/>
    <p:sldId id="390" r:id="rId30"/>
    <p:sldId id="385" r:id="rId31"/>
    <p:sldId id="391" r:id="rId32"/>
    <p:sldId id="387" r:id="rId33"/>
    <p:sldId id="409" r:id="rId34"/>
    <p:sldId id="386" r:id="rId35"/>
    <p:sldId id="410" r:id="rId36"/>
    <p:sldId id="388" r:id="rId37"/>
    <p:sldId id="411" r:id="rId38"/>
    <p:sldId id="389" r:id="rId39"/>
    <p:sldId id="412" r:id="rId40"/>
    <p:sldId id="414" r:id="rId41"/>
    <p:sldId id="400" r:id="rId42"/>
    <p:sldId id="404" r:id="rId43"/>
    <p:sldId id="403" r:id="rId44"/>
    <p:sldId id="407" r:id="rId45"/>
    <p:sldId id="401" r:id="rId46"/>
    <p:sldId id="405" r:id="rId47"/>
    <p:sldId id="406" r:id="rId48"/>
    <p:sldId id="408" r:id="rId49"/>
    <p:sldId id="392" r:id="rId50"/>
    <p:sldId id="353" r:id="rId51"/>
    <p:sldId id="337" r:id="rId52"/>
    <p:sldId id="274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7A"/>
    <a:srgbClr val="006600"/>
    <a:srgbClr val="FFFF00"/>
    <a:srgbClr val="552579"/>
    <a:srgbClr val="FFFFE7"/>
    <a:srgbClr val="FFFFDD"/>
    <a:srgbClr val="CC7900"/>
    <a:srgbClr val="FFFFF3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88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53D6E-5A13-48E3-9B5F-DD691B076667}" type="datetimeFigureOut">
              <a:rPr lang="en-US" smtClean="0"/>
              <a:t>10/22/2016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B2D0C-AE8E-4026-B707-744512480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97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B2D0C-AE8E-4026-B707-7445124800E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43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Paste a student</a:t>
            </a:r>
            <a:r>
              <a:rPr lang="en-US" baseline="0" dirty="0" smtClean="0"/>
              <a:t> response sample from last week’s open-ended question on this slide. Read aloud and find all parts of RACE in the response.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B2D0C-AE8E-4026-B707-7445124800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27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does J. Patrick Lewis use personification in</a:t>
            </a:r>
            <a:r>
              <a:rPr lang="en-US" baseline="0" dirty="0" smtClean="0"/>
              <a:t> his poem? </a:t>
            </a:r>
          </a:p>
          <a:p>
            <a:r>
              <a:rPr lang="en-US" baseline="0" dirty="0" smtClean="0"/>
              <a:t>Find examples of personification in the poem.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HelloPlainJane" panose="02000603000000000000" pitchFamily="2" charset="0"/>
                <a:ea typeface="HelloPlainJane" panose="02000603000000000000" pitchFamily="2" charset="0"/>
              </a:rPr>
              <a:t>New ELA concept/lesson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76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Literary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AFF3-6952-49DF-AEE5-37D70D27524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2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97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19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3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88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0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4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95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51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4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66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41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6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47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78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448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22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1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3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22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46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58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6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28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25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194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65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45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8740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46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72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0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389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778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343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81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96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08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6E08-66CC-4C50-9B90-3EE6CF8BC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E7EB-966B-4A5D-A322-132391B71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809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6E08-66CC-4C50-9B90-3EE6CF8BC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E7EB-966B-4A5D-A322-132391B71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509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6E08-66CC-4C50-9B90-3EE6CF8BC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E7EB-966B-4A5D-A322-132391B71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6851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6E08-66CC-4C50-9B90-3EE6CF8BC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E7EB-966B-4A5D-A322-132391B71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94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6E08-66CC-4C50-9B90-3EE6CF8BC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E7EB-966B-4A5D-A322-132391B71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7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005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6E08-66CC-4C50-9B90-3EE6CF8BC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E7EB-966B-4A5D-A322-132391B71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185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6E08-66CC-4C50-9B90-3EE6CF8BC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E7EB-966B-4A5D-A322-132391B71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88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6E08-66CC-4C50-9B90-3EE6CF8BC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E7EB-966B-4A5D-A322-132391B71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674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6E08-66CC-4C50-9B90-3EE6CF8BC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E7EB-966B-4A5D-A322-132391B71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622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6E08-66CC-4C50-9B90-3EE6CF8BC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E7EB-966B-4A5D-A322-132391B71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50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6E08-66CC-4C50-9B90-3EE6CF8BC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E7EB-966B-4A5D-A322-132391B71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0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42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7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9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4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0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1ACA0-108A-419B-9A0B-53FA81CACE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D0736-6E53-4D1C-BFD2-C6116C38E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9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A6E08-66CC-4C50-9B90-3EE6CF8BC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DE7EB-966B-4A5D-A322-132391B71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1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4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4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4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34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4.jpg"/><Relationship Id="rId7" Type="http://schemas.openxmlformats.org/officeDocument/2006/relationships/image" Target="../media/image5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4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4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51.png"/><Relationship Id="rId4" Type="http://schemas.openxmlformats.org/officeDocument/2006/relationships/image" Target="../media/image61.png"/><Relationship Id="rId9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9857" y="58674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effectLst>
                  <a:glow rad="63500">
                    <a:schemeClr val="accent6">
                      <a:lumMod val="40000"/>
                      <a:lumOff val="60000"/>
                      <a:alpha val="40000"/>
                    </a:schemeClr>
                  </a:glow>
                </a:effectLst>
                <a:latin typeface="Century Schoolbook" panose="02040604050505020304" pitchFamily="18" charset="0"/>
              </a:rPr>
              <a:t>Chapters 10-12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72" y="394876"/>
            <a:ext cx="7467600" cy="1482844"/>
          </a:xfrm>
          <a:prstGeom prst="rect">
            <a:avLst/>
          </a:prstGeom>
        </p:spPr>
      </p:pic>
      <p:pic>
        <p:nvPicPr>
          <p:cNvPr id="6" name="Picture 2" descr="Image result for little house on the prairie illustration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03120"/>
            <a:ext cx="59245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22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2" y="81886"/>
            <a:ext cx="8761413" cy="6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994" y="583823"/>
            <a:ext cx="8091642" cy="58169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Colville,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Spokane, and Yakima are a few of the tribes who lived in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Washington’s river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valleys and on high-desert plateaus. </a:t>
            </a:r>
            <a:endParaRPr lang="en-US" sz="2800" dirty="0" smtClean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endParaRPr lang="en-US" sz="28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endParaRPr lang="en-US" sz="2800" dirty="0" smtClean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endParaRPr lang="en-US" sz="36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endParaRPr lang="en-US" sz="2800" dirty="0" smtClean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endParaRPr lang="en-US" sz="2800" dirty="0" smtClean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endParaRPr lang="en-US" sz="28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These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people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relied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on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salmon for survival,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catching thousands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as the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fish made their annual journey up the Columbia River and its tributaries.</a:t>
            </a:r>
          </a:p>
        </p:txBody>
      </p:sp>
      <p:pic>
        <p:nvPicPr>
          <p:cNvPr id="9" name="Picture 2" descr="https://www.washington.edu/uwired/outreach/cspn/Website/Images/NW%20History%20Course/Lesson%202/Salmon%20Ar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2200" y="2171105"/>
            <a:ext cx="3810000" cy="22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73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2" y="81886"/>
            <a:ext cx="8761413" cy="6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1737" y="4306431"/>
            <a:ext cx="8091642" cy="22467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The Ingalls Family encountered the Plains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Indians,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who lived in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the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area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between the Mississippi and the Rocky Mountains.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Tribes in this area included the Sioux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,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Cheyenne, and Comanche (pictured above). </a:t>
            </a:r>
            <a:endParaRPr lang="en-US" sz="2800" b="1" dirty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050" name="Picture 2" descr="Image result for Comanche Indians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494" y="457200"/>
            <a:ext cx="63341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19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66" y="1428930"/>
            <a:ext cx="8603379" cy="512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4576" y="272197"/>
            <a:ext cx="834751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The shaded area on this map shows the territories occupied by various Plains Indian tribes during the middle of the 19th century.</a:t>
            </a:r>
            <a:endParaRPr lang="en-US" sz="2400" b="1" dirty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5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2" y="81886"/>
            <a:ext cx="8761413" cy="6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1737" y="4876800"/>
            <a:ext cx="8091642" cy="138499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Although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they hunted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other animals, such as elk or antelope, buffalo was the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Plain Indian’s primary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game food source.</a:t>
            </a:r>
            <a:endParaRPr lang="en-US" sz="2800" b="1" dirty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098" name="Picture 2" descr="https://media1.britannica.com/eb-media/00/115100-004-B0F391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29" y="609600"/>
            <a:ext cx="5681072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3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2" y="81886"/>
            <a:ext cx="8761413" cy="6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444110"/>
            <a:ext cx="4495800" cy="6124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To the Plains Indians,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buffalo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meant life. It provided them with food, shelter, tools and clothing.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Before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the introduction of horses to these tribes,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they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followed the migration of buffalo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herds by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foot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.</a:t>
            </a:r>
          </a:p>
          <a:p>
            <a:endParaRPr lang="en-US" sz="20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For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the Plains Indians, hunting was not a choice, but a way of life, a strategy for survival. </a:t>
            </a:r>
            <a:endParaRPr lang="en-US" sz="2800" b="1" dirty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170" name="Picture 2" descr="https://s-media-cache-ak0.pinimg.com/564x/20/bf/9a/20bf9abcbe71487090bd235527a83b1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"/>
            <a:ext cx="3127675" cy="428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Plains Indians buffalo hide ti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95969"/>
            <a:ext cx="2230928" cy="296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" t="5951" r="5140" b="10756"/>
          <a:stretch/>
        </p:blipFill>
        <p:spPr bwMode="auto">
          <a:xfrm>
            <a:off x="4953000" y="4106838"/>
            <a:ext cx="1765526" cy="176130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1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76200"/>
            <a:ext cx="876141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7356" y="448571"/>
            <a:ext cx="8267700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“Papoose”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from the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Algonquin word </a:t>
            </a:r>
            <a:r>
              <a:rPr lang="en-US" sz="2800" i="1" dirty="0" err="1">
                <a:solidFill>
                  <a:prstClr val="black"/>
                </a:solidFill>
                <a:latin typeface="Century Schoolbook" panose="02040604050505020304" pitchFamily="18" charset="0"/>
              </a:rPr>
              <a:t>papoos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,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refers to a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North American Indian baby or young child. </a:t>
            </a:r>
            <a:endParaRPr lang="en-US" sz="2800" b="1" dirty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8194" name="Picture 2" descr="http://blog.nmai.si.edu/.a/6a01156f5f4ba1970b0154350a13f8970c-500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24000"/>
            <a:ext cx="47625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papoose ba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8998">
            <a:off x="645994" y="2345308"/>
            <a:ext cx="2705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05250" y="50292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Century Schoolbook" panose="02040604050505020304" pitchFamily="18" charset="0"/>
              </a:rPr>
              <a:t>A</a:t>
            </a:r>
            <a:r>
              <a:rPr lang="en-US" sz="2800" b="1" dirty="0">
                <a:latin typeface="Century Schoolbook" panose="02040604050505020304" pitchFamily="18" charset="0"/>
              </a:rPr>
              <a:t> </a:t>
            </a:r>
            <a:r>
              <a:rPr lang="en-US" sz="2800" b="1" dirty="0" smtClean="0">
                <a:latin typeface="Century Schoolbook" panose="02040604050505020304" pitchFamily="18" charset="0"/>
              </a:rPr>
              <a:t>“cradleboard”</a:t>
            </a:r>
            <a:r>
              <a:rPr lang="en-US" sz="2800" dirty="0" smtClean="0">
                <a:latin typeface="Century Schoolbook" panose="02040604050505020304" pitchFamily="18" charset="0"/>
              </a:rPr>
              <a:t> </a:t>
            </a:r>
            <a:r>
              <a:rPr lang="en-US" sz="2800" dirty="0">
                <a:latin typeface="Century Schoolbook" panose="02040604050505020304" pitchFamily="18" charset="0"/>
              </a:rPr>
              <a:t>is a traditional kind of Native American baby carrier. </a:t>
            </a:r>
          </a:p>
        </p:txBody>
      </p:sp>
    </p:spTree>
    <p:extLst>
      <p:ext uri="{BB962C8B-B14F-4D97-AF65-F5344CB8AC3E}">
        <p14:creationId xmlns:p14="http://schemas.microsoft.com/office/powerpoint/2010/main" val="377802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72" y="123372"/>
            <a:ext cx="87630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 descr="http://us.123rf.com/400wm/400/400/lhfgraphics/lhfgraphics1112/lhfgraphics111200232/11670333-doodle-style-retro-microphone-radio-or-communication-illustr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62600"/>
            <a:ext cx="910623" cy="91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4872" y="1905000"/>
            <a:ext cx="777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entury Schoolbook" panose="02040604050505020304" pitchFamily="18" charset="0"/>
              </a:rPr>
              <a:t>How do you think the “Indians” or native </a:t>
            </a:r>
            <a:r>
              <a:rPr lang="en-US" sz="40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people felt </a:t>
            </a:r>
            <a:r>
              <a:rPr lang="en-US" sz="4000" dirty="0">
                <a:solidFill>
                  <a:prstClr val="black"/>
                </a:solidFill>
                <a:latin typeface="Century Schoolbook" panose="02040604050505020304" pitchFamily="18" charset="0"/>
              </a:rPr>
              <a:t>about the </a:t>
            </a:r>
            <a:r>
              <a:rPr lang="en-US" sz="40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Ingalls and </a:t>
            </a:r>
            <a:r>
              <a:rPr lang="en-US" sz="4000" dirty="0">
                <a:solidFill>
                  <a:prstClr val="black"/>
                </a:solidFill>
                <a:latin typeface="Century Schoolbook" panose="02040604050505020304" pitchFamily="18" charset="0"/>
              </a:rPr>
              <a:t>the other pioneer families?  </a:t>
            </a:r>
            <a:r>
              <a:rPr lang="en-US" sz="40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Why</a:t>
            </a:r>
            <a:r>
              <a:rPr lang="en-US" sz="4000" dirty="0">
                <a:solidFill>
                  <a:prstClr val="black"/>
                </a:solidFill>
                <a:latin typeface="Century Schoolbook" panose="020406040505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5932" y="5556246"/>
            <a:ext cx="1935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HelloRecess" panose="02000603000000000000" pitchFamily="2" charset="0"/>
                <a:ea typeface="HelloRecess" panose="02000603000000000000" pitchFamily="2" charset="0"/>
              </a:rPr>
              <a:t>Share on your mic, webcam or in chat!</a:t>
            </a:r>
          </a:p>
        </p:txBody>
      </p:sp>
    </p:spTree>
    <p:extLst>
      <p:ext uri="{BB962C8B-B14F-4D97-AF65-F5344CB8AC3E}">
        <p14:creationId xmlns:p14="http://schemas.microsoft.com/office/powerpoint/2010/main" val="299280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99786" y="172252"/>
            <a:ext cx="8915400" cy="3485347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smtClean="0"/>
              <a:t>   </a:t>
            </a:r>
          </a:p>
          <a:p>
            <a:pPr lvl="0"/>
            <a:endParaRPr lang="en-US" sz="2400" dirty="0" smtClean="0"/>
          </a:p>
          <a:p>
            <a:pPr lvl="0"/>
            <a:endParaRPr lang="en-US" sz="2400" dirty="0" smtClean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1" y="1097340"/>
            <a:ext cx="5181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Why didn’t Mary and Laura let Jack off the chain when the Indians came</a:t>
            </a:r>
            <a:r>
              <a:rPr lang="en-US" sz="3200" b="1" dirty="0" smtClean="0"/>
              <a:t>?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4038600"/>
            <a:ext cx="2971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A. </a:t>
            </a:r>
            <a:r>
              <a:rPr lang="en-US" dirty="0">
                <a:solidFill>
                  <a:schemeClr val="tx1"/>
                </a:solidFill>
              </a:rPr>
              <a:t>Pa told </a:t>
            </a:r>
            <a:r>
              <a:rPr lang="en-US" dirty="0" smtClean="0">
                <a:solidFill>
                  <a:schemeClr val="tx1"/>
                </a:solidFill>
              </a:rPr>
              <a:t>the girls not </a:t>
            </a:r>
            <a:r>
              <a:rPr lang="en-US" dirty="0">
                <a:solidFill>
                  <a:schemeClr val="tx1"/>
                </a:solidFill>
              </a:rPr>
              <a:t>to “let him loose</a:t>
            </a:r>
            <a:r>
              <a:rPr lang="en-US" dirty="0" smtClean="0">
                <a:solidFill>
                  <a:schemeClr val="tx1"/>
                </a:solidFill>
              </a:rPr>
              <a:t>.”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7582" y="5324074"/>
            <a:ext cx="2971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C. </a:t>
            </a:r>
            <a:r>
              <a:rPr lang="en-US" dirty="0" smtClean="0">
                <a:solidFill>
                  <a:schemeClr val="tx1"/>
                </a:solidFill>
              </a:rPr>
              <a:t>They didn’t want him to run away.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55127" y="5324074"/>
            <a:ext cx="2971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D. </a:t>
            </a:r>
            <a:r>
              <a:rPr lang="en-US" dirty="0" smtClean="0">
                <a:solidFill>
                  <a:schemeClr val="tx1"/>
                </a:solidFill>
              </a:rPr>
              <a:t>He was too busy “eating his kibbles.”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55127" y="4038600"/>
            <a:ext cx="2971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B. </a:t>
            </a:r>
            <a:r>
              <a:rPr lang="en-US" dirty="0" smtClean="0">
                <a:solidFill>
                  <a:schemeClr val="tx1"/>
                </a:solidFill>
              </a:rPr>
              <a:t>The knot was too tight.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covered wago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-2904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9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99786" y="172252"/>
            <a:ext cx="8915400" cy="3485347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smtClean="0"/>
              <a:t>   </a:t>
            </a:r>
          </a:p>
          <a:p>
            <a:pPr lvl="0"/>
            <a:endParaRPr lang="en-US" sz="2400" dirty="0" smtClean="0"/>
          </a:p>
          <a:p>
            <a:pPr lvl="0"/>
            <a:endParaRPr lang="en-US" sz="2400" dirty="0" smtClean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1" y="1097340"/>
            <a:ext cx="5181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Why didn’t Mary and Laura let Jack off the chain when the Indians came</a:t>
            </a:r>
            <a:r>
              <a:rPr lang="en-US" sz="3200" b="1" dirty="0" smtClean="0"/>
              <a:t>?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4038600"/>
            <a:ext cx="2971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A. </a:t>
            </a:r>
            <a:r>
              <a:rPr lang="en-US" dirty="0">
                <a:solidFill>
                  <a:schemeClr val="tx1"/>
                </a:solidFill>
              </a:rPr>
              <a:t>Pa told </a:t>
            </a:r>
            <a:r>
              <a:rPr lang="en-US" dirty="0" smtClean="0">
                <a:solidFill>
                  <a:schemeClr val="tx1"/>
                </a:solidFill>
              </a:rPr>
              <a:t>the girls not </a:t>
            </a:r>
            <a:r>
              <a:rPr lang="en-US" dirty="0">
                <a:solidFill>
                  <a:schemeClr val="tx1"/>
                </a:solidFill>
              </a:rPr>
              <a:t>to “let him loose</a:t>
            </a:r>
            <a:r>
              <a:rPr lang="en-US" dirty="0" smtClean="0">
                <a:solidFill>
                  <a:schemeClr val="tx1"/>
                </a:solidFill>
              </a:rPr>
              <a:t>.”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covered wago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-2904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495800"/>
            <a:ext cx="12287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72" y="123372"/>
            <a:ext cx="87630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1600200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entury Schoolbook" panose="02040604050505020304" pitchFamily="18" charset="0"/>
              </a:rPr>
              <a:t>Based on the information in </a:t>
            </a:r>
            <a:r>
              <a:rPr lang="en-US" sz="2400" i="1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Little House on the Prairie</a:t>
            </a:r>
            <a:r>
              <a:rPr lang="en-US" sz="24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, would you describe Pa as hardworking? Use at least </a:t>
            </a:r>
            <a:r>
              <a:rPr lang="en-US" sz="2400" dirty="0">
                <a:solidFill>
                  <a:prstClr val="black"/>
                </a:solidFill>
                <a:latin typeface="Century Schoolbook" panose="02040604050505020304" pitchFamily="18" charset="0"/>
              </a:rPr>
              <a:t>two details from the story </a:t>
            </a:r>
            <a:r>
              <a:rPr lang="en-US" sz="24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to support your answer. </a:t>
            </a:r>
            <a:endParaRPr lang="en-US" sz="24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098" name="Picture 2" descr="http://thatcuriousloveofgreen.com/wp-content/uploads/2013/04/Charles-Ingall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16368"/>
            <a:ext cx="3657600" cy="27432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5385" y="-17376"/>
            <a:ext cx="8267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/>
            <a:r>
              <a:rPr lang="en-US" sz="40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Share your </a:t>
            </a:r>
            <a:r>
              <a:rPr lang="en-US" sz="8800" dirty="0" smtClean="0">
                <a:solidFill>
                  <a:prstClr val="black"/>
                </a:solidFill>
                <a:latin typeface="Jenna Sue" pitchFamily="2" charset="0"/>
              </a:rPr>
              <a:t>answers</a:t>
            </a:r>
            <a:r>
              <a:rPr lang="en-US" sz="40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6484" y="5430102"/>
            <a:ext cx="2006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HelloRecess" panose="02000603000000000000" pitchFamily="2" charset="0"/>
                <a:ea typeface="HelloRecess" panose="02000603000000000000" pitchFamily="2" charset="0"/>
              </a:rPr>
              <a:t>Share in chat, on your </a:t>
            </a:r>
            <a:r>
              <a:rPr lang="en-US" sz="2000" dirty="0" err="1" smtClean="0">
                <a:solidFill>
                  <a:prstClr val="black"/>
                </a:solidFill>
                <a:latin typeface="HelloRecess" panose="02000603000000000000" pitchFamily="2" charset="0"/>
                <a:ea typeface="HelloRecess" panose="02000603000000000000" pitchFamily="2" charset="0"/>
              </a:rPr>
              <a:t>mic</a:t>
            </a:r>
            <a:r>
              <a:rPr lang="en-US" sz="2000" dirty="0" smtClean="0">
                <a:solidFill>
                  <a:prstClr val="black"/>
                </a:solidFill>
                <a:latin typeface="HelloRecess" panose="02000603000000000000" pitchFamily="2" charset="0"/>
                <a:ea typeface="HelloRecess" panose="02000603000000000000" pitchFamily="2" charset="0"/>
              </a:rPr>
              <a:t>, or on webcam!</a:t>
            </a:r>
            <a:endParaRPr lang="en-US" sz="2000" dirty="0">
              <a:solidFill>
                <a:prstClr val="black"/>
              </a:solidFill>
              <a:latin typeface="HelloRecess" panose="02000603000000000000" pitchFamily="2" charset="0"/>
              <a:ea typeface="HelloReces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76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99572" y="123372"/>
            <a:ext cx="87630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AF86BF46-51D9-4588-8267-8C50C2E37024" descr="D3226866-09EC-4216-92E2-DEC7D9A0D98B@hs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1" y="952382"/>
            <a:ext cx="8165749" cy="548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284" y="4962942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nda Manatee Solid" panose="02000506000000020004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Notice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nda Manatee Solid" panose="02000506000000020004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nda Manatee Solid" panose="02000506000000020004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&amp;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nda Manatee Solid" panose="02000506000000020004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nda Manatee Solid" panose="02000506000000020004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Note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nda Manatee Solid" panose="02000506000000020004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bookmark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nda Manatee Solid" panose="02000506000000020004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5752981"/>
            <a:ext cx="198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nda Manatee Solid" panose="02000506000000020004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pencil</a:t>
            </a: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nda Manatee Solid" panose="02000506000000020004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0" y="4158496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nda Manatee Solid" panose="02000506000000020004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sticky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nda Manatee Solid" panose="02000506000000020004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notes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nda Manatee Solid" panose="02000506000000020004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1066562"/>
            <a:ext cx="198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nda Manatee Solid" panose="02000506000000020004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novel</a:t>
            </a: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nda Manatee Solid" panose="02000506000000020004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306051"/>
            <a:ext cx="814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anose="02040604050505020304" pitchFamily="18" charset="0"/>
              </a:rPr>
              <a:t>Novel Study Materials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354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8268147" cy="621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72" y="123372"/>
            <a:ext cx="87630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572" y="457200"/>
            <a:ext cx="7649028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 dirty="0" smtClean="0">
                <a:solidFill>
                  <a:prstClr val="black"/>
                </a:solidFill>
                <a:effectLst>
                  <a:glow rad="76200">
                    <a:srgbClr val="C4A842">
                      <a:alpha val="59000"/>
                    </a:srgbClr>
                  </a:glow>
                </a:effectLst>
                <a:latin typeface="HelloDoodleType" panose="02000603000000000000" pitchFamily="2" charset="0"/>
                <a:ea typeface="HelloDoodleType" panose="02000603000000000000" pitchFamily="2" charset="0"/>
              </a:rPr>
              <a:t>Super Student Sample!</a:t>
            </a:r>
            <a:endParaRPr lang="en-US" sz="6000" dirty="0">
              <a:solidFill>
                <a:prstClr val="black"/>
              </a:solidFill>
              <a:effectLst>
                <a:glow rad="76200">
                  <a:srgbClr val="C4A842">
                    <a:alpha val="59000"/>
                  </a:srgbClr>
                </a:glow>
              </a:effectLst>
              <a:latin typeface="HelloDoodleType" panose="02000603000000000000" pitchFamily="2" charset="0"/>
              <a:ea typeface="HelloDoodleType" panose="02000603000000000000" pitchFamily="2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37" y="6019800"/>
            <a:ext cx="347663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982" y="6047673"/>
            <a:ext cx="34766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124" y="6056064"/>
            <a:ext cx="347663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126" y="6038045"/>
            <a:ext cx="3476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15953" y="6048023"/>
            <a:ext cx="2028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 Narrow" panose="020B0606020202030204" pitchFamily="34" charset="0"/>
              </a:rPr>
              <a:t>estated</a:t>
            </a:r>
            <a:r>
              <a:rPr lang="en-US" dirty="0" smtClean="0">
                <a:latin typeface="Arial Narrow" panose="020B0606020202030204" pitchFamily="34" charset="0"/>
              </a:rPr>
              <a:t> the question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66625" y="6056064"/>
            <a:ext cx="2028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 Narrow" panose="020B0606020202030204" pitchFamily="34" charset="0"/>
              </a:rPr>
              <a:t>nswered</a:t>
            </a:r>
            <a:r>
              <a:rPr lang="en-US" dirty="0" smtClean="0">
                <a:latin typeface="Arial Narrow" panose="020B0606020202030204" pitchFamily="34" charset="0"/>
              </a:rPr>
              <a:t> the question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1653" y="6056064"/>
            <a:ext cx="1518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 Narrow" panose="020B0606020202030204" pitchFamily="34" charset="0"/>
              </a:rPr>
              <a:t>ited</a:t>
            </a:r>
            <a:r>
              <a:rPr lang="en-US" dirty="0" smtClean="0">
                <a:latin typeface="Arial Narrow" panose="020B0606020202030204" pitchFamily="34" charset="0"/>
              </a:rPr>
              <a:t> evidence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44499" y="6040766"/>
            <a:ext cx="2028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 Narrow" panose="020B0606020202030204" pitchFamily="34" charset="0"/>
              </a:rPr>
              <a:t>xplained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1" y="2591072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copy/paste student response here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7747" y="1752600"/>
            <a:ext cx="7840453" cy="4114800"/>
          </a:xfrm>
          <a:prstGeom prst="rect">
            <a:avLst/>
          </a:prstGeom>
          <a:noFill/>
          <a:ln w="19050">
            <a:solidFill>
              <a:srgbClr val="00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20000" y="1752600"/>
            <a:ext cx="990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 result for super award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r="5953"/>
          <a:stretch/>
        </p:blipFill>
        <p:spPr bwMode="auto">
          <a:xfrm>
            <a:off x="7268028" y="193420"/>
            <a:ext cx="1629230" cy="23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8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72" y="123372"/>
            <a:ext cx="87630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 descr="http://us.123rf.com/400wm/400/400/lhfgraphics/lhfgraphics1112/lhfgraphics111200232/11670333-doodle-style-retro-microphone-radio-or-communication-illustr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62600"/>
            <a:ext cx="910623" cy="91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2057400"/>
            <a:ext cx="422554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What did you </a:t>
            </a:r>
            <a:r>
              <a:rPr lang="en-US" sz="4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Notice &amp; Note </a:t>
            </a:r>
          </a:p>
          <a:p>
            <a:pPr algn="ctr"/>
            <a:r>
              <a:rPr lang="en-US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in chapters </a:t>
            </a:r>
            <a:r>
              <a:rPr lang="en-US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10-12?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5932" y="5556246"/>
            <a:ext cx="1935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HelloRecess" panose="02000603000000000000" pitchFamily="2" charset="0"/>
                <a:ea typeface="HelloRecess" panose="02000603000000000000" pitchFamily="2" charset="0"/>
              </a:rPr>
              <a:t>Share on your mic, webcam or in chat!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3884"/>
            <a:ext cx="24765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93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1" y="172738"/>
            <a:ext cx="8839200" cy="65125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457200"/>
            <a:ext cx="7620000" cy="49359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/>
          <p:cNvSpPr/>
          <p:nvPr/>
        </p:nvSpPr>
        <p:spPr>
          <a:xfrm>
            <a:off x="7696200" y="4285572"/>
            <a:ext cx="365760" cy="365760"/>
          </a:xfrm>
          <a:prstGeom prst="ellips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600200" y="1458502"/>
            <a:ext cx="5943600" cy="30929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094617" y="4596655"/>
            <a:ext cx="274320" cy="274320"/>
          </a:xfrm>
          <a:prstGeom prst="ellips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233954" y="4992234"/>
            <a:ext cx="182880" cy="182880"/>
          </a:xfrm>
          <a:prstGeom prst="ellips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mayirar.files.wordpress.com/2014/09/kids-reading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39414" b="10449"/>
          <a:stretch/>
        </p:blipFill>
        <p:spPr bwMode="auto">
          <a:xfrm>
            <a:off x="-198120" y="4858928"/>
            <a:ext cx="9723120" cy="19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185091" y="2463055"/>
            <a:ext cx="7010400" cy="108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8000" dirty="0" smtClean="0">
                <a:solidFill>
                  <a:prstClr val="black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HelloDoodleType" panose="02000603000000000000" pitchFamily="2" charset="0"/>
                <a:ea typeface="HelloDoodleType" panose="02000603000000000000" pitchFamily="2" charset="0"/>
              </a:rPr>
              <a:t>Personification</a:t>
            </a:r>
            <a:endParaRPr lang="en-US" sz="5400" dirty="0">
              <a:solidFill>
                <a:prstClr val="black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HelloDoodleType" panose="02000603000000000000" pitchFamily="2" charset="0"/>
              <a:ea typeface="HelloDoodleTy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4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215277"/>
            <a:ext cx="75347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Personification is when you give </a:t>
            </a:r>
            <a:endParaRPr lang="en-US" sz="5400" dirty="0" smtClean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  <a:p>
            <a:pPr algn="ctr"/>
            <a:r>
              <a:rPr lang="en-US" sz="4800" b="1" dirty="0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human </a:t>
            </a:r>
            <a:r>
              <a:rPr lang="en-US" sz="4800" b="1" dirty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qualities </a:t>
            </a:r>
            <a:r>
              <a:rPr lang="en-US" sz="54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to an object or animal. </a:t>
            </a:r>
          </a:p>
        </p:txBody>
      </p:sp>
    </p:spTree>
    <p:extLst>
      <p:ext uri="{BB962C8B-B14F-4D97-AF65-F5344CB8AC3E}">
        <p14:creationId xmlns:p14="http://schemas.microsoft.com/office/powerpoint/2010/main" val="242343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2318087"/>
            <a:ext cx="906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>
                  <a:glow rad="101600">
                    <a:srgbClr val="FFC000">
                      <a:alpha val="40000"/>
                    </a:srgbClr>
                  </a:glow>
                </a:effectLst>
                <a:latin typeface="HelloTypewriterSquisht" panose="02000603000000000000" pitchFamily="2" charset="0"/>
                <a:ea typeface="HelloTypewriterSquisht" panose="02000603000000000000" pitchFamily="2" charset="0"/>
              </a:rPr>
              <a:t>person</a:t>
            </a:r>
            <a:r>
              <a:rPr lang="en-US" sz="6000" dirty="0" smtClean="0">
                <a:effectLst/>
                <a:latin typeface="HelloTypewriterSquisht" panose="02000603000000000000" pitchFamily="2" charset="0"/>
                <a:ea typeface="HelloTypewriterSquisht" panose="02000603000000000000" pitchFamily="2" charset="0"/>
              </a:rPr>
              <a:t>ification</a:t>
            </a:r>
            <a:endParaRPr lang="en-US" sz="6000" dirty="0" smtClean="0">
              <a:latin typeface="HelloTypewriterSquisht" panose="02000603000000000000" pitchFamily="2" charset="0"/>
              <a:ea typeface="HelloTypewriterSquis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3632537"/>
            <a:ext cx="3815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>
                  <a:glow rad="101600">
                    <a:srgbClr val="FFC000">
                      <a:alpha val="40000"/>
                    </a:srgbClr>
                  </a:glow>
                </a:effectLst>
                <a:latin typeface="HelloTypewriterSquisht" panose="02000603000000000000" pitchFamily="2" charset="0"/>
                <a:ea typeface="HelloTypewriterSquisht" panose="02000603000000000000" pitchFamily="2" charset="0"/>
              </a:rPr>
              <a:t>person</a:t>
            </a:r>
            <a:endParaRPr lang="en-US" sz="4400" dirty="0" smtClean="0">
              <a:latin typeface="HelloTypewriterSquisht" panose="02000603000000000000" pitchFamily="2" charset="0"/>
              <a:ea typeface="HelloTypewriterSquisht" panose="02000603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205683"/>
            <a:ext cx="431917" cy="65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143" y="1066800"/>
            <a:ext cx="495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The tea kettle whistled impatiently.</a:t>
            </a:r>
          </a:p>
        </p:txBody>
      </p:sp>
      <p:pic>
        <p:nvPicPr>
          <p:cNvPr id="1028" name="Picture 4" descr="https://www.christart.com/IMAGES-art9ab/clipart/1919/steaming-teapot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0"/>
          <a:stretch/>
        </p:blipFill>
        <p:spPr bwMode="auto">
          <a:xfrm>
            <a:off x="5419725" y="2403480"/>
            <a:ext cx="3114675" cy="39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79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143" y="1066800"/>
            <a:ext cx="495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The tea kettle whistled </a:t>
            </a:r>
            <a:r>
              <a:rPr lang="en-US" sz="5400" dirty="0">
                <a:solidFill>
                  <a:srgbClr val="FF0000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impatiently</a:t>
            </a:r>
            <a:r>
              <a:rPr lang="en-US" sz="54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.</a:t>
            </a:r>
          </a:p>
        </p:txBody>
      </p:sp>
      <p:pic>
        <p:nvPicPr>
          <p:cNvPr id="1028" name="Picture 4" descr="https://www.christart.com/IMAGES-art9ab/clipart/1919/steaming-teapot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0"/>
          <a:stretch/>
        </p:blipFill>
        <p:spPr bwMode="auto">
          <a:xfrm>
            <a:off x="5419725" y="2403480"/>
            <a:ext cx="3114675" cy="39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85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3810000"/>
            <a:ext cx="5330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The cactus </a:t>
            </a:r>
            <a:r>
              <a:rPr lang="en-US" sz="4800" dirty="0" smtClean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waved at us as we drove </a:t>
            </a:r>
            <a:r>
              <a:rPr lang="en-US" sz="48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past</a:t>
            </a:r>
            <a:r>
              <a:rPr lang="en-US" sz="4800" dirty="0" smtClean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.</a:t>
            </a:r>
            <a:endParaRPr lang="en-US" sz="4800" dirty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pic>
        <p:nvPicPr>
          <p:cNvPr id="3074" name="Picture 2" descr="http://www.clipartlord.com/wp-content/uploads/2013/06/cactus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8142"/>
            <a:ext cx="2971800" cy="466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766">
            <a:off x="1607529" y="1453434"/>
            <a:ext cx="1011500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9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3810000"/>
            <a:ext cx="5330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The cactus </a:t>
            </a:r>
            <a:r>
              <a:rPr lang="en-US" sz="4800" dirty="0" smtClean="0">
                <a:solidFill>
                  <a:srgbClr val="FF0000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waved</a:t>
            </a:r>
            <a:r>
              <a:rPr lang="en-US" sz="4800" dirty="0" smtClean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 at us as we drove </a:t>
            </a:r>
            <a:r>
              <a:rPr lang="en-US" sz="48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past</a:t>
            </a:r>
            <a:r>
              <a:rPr lang="en-US" sz="4800" dirty="0" smtClean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.</a:t>
            </a:r>
            <a:endParaRPr lang="en-US" sz="4800" dirty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pic>
        <p:nvPicPr>
          <p:cNvPr id="3074" name="Picture 2" descr="http://www.clipartlord.com/wp-content/uploads/2013/06/cactus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8142"/>
            <a:ext cx="2971800" cy="466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766">
            <a:off x="1607529" y="1453434"/>
            <a:ext cx="1011500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7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72" y="123372"/>
            <a:ext cx="87630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 descr="http://us.123rf.com/400wm/400/400/lhfgraphics/lhfgraphics1112/lhfgraphics111200232/11670333-doodle-style-retro-microphone-radio-or-communication-illustr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62600"/>
            <a:ext cx="910623" cy="91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65932" y="5556246"/>
            <a:ext cx="1935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HelloRecess" panose="02000603000000000000" pitchFamily="2" charset="0"/>
                <a:ea typeface="HelloRecess" panose="02000603000000000000" pitchFamily="2" charset="0"/>
              </a:rPr>
              <a:t>Share on your mic, webcam or in chat!</a:t>
            </a:r>
          </a:p>
        </p:txBody>
      </p:sp>
      <p:sp>
        <p:nvSpPr>
          <p:cNvPr id="7" name="Rectangle 6"/>
          <p:cNvSpPr/>
          <p:nvPr/>
        </p:nvSpPr>
        <p:spPr>
          <a:xfrm>
            <a:off x="1162593" y="2209800"/>
            <a:ext cx="68369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Why </a:t>
            </a:r>
            <a:r>
              <a:rPr lang="en-US" sz="4000" dirty="0">
                <a:solidFill>
                  <a:prstClr val="black"/>
                </a:solidFill>
                <a:latin typeface="Century Schoolbook" panose="02040604050505020304" pitchFamily="18" charset="0"/>
              </a:rPr>
              <a:t>do you think the Ingalls family was afraid of 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  <a:latin typeface="Century Schoolbook" panose="02040604050505020304" pitchFamily="18" charset="0"/>
              </a:rPr>
              <a:t>the Indians?</a:t>
            </a:r>
          </a:p>
        </p:txBody>
      </p:sp>
    </p:spTree>
    <p:extLst>
      <p:ext uri="{BB962C8B-B14F-4D97-AF65-F5344CB8AC3E}">
        <p14:creationId xmlns:p14="http://schemas.microsoft.com/office/powerpoint/2010/main" val="313444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" y="4572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A forest of trees stretched their arms to reach the sun.</a:t>
            </a:r>
          </a:p>
        </p:txBody>
      </p:sp>
      <p:pic>
        <p:nvPicPr>
          <p:cNvPr id="2056" name="Picture 8" descr="http://img02.deviantart.net/d7ca/i/2012/162/8/1/sunny_forest_by_lilielle-d534d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7"/>
          <a:stretch/>
        </p:blipFill>
        <p:spPr bwMode="auto">
          <a:xfrm>
            <a:off x="838200" y="2062194"/>
            <a:ext cx="7491412" cy="426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59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" y="4572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A forest of trees </a:t>
            </a:r>
            <a:r>
              <a:rPr lang="en-US" sz="4800" dirty="0">
                <a:solidFill>
                  <a:srgbClr val="FF0000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stretched their arms</a:t>
            </a:r>
            <a:r>
              <a:rPr lang="en-US" sz="48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 to reach the sun.</a:t>
            </a:r>
          </a:p>
        </p:txBody>
      </p:sp>
      <p:pic>
        <p:nvPicPr>
          <p:cNvPr id="2056" name="Picture 8" descr="http://img02.deviantart.net/d7ca/i/2012/162/8/1/sunny_forest_by_lilielle-d534d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7"/>
          <a:stretch/>
        </p:blipFill>
        <p:spPr bwMode="auto">
          <a:xfrm>
            <a:off x="838200" y="2062194"/>
            <a:ext cx="7491412" cy="426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3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859340"/>
            <a:ext cx="571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Our vacuum hums a happy tune while it cleans</a:t>
            </a:r>
            <a:r>
              <a:rPr lang="en-US" sz="4800" dirty="0" smtClean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.</a:t>
            </a:r>
            <a:endParaRPr lang="en-US" sz="4800" dirty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pic>
        <p:nvPicPr>
          <p:cNvPr id="2054" name="Picture 6" descr="https://s-media-cache-ak0.pinimg.com/236x/8f/98/fd/8f98fd919b49e2bf45241c2342b10a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339645"/>
            <a:ext cx="22479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music no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3848099"/>
            <a:ext cx="23812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3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859340"/>
            <a:ext cx="571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Our vacuum </a:t>
            </a:r>
            <a:r>
              <a:rPr lang="en-US" sz="4800" dirty="0">
                <a:solidFill>
                  <a:srgbClr val="FF0000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hums a happy tune</a:t>
            </a:r>
            <a:r>
              <a:rPr lang="en-US" sz="48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 while it cleans</a:t>
            </a:r>
            <a:r>
              <a:rPr lang="en-US" sz="4800" dirty="0" smtClean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.</a:t>
            </a:r>
            <a:endParaRPr lang="en-US" sz="4800" dirty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pic>
        <p:nvPicPr>
          <p:cNvPr id="2054" name="Picture 6" descr="https://s-media-cache-ak0.pinimg.com/236x/8f/98/fd/8f98fd919b49e2bf45241c2342b10a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339645"/>
            <a:ext cx="22479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music no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3848099"/>
            <a:ext cx="23812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11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3657600"/>
            <a:ext cx="7620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“The shutters were over the windows so the little house could not see them go.” </a:t>
            </a:r>
            <a:endParaRPr lang="en-US" sz="4800" dirty="0" smtClean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  <a:p>
            <a:pPr algn="r"/>
            <a:r>
              <a:rPr lang="en-US" sz="2000" i="1" dirty="0" smtClean="0">
                <a:solidFill>
                  <a:prstClr val="black"/>
                </a:solidFill>
                <a:latin typeface="Century Schoolbook" panose="02040604050505020304" pitchFamily="18" charset="0"/>
                <a:ea typeface="HelloPlainJane" panose="02000603000000000000" pitchFamily="2" charset="0"/>
              </a:rPr>
              <a:t>Little House on the Prairie</a:t>
            </a:r>
            <a:r>
              <a:rPr lang="en-US" sz="2000" dirty="0" smtClean="0">
                <a:solidFill>
                  <a:prstClr val="black"/>
                </a:solidFill>
                <a:latin typeface="Century Schoolbook" panose="02040604050505020304" pitchFamily="18" charset="0"/>
                <a:ea typeface="HelloPlainJane" panose="02000603000000000000" pitchFamily="2" charset="0"/>
              </a:rPr>
              <a:t>, Chapter 1</a:t>
            </a:r>
            <a:endParaRPr lang="en-US" sz="2000" dirty="0">
              <a:solidFill>
                <a:prstClr val="black"/>
              </a:solidFill>
              <a:latin typeface="Century Schoolbook" panose="02040604050505020304" pitchFamily="18" charset="0"/>
              <a:ea typeface="HelloPlainJane" panose="02000603000000000000" pitchFamily="2" charset="0"/>
            </a:endParaRPr>
          </a:p>
        </p:txBody>
      </p:sp>
      <p:pic>
        <p:nvPicPr>
          <p:cNvPr id="1026" name="Picture 2" descr="Image result for log cabin big woo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0"/>
            <a:ext cx="4724400" cy="290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00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3657600"/>
            <a:ext cx="7620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“The shutters were over the windows so the little house </a:t>
            </a:r>
            <a:r>
              <a:rPr lang="en-US" sz="4800" dirty="0">
                <a:solidFill>
                  <a:srgbClr val="FF0000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could not see them go</a:t>
            </a:r>
            <a:r>
              <a:rPr lang="en-US" sz="48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.” </a:t>
            </a:r>
            <a:endParaRPr lang="en-US" sz="4800" dirty="0" smtClean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  <a:p>
            <a:pPr algn="r"/>
            <a:r>
              <a:rPr lang="en-US" sz="2000" i="1" dirty="0" smtClean="0">
                <a:solidFill>
                  <a:prstClr val="black"/>
                </a:solidFill>
                <a:latin typeface="Century Schoolbook" panose="02040604050505020304" pitchFamily="18" charset="0"/>
                <a:ea typeface="HelloPlainJane" panose="02000603000000000000" pitchFamily="2" charset="0"/>
              </a:rPr>
              <a:t>Little House on the Prairie</a:t>
            </a:r>
            <a:r>
              <a:rPr lang="en-US" sz="2000" dirty="0" smtClean="0">
                <a:solidFill>
                  <a:prstClr val="black"/>
                </a:solidFill>
                <a:latin typeface="Century Schoolbook" panose="02040604050505020304" pitchFamily="18" charset="0"/>
                <a:ea typeface="HelloPlainJane" panose="02000603000000000000" pitchFamily="2" charset="0"/>
              </a:rPr>
              <a:t>, Chapter 1</a:t>
            </a:r>
            <a:endParaRPr lang="en-US" sz="2000" dirty="0">
              <a:solidFill>
                <a:prstClr val="black"/>
              </a:solidFill>
              <a:latin typeface="Century Schoolbook" panose="02040604050505020304" pitchFamily="18" charset="0"/>
              <a:ea typeface="HelloPlainJane" panose="02000603000000000000" pitchFamily="2" charset="0"/>
            </a:endParaRPr>
          </a:p>
        </p:txBody>
      </p:sp>
      <p:pic>
        <p:nvPicPr>
          <p:cNvPr id="1026" name="Picture 2" descr="Image result for log cabin big woo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0"/>
            <a:ext cx="4724400" cy="290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47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2" descr="http://faithworklife.com/wp-content/uploads/2015/02/iStock-Mind-Kinds-thinking-ca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99714">
            <a:off x="1546339" y="1598042"/>
            <a:ext cx="6007887" cy="4445936"/>
          </a:xfrm>
          <a:prstGeom prst="rect">
            <a:avLst/>
          </a:prstGeom>
          <a:noFill/>
          <a:ln w="762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017" y="457200"/>
            <a:ext cx="93726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86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044625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Complete the sentence so that it uses personification.</a:t>
            </a:r>
            <a:endParaRPr lang="en-US" sz="3200" dirty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" y="3860881"/>
            <a:ext cx="843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4821160"/>
            <a:ext cx="29718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30686"/>
            <a:ext cx="29146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0" y="4572001"/>
            <a:ext cx="342857" cy="1269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70" y="4572000"/>
            <a:ext cx="317460" cy="1269841"/>
          </a:xfrm>
          <a:prstGeom prst="rect">
            <a:avLst/>
          </a:prstGeom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5"/>
          <a:stretch/>
        </p:blipFill>
        <p:spPr bwMode="auto">
          <a:xfrm>
            <a:off x="3278098" y="842404"/>
            <a:ext cx="2587804" cy="258659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59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044625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Complete the sentence so that it uses personification.</a:t>
            </a:r>
            <a:endParaRPr lang="en-US" sz="3200" dirty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" y="3860881"/>
            <a:ext cx="843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4821160"/>
            <a:ext cx="29718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30686"/>
            <a:ext cx="29146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70" y="4572000"/>
            <a:ext cx="317460" cy="1269841"/>
          </a:xfrm>
          <a:prstGeom prst="rect">
            <a:avLst/>
          </a:prstGeom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5"/>
          <a:stretch/>
        </p:blipFill>
        <p:spPr bwMode="auto">
          <a:xfrm>
            <a:off x="3278098" y="842404"/>
            <a:ext cx="2587804" cy="258659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8200" y="4724401"/>
            <a:ext cx="266700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0" y="4572001"/>
            <a:ext cx="342857" cy="12698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787769">
            <a:off x="1572970" y="1360280"/>
            <a:ext cx="2084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inched" panose="02000000000000000000" pitchFamily="2" charset="0"/>
              </a:rPr>
              <a:t>THIS STINKS!</a:t>
            </a:r>
          </a:p>
        </p:txBody>
      </p:sp>
    </p:spTree>
    <p:extLst>
      <p:ext uri="{BB962C8B-B14F-4D97-AF65-F5344CB8AC3E}">
        <p14:creationId xmlns:p14="http://schemas.microsoft.com/office/powerpoint/2010/main" val="70032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044625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Complete the sentence so that it uses personification.</a:t>
            </a:r>
            <a:endParaRPr lang="en-US" sz="3200" dirty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4" y="3820231"/>
            <a:ext cx="6153152" cy="4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03" y="4546678"/>
            <a:ext cx="33623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30" y="4518103"/>
            <a:ext cx="34099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368959"/>
            <a:ext cx="342857" cy="1269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368958"/>
            <a:ext cx="317460" cy="1269841"/>
          </a:xfrm>
          <a:prstGeom prst="rect">
            <a:avLst/>
          </a:prstGeom>
        </p:spPr>
      </p:pic>
      <p:sp>
        <p:nvSpPr>
          <p:cNvPr id="2" name="AutoShape 7" descr="Image result for looking under the bed"/>
          <p:cNvSpPr>
            <a:spLocks noChangeAspect="1" noChangeArrowheads="1"/>
          </p:cNvSpPr>
          <p:nvPr/>
        </p:nvSpPr>
        <p:spPr bwMode="auto">
          <a:xfrm>
            <a:off x="155575" y="-1790700"/>
            <a:ext cx="5819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9" name="Picture 9" descr="Image result for looking under the be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0" b="16286"/>
          <a:stretch/>
        </p:blipFill>
        <p:spPr bwMode="auto">
          <a:xfrm>
            <a:off x="1662112" y="653143"/>
            <a:ext cx="5819775" cy="27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12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72" y="123372"/>
            <a:ext cx="87630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7246" y="1671293"/>
            <a:ext cx="4572000" cy="345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  <a:effectLst>
                  <a:glow rad="76200">
                    <a:srgbClr val="C4A842">
                      <a:alpha val="59000"/>
                    </a:srgbClr>
                  </a:glow>
                </a:effectLst>
                <a:latin typeface="Century Schoolbook" panose="02040604050505020304" pitchFamily="18" charset="0"/>
              </a:rPr>
              <a:t>Let’s learn more about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effectLst>
                  <a:glow rad="76200">
                    <a:srgbClr val="C4A842">
                      <a:alpha val="59000"/>
                    </a:srgbClr>
                  </a:glow>
                </a:effectLst>
                <a:latin typeface="Century Schoolbook" panose="02040604050505020304" pitchFamily="18" charset="0"/>
              </a:rPr>
              <a:t> </a:t>
            </a:r>
            <a:endParaRPr lang="en-US" sz="3600" dirty="0" smtClean="0">
              <a:solidFill>
                <a:prstClr val="black"/>
              </a:solidFill>
              <a:effectLst>
                <a:glow rad="76200">
                  <a:srgbClr val="C4A842">
                    <a:alpha val="59000"/>
                  </a:srgbClr>
                </a:glow>
              </a:effectLst>
              <a:latin typeface="Century Schoolbook" panose="02040604050505020304" pitchFamily="18" charset="0"/>
            </a:endParaRPr>
          </a:p>
          <a:p>
            <a:pPr algn="ctr">
              <a:lnSpc>
                <a:spcPts val="7600"/>
              </a:lnSpc>
            </a:pPr>
            <a:r>
              <a:rPr lang="en-US" sz="7200" dirty="0">
                <a:solidFill>
                  <a:prstClr val="black"/>
                </a:solidFill>
                <a:effectLst>
                  <a:glow rad="76200">
                    <a:srgbClr val="C4A842">
                      <a:alpha val="59000"/>
                    </a:srgbClr>
                  </a:glow>
                </a:effectLst>
                <a:latin typeface="HelloDoodleType" panose="02000603000000000000" pitchFamily="2" charset="0"/>
                <a:ea typeface="HelloDoodleType" panose="02000603000000000000" pitchFamily="2" charset="0"/>
              </a:rPr>
              <a:t>Native Americans!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66" y="609600"/>
            <a:ext cx="2863980" cy="589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044625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Complete the sentence so that it uses personification.</a:t>
            </a:r>
            <a:endParaRPr lang="en-US" sz="3200" dirty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4" y="3820231"/>
            <a:ext cx="6153152" cy="4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03" y="4546678"/>
            <a:ext cx="33623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30" y="4518103"/>
            <a:ext cx="34099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368958"/>
            <a:ext cx="317460" cy="1269841"/>
          </a:xfrm>
          <a:prstGeom prst="rect">
            <a:avLst/>
          </a:prstGeom>
        </p:spPr>
      </p:pic>
      <p:sp>
        <p:nvSpPr>
          <p:cNvPr id="2" name="AutoShape 7" descr="Image result for looking under the bed"/>
          <p:cNvSpPr>
            <a:spLocks noChangeAspect="1" noChangeArrowheads="1"/>
          </p:cNvSpPr>
          <p:nvPr/>
        </p:nvSpPr>
        <p:spPr bwMode="auto">
          <a:xfrm>
            <a:off x="155575" y="-1790700"/>
            <a:ext cx="5819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9" name="Picture 9" descr="Image result for looking under the be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0" b="16286"/>
          <a:stretch/>
        </p:blipFill>
        <p:spPr bwMode="auto">
          <a:xfrm>
            <a:off x="1662112" y="653143"/>
            <a:ext cx="5819775" cy="27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870857" y="4546678"/>
            <a:ext cx="1962808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368959"/>
            <a:ext cx="342857" cy="12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044625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Complete the sentence so that it uses personification.</a:t>
            </a:r>
            <a:endParaRPr lang="en-US" sz="3200" dirty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b="80435"/>
          <a:stretch/>
        </p:blipFill>
        <p:spPr bwMode="auto">
          <a:xfrm>
            <a:off x="502920" y="4100126"/>
            <a:ext cx="8412480" cy="47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953000" y="4707528"/>
            <a:ext cx="3200400" cy="86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338942" y="4707527"/>
            <a:ext cx="3200399" cy="86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3" y="4521359"/>
            <a:ext cx="342857" cy="1269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70" y="4521358"/>
            <a:ext cx="317460" cy="1269841"/>
          </a:xfrm>
          <a:prstGeom prst="rect">
            <a:avLst/>
          </a:prstGeom>
        </p:spPr>
      </p:pic>
      <p:pic>
        <p:nvPicPr>
          <p:cNvPr id="11266" name="Picture 2" descr="Image result for cold car clip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316" y="609600"/>
            <a:ext cx="4667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72" y="1219200"/>
            <a:ext cx="1524000" cy="1271587"/>
          </a:xfrm>
          <a:prstGeom prst="roundRect">
            <a:avLst>
              <a:gd name="adj" fmla="val 2808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4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044625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Complete the sentence so that it uses personification.</a:t>
            </a:r>
            <a:endParaRPr lang="en-US" sz="3200" dirty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b="80435"/>
          <a:stretch/>
        </p:blipFill>
        <p:spPr bwMode="auto">
          <a:xfrm>
            <a:off x="502920" y="4100126"/>
            <a:ext cx="8412480" cy="47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953000" y="4707528"/>
            <a:ext cx="3200400" cy="86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338942" y="4707527"/>
            <a:ext cx="3200399" cy="86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3" y="4521359"/>
            <a:ext cx="342857" cy="1269841"/>
          </a:xfrm>
          <a:prstGeom prst="rect">
            <a:avLst/>
          </a:prstGeom>
        </p:spPr>
      </p:pic>
      <p:pic>
        <p:nvPicPr>
          <p:cNvPr id="11266" name="Picture 2" descr="Image result for cold car 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316" y="609600"/>
            <a:ext cx="4667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72" y="1219200"/>
            <a:ext cx="1524000" cy="1271587"/>
          </a:xfrm>
          <a:prstGeom prst="roundRect">
            <a:avLst>
              <a:gd name="adj" fmla="val 2808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0787769">
            <a:off x="1942822" y="1562605"/>
            <a:ext cx="1709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inched" panose="02000000000000000000" pitchFamily="2" charset="0"/>
              </a:rPr>
              <a:t>COUGH!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inched" panose="02000000000000000000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09160" y="4642837"/>
            <a:ext cx="199644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70" y="4521358"/>
            <a:ext cx="317460" cy="12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044625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Complete the sentence so that it uses personification.</a:t>
            </a:r>
            <a:endParaRPr lang="en-US" sz="3200" dirty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9" y="3581400"/>
            <a:ext cx="7554041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371" y="4724400"/>
            <a:ext cx="3339108" cy="84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50" y="4753428"/>
            <a:ext cx="3327880" cy="86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73" y="4524828"/>
            <a:ext cx="342857" cy="1269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70" y="4597558"/>
            <a:ext cx="317460" cy="1269841"/>
          </a:xfrm>
          <a:prstGeom prst="rect">
            <a:avLst/>
          </a:prstGeom>
        </p:spPr>
      </p:pic>
      <p:pic>
        <p:nvPicPr>
          <p:cNvPr id="9222" name="Picture 6" descr="Image result for burglar alarm ringi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81000"/>
            <a:ext cx="1562100" cy="156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burglar running"/>
          <p:cNvPicPr>
            <a:picLocks noChangeAspect="1" noChangeArrowheads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33904"/>
            <a:ext cx="1741878" cy="24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1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044625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Complete the sentence so that it uses personification.</a:t>
            </a:r>
            <a:endParaRPr lang="en-US" sz="3200" dirty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9" y="3581400"/>
            <a:ext cx="7554041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371" y="4724400"/>
            <a:ext cx="3339108" cy="84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50" y="4753428"/>
            <a:ext cx="3327880" cy="86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73" y="4524828"/>
            <a:ext cx="342857" cy="1269841"/>
          </a:xfrm>
          <a:prstGeom prst="rect">
            <a:avLst/>
          </a:prstGeom>
        </p:spPr>
      </p:pic>
      <p:pic>
        <p:nvPicPr>
          <p:cNvPr id="9222" name="Picture 6" descr="Image result for burglar alarm ring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81000"/>
            <a:ext cx="1562100" cy="156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burglar running"/>
          <p:cNvPicPr>
            <a:picLocks noChangeAspect="1" noChangeArrowheads="1"/>
          </p:cNvPicPr>
          <p:nvPr/>
        </p:nvPicPr>
        <p:blipFill>
          <a:blip r:embed="rId9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33904"/>
            <a:ext cx="1741878" cy="24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4801528" y="4651980"/>
            <a:ext cx="2437472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70" y="4597558"/>
            <a:ext cx="317460" cy="12698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478786">
            <a:off x="2056882" y="572337"/>
            <a:ext cx="1709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inched" panose="02000000000000000000" pitchFamily="2" charset="0"/>
              </a:rPr>
              <a:t>I CAUGHT YOU!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inch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76200"/>
            <a:ext cx="86868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i="1" dirty="0">
              <a:solidFill>
                <a:prstClr val="black"/>
              </a:solidFill>
              <a:latin typeface="Century Schoolbook" panose="02040604050505020304" pitchFamily="18" charset="0"/>
              <a:ea typeface="HelloPlainJane" panose="02000603000000000000" pitchFamily="2" charset="0"/>
            </a:endParaRP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Century Schoolbook" panose="02040604050505020304" pitchFamily="18" charset="0"/>
                <a:ea typeface="HelloPlainJane" panose="02000603000000000000" pitchFamily="2" charset="0"/>
              </a:rPr>
              <a:t>Mister Sun </a:t>
            </a:r>
            <a:endParaRPr lang="en-US" sz="3200" b="1" dirty="0" smtClean="0">
              <a:solidFill>
                <a:prstClr val="black"/>
              </a:solidFill>
              <a:latin typeface="Century Schoolbook" panose="02040604050505020304" pitchFamily="18" charset="0"/>
              <a:ea typeface="HelloPlainJane" panose="02000603000000000000" pitchFamily="2" charset="0"/>
            </a:endParaRP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Century Schoolbook" panose="02040604050505020304" pitchFamily="18" charset="0"/>
                <a:ea typeface="HelloPlainJane" panose="02000603000000000000" pitchFamily="2" charset="0"/>
              </a:rPr>
              <a:t>by </a:t>
            </a:r>
            <a:r>
              <a:rPr lang="en-US" sz="2000" dirty="0">
                <a:solidFill>
                  <a:prstClr val="black"/>
                </a:solidFill>
                <a:latin typeface="Century Schoolbook" panose="02040604050505020304" pitchFamily="18" charset="0"/>
                <a:ea typeface="HelloPlainJane" panose="02000603000000000000" pitchFamily="2" charset="0"/>
              </a:rPr>
              <a:t>J. Patrick Lewis</a:t>
            </a:r>
          </a:p>
          <a:p>
            <a:pPr algn="ctr"/>
            <a:endParaRPr lang="en-US" sz="1200" dirty="0">
              <a:solidFill>
                <a:prstClr val="black"/>
              </a:solidFill>
              <a:latin typeface="Century Schoolbook" panose="02040604050505020304" pitchFamily="18" charset="0"/>
              <a:ea typeface="HelloPlainJane" panose="02000603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entury Schoolbook" panose="02040604050505020304" pitchFamily="18" charset="0"/>
                <a:ea typeface="HelloPlainJane" panose="02000603000000000000" pitchFamily="2" charset="0"/>
              </a:rPr>
              <a:t>Mister Sun wakes up at dawn,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entury Schoolbook" panose="02040604050505020304" pitchFamily="18" charset="0"/>
                <a:ea typeface="HelloPlainJane" panose="02000603000000000000" pitchFamily="2" charset="0"/>
              </a:rPr>
              <a:t>puts his golden slippers on, 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entury Schoolbook" panose="02040604050505020304" pitchFamily="18" charset="0"/>
                <a:ea typeface="HelloPlainJane" panose="02000603000000000000" pitchFamily="2" charset="0"/>
              </a:rPr>
              <a:t>climbs the summer sky at noon, 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entury Schoolbook" panose="02040604050505020304" pitchFamily="18" charset="0"/>
                <a:ea typeface="HelloPlainJane" panose="02000603000000000000" pitchFamily="2" charset="0"/>
              </a:rPr>
              <a:t>trading places with the moon. </a:t>
            </a:r>
          </a:p>
          <a:p>
            <a:pPr algn="ctr">
              <a:lnSpc>
                <a:spcPct val="150000"/>
              </a:lnSpc>
            </a:pPr>
            <a:endParaRPr lang="en-US" sz="800" dirty="0" smtClean="0">
              <a:solidFill>
                <a:prstClr val="black"/>
              </a:solidFill>
              <a:latin typeface="Century Schoolbook" panose="02040604050505020304" pitchFamily="18" charset="0"/>
              <a:ea typeface="HelloPlainJane" panose="02000603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entury Schoolbook" panose="02040604050505020304" pitchFamily="18" charset="0"/>
                <a:ea typeface="HelloPlainJane" panose="02000603000000000000" pitchFamily="2" charset="0"/>
              </a:rPr>
              <a:t>Mister Sun runs away 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entury Schoolbook" panose="02040604050505020304" pitchFamily="18" charset="0"/>
                <a:ea typeface="HelloPlainJane" panose="02000603000000000000" pitchFamily="2" charset="0"/>
              </a:rPr>
              <a:t>with the blue tag end of the day, 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entury Schoolbook" panose="02040604050505020304" pitchFamily="18" charset="0"/>
                <a:ea typeface="HelloPlainJane" panose="02000603000000000000" pitchFamily="2" charset="0"/>
              </a:rPr>
              <a:t>switching off the globe lamplight, 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entury Schoolbook" panose="02040604050505020304" pitchFamily="18" charset="0"/>
                <a:ea typeface="HelloPlainJane" panose="02000603000000000000" pitchFamily="2" charset="0"/>
              </a:rPr>
              <a:t>pulling down the shades of night. </a:t>
            </a:r>
            <a:endParaRPr lang="en-US" sz="2400" dirty="0">
              <a:solidFill>
                <a:prstClr val="black"/>
              </a:solidFill>
              <a:latin typeface="Century Schoolbook" panose="02040604050505020304" pitchFamily="18" charset="0"/>
              <a:ea typeface="HelloPlainJan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74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426"/>
            <a:ext cx="24765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Image result for sticky not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t="2496" r="13806"/>
          <a:stretch/>
        </p:blipFill>
        <p:spPr bwMode="auto">
          <a:xfrm>
            <a:off x="3468914" y="304800"/>
            <a:ext cx="5446486" cy="444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320869">
            <a:off x="3713496" y="838797"/>
            <a:ext cx="467166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Are you </a:t>
            </a:r>
            <a:r>
              <a:rPr lang="en-US" sz="4000" dirty="0" smtClean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noticing examples of </a:t>
            </a:r>
            <a:r>
              <a:rPr lang="en-US" sz="4400" dirty="0" smtClean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PERSONIFICATION</a:t>
            </a:r>
            <a:endParaRPr lang="en-US" sz="4000" dirty="0" smtClean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  <a:p>
            <a:pPr algn="ctr"/>
            <a:r>
              <a:rPr lang="en-US" sz="4000" dirty="0" smtClean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as </a:t>
            </a:r>
            <a:r>
              <a:rPr lang="en-US" sz="4000" dirty="0" smtClean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you </a:t>
            </a:r>
            <a:r>
              <a:rPr lang="en-US" sz="4000" dirty="0" smtClean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read?</a:t>
            </a:r>
            <a:endParaRPr lang="en-US" sz="4000" dirty="0" smtClean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  <a:p>
            <a:pPr algn="ctr"/>
            <a:r>
              <a:rPr lang="en-US" sz="5400" dirty="0" smtClean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MAKE A NOTE!</a:t>
            </a:r>
          </a:p>
          <a:p>
            <a:pPr algn="ctr"/>
            <a:r>
              <a:rPr lang="en-US" sz="4400" dirty="0" smtClean="0">
                <a:solidFill>
                  <a:prstClr val="black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 </a:t>
            </a:r>
            <a:endParaRPr lang="en-US" sz="4400" dirty="0">
              <a:solidFill>
                <a:prstClr val="black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pic>
        <p:nvPicPr>
          <p:cNvPr id="1028" name="Picture 4" descr="Image result for open boo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8555">
            <a:off x="4283736" y="5177464"/>
            <a:ext cx="1963498" cy="112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detectiv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9199" y="3886200"/>
            <a:ext cx="3047546" cy="247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74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72" y="123372"/>
            <a:ext cx="87630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3485" y="609600"/>
            <a:ext cx="8080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prstClr val="black"/>
                </a:solidFill>
                <a:latin typeface="HelloChalkTalk" pitchFamily="2" charset="0"/>
                <a:ea typeface="HelloChalkTalk" pitchFamily="2" charset="0"/>
              </a:rPr>
              <a:t>TO  DO:</a:t>
            </a:r>
            <a:endParaRPr lang="en-US" sz="4800" dirty="0">
              <a:solidFill>
                <a:prstClr val="black"/>
              </a:solidFill>
              <a:latin typeface="HelloChalkTalk" pitchFamily="2" charset="0"/>
              <a:ea typeface="HelloChalkTalk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629" y="1293197"/>
            <a:ext cx="796471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</a:pPr>
            <a:endParaRPr lang="en-US" sz="28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65138" indent="-465138">
              <a:buClr>
                <a:srgbClr val="FFC000"/>
              </a:buClr>
              <a:buFont typeface="Wingdings" panose="05000000000000000000" pitchFamily="2" charset="2"/>
              <a:buChar char="«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Read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Chapters </a:t>
            </a:r>
            <a:r>
              <a:rPr lang="en-US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13-15</a:t>
            </a:r>
            <a:r>
              <a:rPr lang="en-US" sz="28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8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65138" indent="-465138">
              <a:buClr>
                <a:srgbClr val="FFC000"/>
              </a:buClr>
              <a:buFont typeface="Wingdings" panose="05000000000000000000" pitchFamily="2" charset="2"/>
              <a:buChar char="«"/>
            </a:pPr>
            <a:endParaRPr lang="en-US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65138" indent="-465138">
              <a:buClr>
                <a:srgbClr val="FFC000"/>
              </a:buClr>
              <a:buFont typeface="Wingdings" panose="05000000000000000000" pitchFamily="2" charset="2"/>
              <a:buChar char="«"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Notice &amp; Note 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 you read </a:t>
            </a:r>
            <a:endParaRPr lang="en-US" sz="28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rgbClr val="FFC000"/>
              </a:buClr>
            </a:pPr>
            <a:r>
              <a:rPr lang="en-US" sz="2000" i="1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</a:t>
            </a:r>
            <a:r>
              <a:rPr lang="en-US" i="1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i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mark your book, use sticky notes, and/or write notes in your spiral).</a:t>
            </a:r>
          </a:p>
          <a:p>
            <a:pPr>
              <a:buClr>
                <a:srgbClr val="FFC000"/>
              </a:buClr>
            </a:pPr>
            <a:endParaRPr lang="en-US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65138" indent="-465138">
              <a:buClr>
                <a:srgbClr val="FFC000"/>
              </a:buClr>
              <a:buFont typeface="Wingdings" panose="05000000000000000000" pitchFamily="2" charset="2"/>
              <a:buChar char="«"/>
            </a:pPr>
            <a:r>
              <a:rPr lang="en-US" sz="28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Complete the 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weekly assignment </a:t>
            </a:r>
            <a:r>
              <a:rPr lang="en-US" sz="28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before our next Class Connect: </a:t>
            </a:r>
          </a:p>
          <a:p>
            <a:pPr>
              <a:buClr>
                <a:srgbClr val="FFC000"/>
              </a:buClr>
            </a:pPr>
            <a:endParaRPr lang="en-US" sz="28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65138" indent="-465138">
              <a:buClr>
                <a:srgbClr val="FFC000"/>
              </a:buClr>
              <a:buFont typeface="Wingdings" panose="05000000000000000000" pitchFamily="2" charset="2"/>
              <a:buChar char="«"/>
            </a:pPr>
            <a:endParaRPr lang="en-US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65138" indent="-465138">
              <a:buClr>
                <a:srgbClr val="FFC000"/>
              </a:buClr>
              <a:buFont typeface="Wingdings" panose="05000000000000000000" pitchFamily="2" charset="2"/>
              <a:buChar char="«"/>
            </a:pPr>
            <a:r>
              <a:rPr lang="en-US" sz="28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 prepared to share your </a:t>
            </a:r>
            <a:r>
              <a:rPr lang="en-US" sz="28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thoughts, assignment responses, </a:t>
            </a:r>
            <a:r>
              <a:rPr lang="en-US" sz="28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28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notes </a:t>
            </a:r>
            <a:r>
              <a:rPr lang="en-US" sz="28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 the class!</a:t>
            </a:r>
            <a:endParaRPr lang="en-US" sz="28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-media-cache-ak0.pinimg.com/originals/f6/3e/28/f63e28de788bfcfeeda6821c74b4eb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08743"/>
            <a:ext cx="7620000" cy="5372100"/>
          </a:xfrm>
          <a:prstGeom prst="rect">
            <a:avLst/>
          </a:prstGeom>
          <a:noFill/>
          <a:ln w="762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77" y="-228600"/>
            <a:ext cx="93281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32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2" y="81887"/>
            <a:ext cx="876141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657" y="914400"/>
            <a:ext cx="5867400" cy="109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8000" dirty="0">
                <a:solidFill>
                  <a:prstClr val="black"/>
                </a:solidFill>
                <a:effectLst>
                  <a:glow rad="76200">
                    <a:srgbClr val="C4A842">
                      <a:alpha val="59000"/>
                    </a:srgbClr>
                  </a:glow>
                </a:effectLst>
                <a:latin typeface="Jenna Sue" pitchFamily="2" charset="0"/>
              </a:rPr>
              <a:t>Did you know…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2149257"/>
            <a:ext cx="4815114" cy="38472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The first people to live </a:t>
            </a:r>
            <a:endParaRPr lang="en-US" sz="2800" dirty="0" smtClean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in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a land are called </a:t>
            </a:r>
            <a:endParaRPr lang="en-US" sz="2800" dirty="0" smtClean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r>
              <a:rPr lang="en-US" sz="3200" b="1" dirty="0" smtClean="0">
                <a:solidFill>
                  <a:prstClr val="black"/>
                </a:solidFill>
                <a:latin typeface="+mj-lt"/>
              </a:rPr>
              <a:t>indigenous people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. 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This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means they were the original settlers. </a:t>
            </a:r>
            <a:endParaRPr lang="en-US" sz="2800" dirty="0" smtClean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endParaRPr lang="en-US" sz="12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Native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Americans are the indigenous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people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of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the United States. </a:t>
            </a:r>
          </a:p>
        </p:txBody>
      </p:sp>
      <p:pic>
        <p:nvPicPr>
          <p:cNvPr id="7" name="Picture 2" descr="http://4.bp.blogspot.com/-9wT37O--EUI/VhamipYX7oI/AAAAAAAA6g0/a-Z0TysCqqc/s640/ScreenShot23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8"/>
          <a:stretch/>
        </p:blipFill>
        <p:spPr bwMode="auto">
          <a:xfrm>
            <a:off x="5500914" y="2514600"/>
            <a:ext cx="280488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76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2" y="81887"/>
            <a:ext cx="876141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1737" y="1752600"/>
            <a:ext cx="8091642" cy="26776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Native Americans lived throughout North and South America. In the United States there were Native Americans in Alaska, Hawaii, and the mainland of the United States. </a:t>
            </a:r>
            <a:endParaRPr lang="en-US" sz="2800" dirty="0" smtClean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endParaRPr lang="en-US" sz="28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pPr algn="r"/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Different tribes lived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in different areas. </a:t>
            </a:r>
            <a:endParaRPr lang="en-US" sz="2800" b="1" dirty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6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2" y="81887"/>
            <a:ext cx="876141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espressostalinist.files.wordpress.com/2011/01/native_american_tribes_ma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3" y="415262"/>
            <a:ext cx="790575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2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1" y="81886"/>
            <a:ext cx="8829410" cy="667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03260" y="381000"/>
            <a:ext cx="4859740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Much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of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what we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know comes from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the recordings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of the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first Europeans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to arrive.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We also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learn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from  traditions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and stories </a:t>
            </a:r>
            <a:endParaRPr lang="en-US" sz="2800" dirty="0" smtClean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that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have been passed 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down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within the tribes from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generation to generation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. </a:t>
            </a:r>
          </a:p>
        </p:txBody>
      </p:sp>
      <p:pic>
        <p:nvPicPr>
          <p:cNvPr id="3076" name="Picture 4" descr="http://upload.wikimedia.org/wikipedia/commons/f/fd/Detail_Lewis_%26_Clark_at_Three_Fork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4" y="503077"/>
            <a:ext cx="3182256" cy="361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graphics8.nytimes.com/images/2011/08/14/nyregion/14FESTCT-1_SPAN/14FESTCT-1_SPAN-article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467" y="3920430"/>
            <a:ext cx="4387948" cy="263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2.la-img.com/359/16257/5392287_1_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331">
            <a:off x="2077689" y="4458628"/>
            <a:ext cx="1977921" cy="18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9144" y="4445675"/>
            <a:ext cx="16686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</a:rPr>
              <a:t>Archeologists study past cultures </a:t>
            </a:r>
            <a:r>
              <a:rPr lang="en-US" dirty="0">
                <a:latin typeface="+mj-lt"/>
              </a:rPr>
              <a:t>by digging up artifacts such as tools and weapons. </a:t>
            </a:r>
            <a:endParaRPr lang="en-US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897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2" y="81886"/>
            <a:ext cx="8761413" cy="6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994" y="393918"/>
            <a:ext cx="8091642" cy="18158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There are many Native American tribes who played a part in the history of </a:t>
            </a:r>
            <a:r>
              <a:rPr lang="en-US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our state </a:t>
            </a:r>
            <a:r>
              <a:rPr lang="en-US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and whose tribal territories and homelands are located in the present-day state of Washington. </a:t>
            </a:r>
          </a:p>
        </p:txBody>
      </p:sp>
      <p:pic>
        <p:nvPicPr>
          <p:cNvPr id="7" name="Picture 2" descr="http://www.native-languages.org/washingto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256" y="2514600"/>
            <a:ext cx="5986688" cy="384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3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4628</TotalTime>
  <Words>1097</Words>
  <Application>Microsoft Office PowerPoint</Application>
  <PresentationFormat>On-screen Show (4:3)</PresentationFormat>
  <Paragraphs>174</Paragraphs>
  <Slides>48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1_Office Theme</vt:lpstr>
      <vt:lpstr>3_Office Theme</vt:lpstr>
      <vt:lpstr>4_Office Theme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VAteacher</cp:lastModifiedBy>
  <cp:revision>191</cp:revision>
  <dcterms:created xsi:type="dcterms:W3CDTF">2014-03-11T19:53:45Z</dcterms:created>
  <dcterms:modified xsi:type="dcterms:W3CDTF">2016-10-23T17:13:04Z</dcterms:modified>
</cp:coreProperties>
</file>