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6"/>
  </p:notesMasterIdLst>
  <p:sldIdLst>
    <p:sldId id="358" r:id="rId5"/>
    <p:sldId id="454" r:id="rId6"/>
    <p:sldId id="391" r:id="rId7"/>
    <p:sldId id="403" r:id="rId8"/>
    <p:sldId id="404" r:id="rId9"/>
    <p:sldId id="405" r:id="rId10"/>
    <p:sldId id="406" r:id="rId11"/>
    <p:sldId id="407" r:id="rId12"/>
    <p:sldId id="408" r:id="rId13"/>
    <p:sldId id="410" r:id="rId14"/>
    <p:sldId id="414" r:id="rId15"/>
    <p:sldId id="409" r:id="rId16"/>
    <p:sldId id="412" r:id="rId17"/>
    <p:sldId id="411" r:id="rId18"/>
    <p:sldId id="436" r:id="rId19"/>
    <p:sldId id="413" r:id="rId20"/>
    <p:sldId id="363" r:id="rId21"/>
    <p:sldId id="359" r:id="rId22"/>
    <p:sldId id="371" r:id="rId23"/>
    <p:sldId id="360" r:id="rId24"/>
    <p:sldId id="418" r:id="rId25"/>
    <p:sldId id="417" r:id="rId26"/>
    <p:sldId id="419" r:id="rId27"/>
    <p:sldId id="435" r:id="rId28"/>
    <p:sldId id="431" r:id="rId29"/>
    <p:sldId id="420" r:id="rId30"/>
    <p:sldId id="432" r:id="rId31"/>
    <p:sldId id="433" r:id="rId32"/>
    <p:sldId id="434" r:id="rId33"/>
    <p:sldId id="437" r:id="rId34"/>
    <p:sldId id="421" r:id="rId35"/>
    <p:sldId id="447" r:id="rId36"/>
    <p:sldId id="438" r:id="rId37"/>
    <p:sldId id="442" r:id="rId38"/>
    <p:sldId id="441" r:id="rId39"/>
    <p:sldId id="443" r:id="rId40"/>
    <p:sldId id="444" r:id="rId41"/>
    <p:sldId id="445" r:id="rId42"/>
    <p:sldId id="446" r:id="rId43"/>
    <p:sldId id="440" r:id="rId44"/>
    <p:sldId id="439" r:id="rId45"/>
    <p:sldId id="370" r:id="rId46"/>
    <p:sldId id="451" r:id="rId47"/>
    <p:sldId id="452" r:id="rId48"/>
    <p:sldId id="453" r:id="rId49"/>
    <p:sldId id="390" r:id="rId50"/>
    <p:sldId id="328" r:id="rId51"/>
    <p:sldId id="449" r:id="rId52"/>
    <p:sldId id="395" r:id="rId53"/>
    <p:sldId id="348" r:id="rId54"/>
    <p:sldId id="36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3300"/>
    <a:srgbClr val="FFFFCC"/>
    <a:srgbClr val="663300"/>
    <a:srgbClr val="00A800"/>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67" d="100"/>
          <a:sy n="67" d="100"/>
        </p:scale>
        <p:origin x="-1392" y="-102"/>
      </p:cViewPr>
      <p:guideLst>
        <p:guide orient="horz" pos="2160"/>
        <p:guide pos="2880"/>
      </p:guideLst>
    </p:cSldViewPr>
  </p:slid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DC985-D150-42D8-BBAE-50472D3EBA05}" type="datetimeFigureOut">
              <a:rPr lang="en-US" smtClean="0"/>
              <a:t>5/13/2017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A4C5E-00D5-4BFD-BDDD-91F22822A791}" type="slidenum">
              <a:rPr lang="en-US" smtClean="0"/>
              <a:t>‹#›</a:t>
            </a:fld>
            <a:endParaRPr lang="en-US"/>
          </a:p>
        </p:txBody>
      </p:sp>
    </p:spTree>
    <p:extLst>
      <p:ext uri="{BB962C8B-B14F-4D97-AF65-F5344CB8AC3E}">
        <p14:creationId xmlns:p14="http://schemas.microsoft.com/office/powerpoint/2010/main" val="6989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KG Empire of Dirt" panose="02000000000000000000" pitchFamily="2" charset="0"/>
              </a:rPr>
              <a:t>Cut &amp; Paste Student Share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0A4C5E-00D5-4BFD-BDDD-91F22822A791}" type="slidenum">
              <a:rPr lang="en-US" smtClean="0"/>
              <a:t>12</a:t>
            </a:fld>
            <a:endParaRPr lang="en-US"/>
          </a:p>
        </p:txBody>
      </p:sp>
    </p:spTree>
    <p:extLst>
      <p:ext uri="{BB962C8B-B14F-4D97-AF65-F5344CB8AC3E}">
        <p14:creationId xmlns:p14="http://schemas.microsoft.com/office/powerpoint/2010/main" val="157513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39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84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96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220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930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713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08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566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67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43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98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940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509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5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251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142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297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05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20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046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87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05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59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315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378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51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441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66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72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133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617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597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1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208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572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005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50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442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47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1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97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86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19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6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505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1567E-EBA4-4323-BA0F-ABF4C90F672F}"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2F775-4BC8-4F54-8B1A-B6FAF1649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123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4895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EDFA-EF5B-491A-A839-06997909CA43}" type="datetimeFigureOut">
              <a:rPr lang="en-US" smtClean="0">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53129-562D-4EBE-87BB-B74F393C8A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134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4.wdp"/><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0.jpeg"/><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8.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8.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85058"/>
            <a:ext cx="8686800" cy="6492240"/>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http://www.bhmpics.com/wallpapers/dog_and_boy_friendship-1920x1440.jpg"/>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p:blipFill>
        <p:spPr bwMode="auto">
          <a:xfrm rot="21368832">
            <a:off x="1137148" y="939800"/>
            <a:ext cx="6863852" cy="4927599"/>
          </a:xfrm>
          <a:prstGeom prst="rect">
            <a:avLst/>
          </a:prstGeom>
          <a:noFill/>
          <a:ln w="114300">
            <a:solidFill>
              <a:schemeClr val="bg2"/>
            </a:solidFill>
            <a:miter lim="800000"/>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8" name="Text Box 3"/>
          <p:cNvSpPr txBox="1"/>
          <p:nvPr/>
        </p:nvSpPr>
        <p:spPr>
          <a:xfrm>
            <a:off x="457200" y="2362200"/>
            <a:ext cx="4267200" cy="1130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3600" b="1" dirty="0" smtClean="0">
                <a:solidFill>
                  <a:prstClr val="black"/>
                </a:solidFill>
                <a:effectLst>
                  <a:outerShdw blurRad="38100" dist="38100" dir="2700000" algn="tl">
                    <a:srgbClr val="000000">
                      <a:alpha val="43137"/>
                    </a:srgbClr>
                  </a:outerShdw>
                </a:effectLst>
                <a:latin typeface="Rickles" panose="02000605030000020003" pitchFamily="2" charset="0"/>
                <a:ea typeface="Calibri"/>
                <a:cs typeface="Times New Roman"/>
              </a:rPr>
              <a:t>by Beverly Cleary</a:t>
            </a:r>
            <a:endParaRPr lang="en-US" sz="1600" b="1" dirty="0">
              <a:solidFill>
                <a:prstClr val="black"/>
              </a:solidFill>
              <a:effectLst>
                <a:outerShdw blurRad="38100" dist="38100" dir="2700000" algn="tl">
                  <a:srgbClr val="000000">
                    <a:alpha val="43137"/>
                  </a:srgbClr>
                </a:outerShdw>
              </a:effectLst>
              <a:latin typeface="Rickles" panose="02000605030000020003" pitchFamily="2" charset="0"/>
              <a:ea typeface="Calibri"/>
              <a:cs typeface="Times New Roman"/>
            </a:endParaRPr>
          </a:p>
        </p:txBody>
      </p:sp>
      <p:sp>
        <p:nvSpPr>
          <p:cNvPr id="2" name="TextBox 1"/>
          <p:cNvSpPr txBox="1"/>
          <p:nvPr/>
        </p:nvSpPr>
        <p:spPr>
          <a:xfrm>
            <a:off x="3733800" y="5867400"/>
            <a:ext cx="5029200" cy="769441"/>
          </a:xfrm>
          <a:prstGeom prst="rect">
            <a:avLst/>
          </a:prstGeom>
          <a:noFill/>
        </p:spPr>
        <p:txBody>
          <a:bodyPr wrap="square" rtlCol="0">
            <a:spAutoFit/>
          </a:bodyPr>
          <a:lstStyle/>
          <a:p>
            <a:pPr algn="r"/>
            <a:r>
              <a:rPr lang="en-US" sz="4400" dirty="0" smtClean="0">
                <a:solidFill>
                  <a:srgbClr val="002060"/>
                </a:solidFill>
                <a:latin typeface="KG Always A Good Time" panose="02000505000000020003" pitchFamily="2" charset="0"/>
              </a:rPr>
              <a:t>Chapter 5 Review</a:t>
            </a:r>
            <a:endParaRPr lang="en-US" sz="1600" dirty="0">
              <a:solidFill>
                <a:srgbClr val="002060"/>
              </a:solidFill>
              <a:latin typeface="KG Always A Good Time" panose="02000505000000020003" pitchFamily="2" charset="0"/>
            </a:endParaRPr>
          </a:p>
        </p:txBody>
      </p:sp>
      <p:sp>
        <p:nvSpPr>
          <p:cNvPr id="3" name="TextBox 2"/>
          <p:cNvSpPr txBox="1"/>
          <p:nvPr/>
        </p:nvSpPr>
        <p:spPr>
          <a:xfrm>
            <a:off x="457200" y="599023"/>
            <a:ext cx="4572000" cy="2144177"/>
          </a:xfrm>
          <a:prstGeom prst="rect">
            <a:avLst/>
          </a:prstGeom>
          <a:noFill/>
        </p:spPr>
        <p:txBody>
          <a:bodyPr wrap="square" rtlCol="0">
            <a:spAutoFit/>
          </a:bodyPr>
          <a:lstStyle/>
          <a:p>
            <a:pPr>
              <a:lnSpc>
                <a:spcPts val="8000"/>
              </a:lnSpc>
            </a:pPr>
            <a:r>
              <a:rPr lang="en-US" sz="8000" dirty="0" smtClean="0">
                <a:solidFill>
                  <a:prstClr val="black"/>
                </a:solidFill>
                <a:effectLst>
                  <a:outerShdw blurRad="38100" dist="38100" dir="2700000" algn="tl">
                    <a:srgbClr val="000000">
                      <a:alpha val="43137"/>
                    </a:srgbClr>
                  </a:outerShdw>
                </a:effectLst>
                <a:latin typeface="Hard Block" pitchFamily="2" charset="0"/>
                <a:cs typeface="Hard Block" pitchFamily="2" charset="0"/>
              </a:rPr>
              <a:t>HENRY HUGGINS</a:t>
            </a:r>
            <a:endParaRPr lang="en-US" sz="8000" dirty="0">
              <a:solidFill>
                <a:prstClr val="black"/>
              </a:solidFill>
              <a:effectLst>
                <a:outerShdw blurRad="38100" dist="38100" dir="2700000" algn="tl">
                  <a:srgbClr val="000000">
                    <a:alpha val="43137"/>
                  </a:srgbClr>
                </a:outerShdw>
              </a:effectLst>
              <a:latin typeface="Hard Block" pitchFamily="2" charset="0"/>
              <a:cs typeface="Hard Block" pitchFamily="2" charset="0"/>
            </a:endParaRPr>
          </a:p>
        </p:txBody>
      </p:sp>
    </p:spTree>
    <p:extLst>
      <p:ext uri="{BB962C8B-B14F-4D97-AF65-F5344CB8AC3E}">
        <p14:creationId xmlns:p14="http://schemas.microsoft.com/office/powerpoint/2010/main" val="369899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376363"/>
            <a:ext cx="80486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550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376363"/>
            <a:ext cx="80486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981200"/>
            <a:ext cx="627836" cy="6552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773734"/>
            <a:ext cx="627836" cy="65526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879" y="3445246"/>
            <a:ext cx="627836" cy="6552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418" y="4572000"/>
            <a:ext cx="627836" cy="655266"/>
          </a:xfrm>
          <a:prstGeom prst="rect">
            <a:avLst/>
          </a:prstGeom>
        </p:spPr>
      </p:pic>
    </p:spTree>
    <p:extLst>
      <p:ext uri="{BB962C8B-B14F-4D97-AF65-F5344CB8AC3E}">
        <p14:creationId xmlns:p14="http://schemas.microsoft.com/office/powerpoint/2010/main" val="1875712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9809" y="379126"/>
            <a:ext cx="3564666" cy="4934063"/>
          </a:xfrm>
          <a:prstGeom prst="rect">
            <a:avLst/>
          </a:prstGeom>
        </p:spPr>
      </p:pic>
      <p:sp>
        <p:nvSpPr>
          <p:cNvPr id="3" name="Rectangle 2"/>
          <p:cNvSpPr/>
          <p:nvPr/>
        </p:nvSpPr>
        <p:spPr>
          <a:xfrm>
            <a:off x="489809" y="4827621"/>
            <a:ext cx="1930400" cy="485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Image result for webca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85460">
            <a:off x="7638775" y="5407732"/>
            <a:ext cx="1352550" cy="1127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86750" y="5638800"/>
            <a:ext cx="1857375" cy="830997"/>
          </a:xfrm>
          <a:prstGeom prst="rect">
            <a:avLst/>
          </a:prstGeom>
          <a:noFill/>
        </p:spPr>
        <p:txBody>
          <a:bodyPr wrap="square" rtlCol="0">
            <a:spAutoFit/>
          </a:bodyPr>
          <a:lstStyle/>
          <a:p>
            <a:pPr algn="ctr"/>
            <a:r>
              <a:rPr lang="en-US" sz="1200" dirty="0" smtClean="0">
                <a:solidFill>
                  <a:srgbClr val="FF0000"/>
                </a:solidFill>
                <a:latin typeface="+mj-lt"/>
                <a:ea typeface="HelloPlainJane" panose="02000603000000000000" pitchFamily="2" charset="0"/>
              </a:rPr>
              <a:t>Paste a screenshot on the whiteboard or raise your hand if you would like to share on your webcam.</a:t>
            </a:r>
            <a:endParaRPr lang="en-US" sz="1200" dirty="0">
              <a:solidFill>
                <a:srgbClr val="FF0000"/>
              </a:solidFill>
              <a:latin typeface="+mj-lt"/>
              <a:ea typeface="HelloPlainJane" panose="02000603000000000000" pitchFamily="2" charset="0"/>
            </a:endParaRPr>
          </a:p>
        </p:txBody>
      </p:sp>
    </p:spTree>
    <p:extLst>
      <p:ext uri="{BB962C8B-B14F-4D97-AF65-F5344CB8AC3E}">
        <p14:creationId xmlns:p14="http://schemas.microsoft.com/office/powerpoint/2010/main" val="2624415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914400" y="1524000"/>
            <a:ext cx="7315200" cy="3886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KG Empire of Dirt" panose="02000000000000000000" pitchFamily="2" charset="0"/>
              </a:rPr>
              <a:t>Is there anything else you’d like to mention about Chapter 5?</a:t>
            </a:r>
            <a:endParaRPr lang="en-US" sz="4800" dirty="0">
              <a:solidFill>
                <a:schemeClr val="tx1"/>
              </a:solidFill>
              <a:latin typeface="+mj-lt"/>
            </a:endParaRPr>
          </a:p>
        </p:txBody>
      </p:sp>
      <p:pic>
        <p:nvPicPr>
          <p:cNvPr id="6" name="Picture 2" descr="Image result for microphon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83067">
            <a:off x="7692070" y="5286585"/>
            <a:ext cx="1086814" cy="1004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1237" y="5356534"/>
            <a:ext cx="1857375" cy="646331"/>
          </a:xfrm>
          <a:prstGeom prst="rect">
            <a:avLst/>
          </a:prstGeom>
          <a:noFill/>
        </p:spPr>
        <p:txBody>
          <a:bodyPr wrap="square" rtlCol="0">
            <a:spAutoFit/>
          </a:bodyPr>
          <a:lstStyle/>
          <a:p>
            <a:pPr algn="ctr"/>
            <a:r>
              <a:rPr lang="en-US" sz="1200" dirty="0" smtClean="0">
                <a:solidFill>
                  <a:srgbClr val="FF0000"/>
                </a:solidFill>
                <a:latin typeface="+mj-lt"/>
                <a:ea typeface="HelloPlainJane" panose="02000603000000000000" pitchFamily="2" charset="0"/>
              </a:rPr>
              <a:t>Raise your hand if you would like to share on your microphone.</a:t>
            </a:r>
            <a:endParaRPr lang="en-US" sz="1200" dirty="0">
              <a:solidFill>
                <a:srgbClr val="FF0000"/>
              </a:solidFill>
              <a:latin typeface="+mj-lt"/>
              <a:ea typeface="HelloPlainJane" panose="02000603000000000000" pitchFamily="2" charset="0"/>
            </a:endParaRPr>
          </a:p>
        </p:txBody>
      </p:sp>
      <p:sp>
        <p:nvSpPr>
          <p:cNvPr id="8" name="TextBox 7"/>
          <p:cNvSpPr txBox="1"/>
          <p:nvPr/>
        </p:nvSpPr>
        <p:spPr>
          <a:xfrm>
            <a:off x="381000" y="435114"/>
            <a:ext cx="3244145" cy="707886"/>
          </a:xfrm>
          <a:prstGeom prst="rect">
            <a:avLst/>
          </a:prstGeom>
          <a:noFill/>
        </p:spPr>
        <p:txBody>
          <a:bodyPr wrap="square" rtlCol="0">
            <a:spAutoFit/>
          </a:bodyPr>
          <a:lstStyle/>
          <a:p>
            <a:pPr algn="ctr"/>
            <a:r>
              <a:rPr lang="en-US" sz="4000" dirty="0" smtClean="0">
                <a:latin typeface="KG Always A Good Time" panose="02000505000000020003" pitchFamily="2" charset="0"/>
              </a:rPr>
              <a:t>Notice &amp; Note</a:t>
            </a:r>
            <a:endParaRPr lang="en-US" sz="4000" dirty="0">
              <a:latin typeface="KG Always A Good Time" panose="02000505000000020003" pitchFamily="2" charset="0"/>
            </a:endParaRPr>
          </a:p>
        </p:txBody>
      </p:sp>
    </p:spTree>
    <p:extLst>
      <p:ext uri="{BB962C8B-B14F-4D97-AF65-F5344CB8AC3E}">
        <p14:creationId xmlns:p14="http://schemas.microsoft.com/office/powerpoint/2010/main" val="1423700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1" y="4267200"/>
            <a:ext cx="7619999" cy="2552700"/>
          </a:xfrm>
        </p:spPr>
        <p:txBody>
          <a:bodyPr>
            <a:normAutofit/>
          </a:bodyPr>
          <a:lstStyle/>
          <a:p>
            <a:r>
              <a:rPr lang="en-US" sz="4800" dirty="0" smtClean="0">
                <a:latin typeface="KG Empire of Dirt" panose="02000000000000000000" pitchFamily="2" charset="0"/>
                <a:ea typeface="HelloChalkTalk" panose="02000603000000000000" pitchFamily="2" charset="0"/>
              </a:rPr>
              <a:t>Based on the information in the story, </a:t>
            </a:r>
            <a:r>
              <a:rPr lang="en-US" sz="4800" u="sng" dirty="0" smtClean="0">
                <a:latin typeface="KG Empire of Dirt" panose="02000000000000000000" pitchFamily="2" charset="0"/>
                <a:ea typeface="HelloChalkTalk" panose="02000603000000000000" pitchFamily="2" charset="0"/>
              </a:rPr>
              <a:t>WHEN</a:t>
            </a:r>
            <a:r>
              <a:rPr lang="en-US" sz="4800" dirty="0" smtClean="0">
                <a:latin typeface="KG Empire of Dirt" panose="02000000000000000000" pitchFamily="2" charset="0"/>
                <a:ea typeface="HelloChalkTalk" panose="02000603000000000000" pitchFamily="2" charset="0"/>
              </a:rPr>
              <a:t> does Henry Huggins take place?</a:t>
            </a:r>
            <a:endParaRPr lang="en-US" sz="4800" dirty="0">
              <a:latin typeface="KG Empire of Dirt" panose="02000000000000000000" pitchFamily="2" charset="0"/>
              <a:ea typeface="HelloChalkTalk" panose="02000603000000000000" pitchFamily="2" charset="0"/>
            </a:endParaRPr>
          </a:p>
        </p:txBody>
      </p:sp>
      <p:sp>
        <p:nvSpPr>
          <p:cNvPr id="5" name="Rectangle 4"/>
          <p:cNvSpPr/>
          <p:nvPr/>
        </p:nvSpPr>
        <p:spPr>
          <a:xfrm>
            <a:off x="0" y="0"/>
            <a:ext cx="9144000" cy="6858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Picture 2" descr="Image result for neighborhood kids 195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36069" y="785812"/>
            <a:ext cx="3471862" cy="3743325"/>
          </a:xfrm>
          <a:prstGeom prst="rect">
            <a:avLst/>
          </a:prstGeom>
          <a:noFill/>
          <a:ln w="104775">
            <a:solidFill>
              <a:schemeClr val="bg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96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2999" y="4267200"/>
            <a:ext cx="6858000" cy="2552700"/>
          </a:xfrm>
        </p:spPr>
        <p:txBody>
          <a:bodyPr>
            <a:normAutofit/>
          </a:bodyPr>
          <a:lstStyle/>
          <a:p>
            <a:r>
              <a:rPr lang="en-US" sz="4800" dirty="0">
                <a:latin typeface="KG Empire of Dirt" panose="02000000000000000000" pitchFamily="2" charset="0"/>
                <a:ea typeface="HelloChalkTalk" panose="02000603000000000000" pitchFamily="2" charset="0"/>
              </a:rPr>
              <a:t>What have you learned about the time period </a:t>
            </a:r>
            <a:r>
              <a:rPr lang="en-US" sz="4800" dirty="0" smtClean="0">
                <a:latin typeface="KG Empire of Dirt" panose="02000000000000000000" pitchFamily="2" charset="0"/>
                <a:ea typeface="HelloChalkTalk" panose="02000603000000000000" pitchFamily="2" charset="0"/>
              </a:rPr>
              <a:t>while reading? </a:t>
            </a:r>
            <a:endParaRPr lang="en-US" sz="4800" dirty="0">
              <a:latin typeface="KG Empire of Dirt" panose="02000000000000000000" pitchFamily="2" charset="0"/>
              <a:ea typeface="HelloChalkTalk" panose="02000603000000000000" pitchFamily="2" charset="0"/>
            </a:endParaRPr>
          </a:p>
        </p:txBody>
      </p:sp>
      <p:sp>
        <p:nvSpPr>
          <p:cNvPr id="5" name="Rectangle 4"/>
          <p:cNvSpPr/>
          <p:nvPr/>
        </p:nvSpPr>
        <p:spPr>
          <a:xfrm>
            <a:off x="0" y="0"/>
            <a:ext cx="9144000" cy="6858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6" name="Picture 2" descr="Image result for 1950s neighborhood kids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7" y="762000"/>
            <a:ext cx="5648325" cy="3743325"/>
          </a:xfrm>
          <a:prstGeom prst="rect">
            <a:avLst/>
          </a:prstGeom>
          <a:noFill/>
          <a:ln w="101600">
            <a:solidFill>
              <a:schemeClr val="bg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66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4343400"/>
            <a:ext cx="8686800" cy="2552700"/>
          </a:xfrm>
        </p:spPr>
        <p:txBody>
          <a:bodyPr>
            <a:normAutofit/>
          </a:bodyPr>
          <a:lstStyle/>
          <a:p>
            <a:r>
              <a:rPr lang="en-US" sz="4800" dirty="0" smtClean="0">
                <a:latin typeface="KG Empire of Dirt" panose="02000000000000000000" pitchFamily="2" charset="0"/>
                <a:ea typeface="HelloChalkTalk" panose="02000603000000000000" pitchFamily="2" charset="0"/>
              </a:rPr>
              <a:t>How </a:t>
            </a:r>
            <a:r>
              <a:rPr lang="en-US" sz="4800" dirty="0">
                <a:latin typeface="KG Empire of Dirt" panose="02000000000000000000" pitchFamily="2" charset="0"/>
                <a:ea typeface="HelloChalkTalk" panose="02000603000000000000" pitchFamily="2" charset="0"/>
              </a:rPr>
              <a:t>would the </a:t>
            </a:r>
            <a:r>
              <a:rPr lang="en-US" sz="4800" dirty="0" smtClean="0">
                <a:latin typeface="KG Empire of Dirt" panose="02000000000000000000" pitchFamily="2" charset="0"/>
                <a:ea typeface="HelloChalkTalk" panose="02000603000000000000" pitchFamily="2" charset="0"/>
              </a:rPr>
              <a:t>story change if </a:t>
            </a:r>
            <a:br>
              <a:rPr lang="en-US" sz="4800" dirty="0" smtClean="0">
                <a:latin typeface="KG Empire of Dirt" panose="02000000000000000000" pitchFamily="2" charset="0"/>
                <a:ea typeface="HelloChalkTalk" panose="02000603000000000000" pitchFamily="2" charset="0"/>
              </a:rPr>
            </a:br>
            <a:r>
              <a:rPr lang="en-US" sz="4800" dirty="0" smtClean="0">
                <a:latin typeface="KG Empire of Dirt" panose="02000000000000000000" pitchFamily="2" charset="0"/>
                <a:ea typeface="HelloChalkTalk" panose="02000603000000000000" pitchFamily="2" charset="0"/>
              </a:rPr>
              <a:t>it took place </a:t>
            </a:r>
            <a:r>
              <a:rPr lang="en-US" sz="4800" dirty="0">
                <a:latin typeface="KG Empire of Dirt" panose="02000000000000000000" pitchFamily="2" charset="0"/>
                <a:ea typeface="HelloChalkTalk" panose="02000603000000000000" pitchFamily="2" charset="0"/>
              </a:rPr>
              <a:t>in a different </a:t>
            </a:r>
            <a:r>
              <a:rPr lang="en-US" sz="4800" dirty="0" smtClean="0">
                <a:latin typeface="KG Empire of Dirt" panose="02000000000000000000" pitchFamily="2" charset="0"/>
                <a:ea typeface="HelloChalkTalk" panose="02000603000000000000" pitchFamily="2" charset="0"/>
              </a:rPr>
              <a:t>time?</a:t>
            </a:r>
            <a:endParaRPr lang="en-US" sz="4800" dirty="0">
              <a:latin typeface="KG Empire of Dirt" panose="02000000000000000000" pitchFamily="2" charset="0"/>
              <a:ea typeface="HelloChalkTalk" panose="02000603000000000000" pitchFamily="2" charset="0"/>
            </a:endParaRPr>
          </a:p>
        </p:txBody>
      </p:sp>
      <p:sp>
        <p:nvSpPr>
          <p:cNvPr id="5" name="Rectangle 4"/>
          <p:cNvSpPr/>
          <p:nvPr/>
        </p:nvSpPr>
        <p:spPr>
          <a:xfrm>
            <a:off x="0" y="0"/>
            <a:ext cx="9144000" cy="6858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Picture 2" descr="https://vintageportland.files.wordpress.com/2012/08/a2005-001-959-ne-32nd-between-knott-and-stanton-196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23200" y="685800"/>
            <a:ext cx="6349200" cy="3962400"/>
          </a:xfrm>
          <a:prstGeom prst="rect">
            <a:avLst/>
          </a:prstGeom>
          <a:noFill/>
          <a:ln w="76200">
            <a:solidFill>
              <a:schemeClr val="bg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11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44" name="Picture 4" descr="https://s-media-cache-ak0.pinimg.com/originals/9d/bd/07/9dbd075119f2910d9a9f2f760abfe6b0.jpg"/>
          <p:cNvPicPr>
            <a:picLocks noChangeAspect="1" noChangeArrowheads="1"/>
          </p:cNvPicPr>
          <p:nvPr/>
        </p:nvPicPr>
        <p:blipFill rotWithShape="1">
          <a:blip r:embed="rId2" cstate="print">
            <a:clrChange>
              <a:clrFrom>
                <a:srgbClr val="D5CDC4"/>
              </a:clrFrom>
              <a:clrTo>
                <a:srgbClr val="D5CDC4">
                  <a:alpha val="0"/>
                </a:srgbClr>
              </a:clrTo>
            </a:clrChange>
            <a:biLevel thresh="75000"/>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rot="21376183">
            <a:off x="4993794" y="2568387"/>
            <a:ext cx="3707518" cy="39082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58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7" name="Oval 6"/>
          <p:cNvSpPr/>
          <p:nvPr/>
        </p:nvSpPr>
        <p:spPr>
          <a:xfrm>
            <a:off x="1219200" y="1066800"/>
            <a:ext cx="5052060" cy="2383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381000"/>
            <a:ext cx="6096000" cy="1569660"/>
          </a:xfrm>
          <a:prstGeom prst="rect">
            <a:avLst/>
          </a:prstGeom>
          <a:noFill/>
        </p:spPr>
        <p:txBody>
          <a:bodyPr wrap="square" rtlCol="0">
            <a:spAutoFit/>
          </a:bodyPr>
          <a:lstStyle/>
          <a:p>
            <a:pPr algn="ctr"/>
            <a:r>
              <a:rPr lang="en-US" sz="4800" dirty="0" smtClean="0">
                <a:effectLst>
                  <a:outerShdw blurRad="50800" dist="38100" dir="2700000" algn="tl" rotWithShape="0">
                    <a:prstClr val="black">
                      <a:alpha val="40000"/>
                    </a:prstClr>
                  </a:outerShdw>
                </a:effectLst>
                <a:latin typeface="KG Empire of Dirt" panose="02000000000000000000" pitchFamily="2" charset="0"/>
                <a:ea typeface="HelloPlainJane" panose="02000603000000000000" pitchFamily="2" charset="0"/>
              </a:rPr>
              <a:t>Before reading Chapter 6, </a:t>
            </a:r>
          </a:p>
          <a:p>
            <a:pPr algn="ctr"/>
            <a:r>
              <a:rPr lang="en-US" sz="4800" dirty="0" smtClean="0">
                <a:effectLst>
                  <a:outerShdw blurRad="50800" dist="38100" dir="2700000" algn="tl" rotWithShape="0">
                    <a:prstClr val="black">
                      <a:alpha val="40000"/>
                    </a:prstClr>
                  </a:outerShdw>
                </a:effectLst>
                <a:latin typeface="KG Empire of Dirt" panose="02000000000000000000" pitchFamily="2" charset="0"/>
                <a:ea typeface="HelloPlainJane" panose="02000603000000000000" pitchFamily="2" charset="0"/>
              </a:rPr>
              <a:t>let’s build our</a:t>
            </a:r>
            <a:endParaRPr lang="en-US" sz="4800" dirty="0">
              <a:effectLst>
                <a:outerShdw blurRad="50800" dist="38100" dir="2700000" algn="tl" rotWithShape="0">
                  <a:prstClr val="black">
                    <a:alpha val="40000"/>
                  </a:prstClr>
                </a:outerShdw>
              </a:effectLst>
              <a:latin typeface="KG Empire of Dirt" panose="02000000000000000000" pitchFamily="2" charset="0"/>
              <a:ea typeface="HelloPlainJane" panose="02000603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233" y="1676400"/>
            <a:ext cx="5174134" cy="22240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9948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2857500"/>
            <a:ext cx="8229600" cy="1143000"/>
          </a:xfrm>
        </p:spPr>
        <p:txBody>
          <a:bodyPr>
            <a:normAutofit fontScale="90000"/>
          </a:bodyPr>
          <a:lstStyle/>
          <a:p>
            <a:r>
              <a:rPr lang="en-US" sz="4900" dirty="0" smtClean="0">
                <a:solidFill>
                  <a:srgbClr val="0000CC"/>
                </a:solidFill>
                <a:latin typeface="Cooper Black" pitchFamily="18" charset="0"/>
              </a:rPr>
              <a:t>schema:</a:t>
            </a:r>
            <a:r>
              <a:rPr lang="en-US" dirty="0" smtClean="0">
                <a:latin typeface="Cooper Black" pitchFamily="18" charset="0"/>
              </a:rPr>
              <a:t/>
            </a:r>
            <a:br>
              <a:rPr lang="en-US" dirty="0" smtClean="0">
                <a:latin typeface="Cooper Black" pitchFamily="18" charset="0"/>
              </a:rPr>
            </a:br>
            <a:r>
              <a:rPr lang="en-US" dirty="0" smtClean="0">
                <a:latin typeface="Cooper Black" pitchFamily="18" charset="0"/>
              </a:rPr>
              <a:t>what you know about something; background knowledge.</a:t>
            </a:r>
            <a:br>
              <a:rPr lang="en-US" dirty="0" smtClean="0">
                <a:latin typeface="Cooper Black" pitchFamily="18" charset="0"/>
              </a:rPr>
            </a:br>
            <a:endParaRPr lang="en-US" dirty="0">
              <a:latin typeface="Cooper Black" pitchFamily="18" charset="0"/>
            </a:endParaRPr>
          </a:p>
        </p:txBody>
      </p:sp>
      <p:sp>
        <p:nvSpPr>
          <p:cNvPr id="5" name="Rectangle 4"/>
          <p:cNvSpPr/>
          <p:nvPr/>
        </p:nvSpPr>
        <p:spPr>
          <a:xfrm>
            <a:off x="0" y="0"/>
            <a:ext cx="9144000" cy="6858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2241887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50371"/>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6" descr="Image result for genuine cowhide football"/>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23780">
            <a:off x="7246996" y="428745"/>
            <a:ext cx="1434630" cy="8263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457200"/>
            <a:ext cx="2466253" cy="769441"/>
          </a:xfrm>
          <a:prstGeom prst="rect">
            <a:avLst/>
          </a:prstGeom>
        </p:spPr>
        <p:txBody>
          <a:bodyPr wrap="none">
            <a:spAutoFit/>
          </a:bodyPr>
          <a:lstStyle/>
          <a:p>
            <a:r>
              <a:rPr lang="en-US" sz="4400" dirty="0">
                <a:latin typeface="Cooper Black" pitchFamily="18" charset="0"/>
              </a:rPr>
              <a:t>schema:</a:t>
            </a:r>
            <a:endParaRPr lang="en-US" sz="4400" dirty="0"/>
          </a:p>
        </p:txBody>
      </p:sp>
      <p:pic>
        <p:nvPicPr>
          <p:cNvPr id="2050" name="Picture 2" descr="Image result for 1950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54027">
            <a:off x="1055134" y="1281151"/>
            <a:ext cx="4886327" cy="4112048"/>
          </a:xfrm>
          <a:prstGeom prst="rect">
            <a:avLst/>
          </a:prstGeom>
          <a:noFill/>
          <a:ln w="101600">
            <a:solidFill>
              <a:schemeClr val="bg2"/>
            </a:solidFill>
            <a:miter lim="800000"/>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0614" y="5335250"/>
            <a:ext cx="4395786" cy="1446550"/>
          </a:xfrm>
          <a:prstGeom prst="rect">
            <a:avLst/>
          </a:prstGeom>
          <a:noFill/>
        </p:spPr>
        <p:txBody>
          <a:bodyPr wrap="square" rtlCol="0">
            <a:spAutoFit/>
          </a:bodyPr>
          <a:lstStyle/>
          <a:p>
            <a:pPr algn="ctr"/>
            <a:r>
              <a:rPr lang="en-US" sz="8800" dirty="0" smtClean="0">
                <a:solidFill>
                  <a:srgbClr val="FF33CC"/>
                </a:solidFill>
                <a:effectLst>
                  <a:outerShdw blurRad="38100" dist="38100" dir="2700000" algn="tl">
                    <a:srgbClr val="000000">
                      <a:alpha val="43137"/>
                    </a:srgbClr>
                  </a:outerShdw>
                </a:effectLst>
                <a:latin typeface="KG Empire of Dirt" panose="02000000000000000000" pitchFamily="2" charset="0"/>
                <a:ea typeface="HelloChalkTalk" pitchFamily="2" charset="0"/>
              </a:rPr>
              <a:t>The 1950s</a:t>
            </a:r>
            <a:endParaRPr lang="en-US" sz="8000" dirty="0">
              <a:solidFill>
                <a:srgbClr val="FF33CC"/>
              </a:solidFill>
              <a:effectLst>
                <a:outerShdw blurRad="38100" dist="38100" dir="2700000" algn="tl">
                  <a:srgbClr val="000000">
                    <a:alpha val="43137"/>
                  </a:srgbClr>
                </a:outerShdw>
              </a:effectLst>
              <a:latin typeface="KG Empire of Dirt" panose="02000000000000000000" pitchFamily="2" charset="0"/>
              <a:ea typeface="HelloChalkTalk" pitchFamily="2" charset="0"/>
            </a:endParaRPr>
          </a:p>
        </p:txBody>
      </p:sp>
      <p:pic>
        <p:nvPicPr>
          <p:cNvPr id="2054" name="Picture 6" descr="Image result for 1950 recor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870466">
            <a:off x="5319538" y="433508"/>
            <a:ext cx="1885950" cy="1836283"/>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1950 fa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58157">
            <a:off x="488735" y="1259656"/>
            <a:ext cx="1500340" cy="13157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1950 fads"/>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381000" y="5122358"/>
            <a:ext cx="3156562" cy="15156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phone booth 1950s"/>
          <p:cNvPicPr>
            <a:picLocks noChangeAspect="1" noChangeArrowheads="1"/>
          </p:cNvPicPr>
          <p:nvPr/>
        </p:nvPicPr>
        <p:blipFill rotWithShape="1">
          <a:blip r:embed="rId8" cstate="print">
            <a:clrChange>
              <a:clrFrom>
                <a:srgbClr val="FDFEFF"/>
              </a:clrFrom>
              <a:clrTo>
                <a:srgbClr val="FDFEFF">
                  <a:alpha val="0"/>
                </a:srgbClr>
              </a:clrTo>
            </a:clrChange>
            <a:extLst>
              <a:ext uri="{28A0092B-C50C-407E-A947-70E740481C1C}">
                <a14:useLocalDpi xmlns:a14="http://schemas.microsoft.com/office/drawing/2010/main" val="0"/>
              </a:ext>
            </a:extLst>
          </a:blip>
          <a:srcRect/>
          <a:stretch/>
        </p:blipFill>
        <p:spPr bwMode="auto">
          <a:xfrm>
            <a:off x="6956575" y="1133475"/>
            <a:ext cx="1724748"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1950 ca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4267200"/>
            <a:ext cx="3259994" cy="18573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1950s typewriter"/>
          <p:cNvPicPr>
            <a:picLocks noChangeAspect="1" noChangeArrowheads="1"/>
          </p:cNvPicPr>
          <p:nvPr/>
        </p:nvPicPr>
        <p:blipFill>
          <a:blip r:embed="rId10">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574497" y="5088441"/>
            <a:ext cx="2050260" cy="1549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1950s coca cola bottle"/>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299652" y="2476741"/>
            <a:ext cx="705209" cy="211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186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0" y="1981200"/>
            <a:ext cx="7696200" cy="3416320"/>
          </a:xfrm>
          <a:prstGeom prst="rect">
            <a:avLst/>
          </a:prstGeom>
        </p:spPr>
        <p:txBody>
          <a:bodyPr wrap="square">
            <a:spAutoFit/>
          </a:bodyPr>
          <a:lstStyle/>
          <a:p>
            <a:r>
              <a:rPr lang="en-US" sz="3600" b="1" dirty="0" smtClean="0">
                <a:solidFill>
                  <a:srgbClr val="FF0000"/>
                </a:solidFill>
                <a:latin typeface="Times New Roman" panose="02020603050405020304" pitchFamily="18" charset="0"/>
                <a:ea typeface="HelloTypewriterSquisht" panose="02000603000000000000" pitchFamily="2" charset="0"/>
                <a:cs typeface="Times New Roman" panose="02020603050405020304" pitchFamily="18" charset="0"/>
              </a:rPr>
              <a:t>“</a:t>
            </a:r>
            <a:r>
              <a:rPr lang="en-US" sz="3600" dirty="0" smtClean="0">
                <a:latin typeface="KG Empire of Dirt" panose="02000000000000000000" pitchFamily="2" charset="0"/>
                <a:ea typeface="HelloTypewriterSquisht" panose="02000603000000000000" pitchFamily="2" charset="0"/>
              </a:rPr>
              <a:t>I </a:t>
            </a:r>
            <a:r>
              <a:rPr lang="en-US" sz="3600" dirty="0">
                <a:latin typeface="KG Empire of Dirt" panose="02000000000000000000" pitchFamily="2" charset="0"/>
                <a:ea typeface="HelloTypewriterSquisht" panose="02000603000000000000" pitchFamily="2" charset="0"/>
              </a:rPr>
              <a:t>worked with a lively little band of </a:t>
            </a:r>
            <a:r>
              <a:rPr lang="en-US" sz="3600" dirty="0" smtClean="0">
                <a:latin typeface="KG Empire of Dirt" panose="02000000000000000000" pitchFamily="2" charset="0"/>
                <a:ea typeface="HelloTypewriterSquisht" panose="02000603000000000000" pitchFamily="2" charset="0"/>
              </a:rPr>
              <a:t>school boys. They </a:t>
            </a:r>
            <a:r>
              <a:rPr lang="en-US" sz="3600" dirty="0">
                <a:latin typeface="KG Empire of Dirt" panose="02000000000000000000" pitchFamily="2" charset="0"/>
                <a:ea typeface="HelloTypewriterSquisht" panose="02000603000000000000" pitchFamily="2" charset="0"/>
              </a:rPr>
              <a:t>were nonreaders, and in those days it was very hard to find books for little boys. There were animal stories, of course, but there weren't any books about what these boys called </a:t>
            </a:r>
            <a:r>
              <a:rPr lang="en-US" sz="3600" dirty="0" smtClean="0">
                <a:latin typeface="KG Empire of Dirt" panose="02000000000000000000" pitchFamily="2" charset="0"/>
                <a:ea typeface="HelloTypewriterSquisht" panose="02000603000000000000" pitchFamily="2" charset="0"/>
              </a:rPr>
              <a:t>‘kids </a:t>
            </a:r>
            <a:r>
              <a:rPr lang="en-US" sz="3600" dirty="0">
                <a:latin typeface="KG Empire of Dirt" panose="02000000000000000000" pitchFamily="2" charset="0"/>
                <a:ea typeface="HelloTypewriterSquisht" panose="02000603000000000000" pitchFamily="2" charset="0"/>
              </a:rPr>
              <a:t>like us</a:t>
            </a:r>
            <a:r>
              <a:rPr lang="en-US" sz="3600" dirty="0" smtClean="0">
                <a:latin typeface="KG Empire of Dirt" panose="02000000000000000000" pitchFamily="2" charset="0"/>
                <a:ea typeface="HelloTypewriterSquisht" panose="02000603000000000000" pitchFamily="2" charset="0"/>
              </a:rPr>
              <a:t>.’</a:t>
            </a:r>
            <a:r>
              <a:rPr lang="en-US" sz="3600" b="1" dirty="0" smtClean="0">
                <a:solidFill>
                  <a:srgbClr val="FF0000"/>
                </a:solidFill>
                <a:latin typeface="Times New Roman" panose="02020603050405020304" pitchFamily="18" charset="0"/>
                <a:ea typeface="HelloTypewriterSquisht" panose="02000603000000000000" pitchFamily="2" charset="0"/>
                <a:cs typeface="Times New Roman" panose="02020603050405020304" pitchFamily="18" charset="0"/>
              </a:rPr>
              <a:t>”</a:t>
            </a:r>
          </a:p>
          <a:p>
            <a:pPr algn="r"/>
            <a:r>
              <a:rPr lang="en-US" sz="3600" dirty="0" smtClean="0">
                <a:latin typeface="KG Empire of Dirt" panose="02000000000000000000" pitchFamily="2" charset="0"/>
                <a:ea typeface="HelloTypewriterSquisht" panose="02000603000000000000" pitchFamily="2" charset="0"/>
              </a:rPr>
              <a:t>- Beverly Cleary</a:t>
            </a:r>
            <a:endParaRPr lang="en-US" sz="3600" b="1" dirty="0">
              <a:solidFill>
                <a:prstClr val="black"/>
              </a:solidFill>
              <a:latin typeface="Times New Roman" panose="02020603050405020304" pitchFamily="18" charset="0"/>
              <a:ea typeface="HelloTypewriterSquis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55543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4343400" y="3048000"/>
            <a:ext cx="3429000" cy="1508105"/>
          </a:xfrm>
          <a:prstGeom prst="rect">
            <a:avLst/>
          </a:prstGeom>
          <a:noFill/>
        </p:spPr>
        <p:txBody>
          <a:bodyPr wrap="square" rtlCol="0">
            <a:spAutoFit/>
          </a:bodyPr>
          <a:lstStyle/>
          <a:p>
            <a:pPr algn="ctr"/>
            <a:r>
              <a:rPr lang="en-US" sz="2800" i="1" dirty="0" smtClean="0">
                <a:solidFill>
                  <a:prstClr val="black"/>
                </a:solidFill>
              </a:rPr>
              <a:t>Henry Huggins </a:t>
            </a:r>
            <a:r>
              <a:rPr lang="en-US" sz="2800" dirty="0" smtClean="0">
                <a:solidFill>
                  <a:prstClr val="black"/>
                </a:solidFill>
              </a:rPr>
              <a:t>was originally published in </a:t>
            </a:r>
            <a:r>
              <a:rPr lang="en-US" sz="3600" b="1" dirty="0" smtClean="0">
                <a:solidFill>
                  <a:prstClr val="black"/>
                </a:solidFill>
              </a:rPr>
              <a:t>1950</a:t>
            </a:r>
            <a:r>
              <a:rPr lang="en-US" sz="2800" dirty="0" smtClean="0">
                <a:solidFill>
                  <a:prstClr val="black"/>
                </a:solidFill>
              </a:rPr>
              <a:t>.</a:t>
            </a:r>
          </a:p>
        </p:txBody>
      </p:sp>
      <p:sp>
        <p:nvSpPr>
          <p:cNvPr id="6" name="TextBox 5"/>
          <p:cNvSpPr txBox="1"/>
          <p:nvPr/>
        </p:nvSpPr>
        <p:spPr>
          <a:xfrm>
            <a:off x="914400" y="609600"/>
            <a:ext cx="7315200" cy="1200329"/>
          </a:xfrm>
          <a:prstGeom prst="rect">
            <a:avLst/>
          </a:prstGeom>
          <a:noFill/>
        </p:spPr>
        <p:txBody>
          <a:bodyPr wrap="square" rtlCol="0">
            <a:spAutoFit/>
          </a:bodyPr>
          <a:lstStyle/>
          <a:p>
            <a:pPr algn="ctr"/>
            <a:r>
              <a:rPr lang="en-US" sz="7200" dirty="0" smtClean="0">
                <a:latin typeface="KG Empire of Dirt" panose="02000000000000000000" pitchFamily="2" charset="0"/>
                <a:ea typeface="HelloChalkTalk" pitchFamily="2" charset="0"/>
              </a:rPr>
              <a:t>Did you know…</a:t>
            </a:r>
            <a:endParaRPr lang="en-US" sz="6600" dirty="0">
              <a:latin typeface="KG Empire of Dirt" panose="02000000000000000000" pitchFamily="2" charset="0"/>
              <a:ea typeface="HelloChalkTalk" pitchFamily="2" charset="0"/>
            </a:endParaRPr>
          </a:p>
        </p:txBody>
      </p:sp>
      <p:pic>
        <p:nvPicPr>
          <p:cNvPr id="3076" name="Picture 4" descr="https://thepersnicketyreader.files.wordpress.com/2012/04/102455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88184">
            <a:off x="1447800" y="2132085"/>
            <a:ext cx="2543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60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457200" y="5257800"/>
            <a:ext cx="8305800" cy="954107"/>
          </a:xfrm>
          <a:prstGeom prst="rect">
            <a:avLst/>
          </a:prstGeom>
        </p:spPr>
        <p:txBody>
          <a:bodyPr wrap="square">
            <a:spAutoFit/>
          </a:bodyPr>
          <a:lstStyle/>
          <a:p>
            <a:pPr algn="ctr"/>
            <a:r>
              <a:rPr lang="en-US" sz="2800" dirty="0">
                <a:solidFill>
                  <a:prstClr val="black"/>
                </a:solidFill>
              </a:rPr>
              <a:t>So, Beverly wrote </a:t>
            </a:r>
            <a:r>
              <a:rPr lang="en-US" sz="2800" dirty="0" smtClean="0">
                <a:solidFill>
                  <a:prstClr val="black"/>
                </a:solidFill>
              </a:rPr>
              <a:t>books for the boys (and girls) in </a:t>
            </a:r>
            <a:r>
              <a:rPr lang="en-US" sz="2800" dirty="0">
                <a:solidFill>
                  <a:prstClr val="black"/>
                </a:solidFill>
              </a:rPr>
              <a:t>her </a:t>
            </a:r>
            <a:r>
              <a:rPr lang="en-US" sz="2800" dirty="0" smtClean="0">
                <a:solidFill>
                  <a:prstClr val="black"/>
                </a:solidFill>
              </a:rPr>
              <a:t>neighborhood. The stories took place in the </a:t>
            </a:r>
            <a:r>
              <a:rPr lang="en-US" sz="2800" dirty="0">
                <a:solidFill>
                  <a:prstClr val="black"/>
                </a:solidFill>
              </a:rPr>
              <a:t>1950s!</a:t>
            </a:r>
            <a:endParaRPr lang="en-US" sz="2800" dirty="0">
              <a:solidFill>
                <a:prstClr val="black"/>
              </a:solidFill>
              <a:latin typeface="KG Always A Good Time" panose="02000505000000020003" pitchFamily="2" charset="0"/>
            </a:endParaRPr>
          </a:p>
        </p:txBody>
      </p:sp>
      <p:pic>
        <p:nvPicPr>
          <p:cNvPr id="5122" name="Picture 2" descr="https://duquesnehunky.files.wordpress.com/2011/04/boys-pla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1359">
            <a:off x="3982000" y="1110717"/>
            <a:ext cx="4616921" cy="3539639"/>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914400"/>
            <a:ext cx="3581400" cy="3908762"/>
          </a:xfrm>
          <a:prstGeom prst="rect">
            <a:avLst/>
          </a:prstGeom>
          <a:noFill/>
        </p:spPr>
        <p:txBody>
          <a:bodyPr wrap="square" rtlCol="0">
            <a:spAutoFit/>
          </a:bodyPr>
          <a:lstStyle/>
          <a:p>
            <a:pPr algn="ctr"/>
            <a:r>
              <a:rPr lang="en-US" sz="2800" dirty="0" smtClean="0">
                <a:solidFill>
                  <a:prstClr val="black"/>
                </a:solidFill>
              </a:rPr>
              <a:t>When she worked at the public library, </a:t>
            </a:r>
            <a:r>
              <a:rPr lang="en-US" sz="2800" dirty="0" smtClean="0">
                <a:solidFill>
                  <a:prstClr val="black"/>
                </a:solidFill>
              </a:rPr>
              <a:t>boys </a:t>
            </a:r>
            <a:r>
              <a:rPr lang="en-US" sz="2800" dirty="0" smtClean="0">
                <a:solidFill>
                  <a:prstClr val="black"/>
                </a:solidFill>
              </a:rPr>
              <a:t>asked Beverly Cleary,</a:t>
            </a:r>
          </a:p>
          <a:p>
            <a:pPr algn="ctr"/>
            <a:endParaRPr lang="en-US" sz="3600" dirty="0" smtClean="0">
              <a:solidFill>
                <a:prstClr val="black"/>
              </a:solidFill>
            </a:endParaRPr>
          </a:p>
          <a:p>
            <a:pPr algn="ctr"/>
            <a:r>
              <a:rPr lang="en-US" sz="3200" dirty="0" smtClean="0">
                <a:solidFill>
                  <a:prstClr val="black"/>
                </a:solidFill>
                <a:latin typeface="KG Always A Good Time" panose="02000505000000020003" pitchFamily="2" charset="0"/>
              </a:rPr>
              <a:t>“Why aren’t there books about </a:t>
            </a:r>
          </a:p>
          <a:p>
            <a:pPr algn="ctr"/>
            <a:r>
              <a:rPr lang="en-US" sz="3200" dirty="0" smtClean="0">
                <a:solidFill>
                  <a:prstClr val="black"/>
                </a:solidFill>
                <a:latin typeface="KG Always A Good Time" panose="02000505000000020003" pitchFamily="2" charset="0"/>
              </a:rPr>
              <a:t>kids like </a:t>
            </a:r>
            <a:r>
              <a:rPr lang="en-US" sz="3200" dirty="0" smtClean="0">
                <a:solidFill>
                  <a:prstClr val="black"/>
                </a:solidFill>
                <a:latin typeface="KG Always A Good Time" panose="02000505000000020003" pitchFamily="2" charset="0"/>
              </a:rPr>
              <a:t>us?”</a:t>
            </a:r>
          </a:p>
          <a:p>
            <a:pPr algn="ctr"/>
            <a:endParaRPr lang="en-US" sz="3200" dirty="0">
              <a:solidFill>
                <a:prstClr val="black"/>
              </a:solidFill>
              <a:latin typeface="KG Always A Good Time" panose="02000505000000020003" pitchFamily="2" charset="0"/>
            </a:endParaRPr>
          </a:p>
        </p:txBody>
      </p:sp>
    </p:spTree>
    <p:extLst>
      <p:ext uri="{BB962C8B-B14F-4D97-AF65-F5344CB8AC3E}">
        <p14:creationId xmlns:p14="http://schemas.microsoft.com/office/powerpoint/2010/main" val="1344769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838200" y="2895600"/>
            <a:ext cx="7772400" cy="1200329"/>
          </a:xfrm>
          <a:prstGeom prst="rect">
            <a:avLst/>
          </a:prstGeom>
          <a:noFill/>
        </p:spPr>
        <p:txBody>
          <a:bodyPr wrap="square" rtlCol="0">
            <a:spAutoFit/>
          </a:bodyPr>
          <a:lstStyle/>
          <a:p>
            <a:pPr algn="ctr"/>
            <a:r>
              <a:rPr lang="en-US" sz="3600" dirty="0" smtClean="0">
                <a:solidFill>
                  <a:prstClr val="black"/>
                </a:solidFill>
              </a:rPr>
              <a:t>If Henry was 9 years old in 1950.</a:t>
            </a:r>
          </a:p>
          <a:p>
            <a:pPr algn="ctr"/>
            <a:r>
              <a:rPr lang="en-US" sz="3600" dirty="0" smtClean="0">
                <a:solidFill>
                  <a:prstClr val="black"/>
                </a:solidFill>
              </a:rPr>
              <a:t>What year was he born?</a:t>
            </a:r>
            <a:endParaRPr lang="en-US" dirty="0">
              <a:solidFill>
                <a:prstClr val="black"/>
              </a:solidFill>
            </a:endParaRPr>
          </a:p>
        </p:txBody>
      </p:sp>
    </p:spTree>
    <p:extLst>
      <p:ext uri="{BB962C8B-B14F-4D97-AF65-F5344CB8AC3E}">
        <p14:creationId xmlns:p14="http://schemas.microsoft.com/office/powerpoint/2010/main" val="270635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838200" y="2895600"/>
            <a:ext cx="7772400" cy="1200329"/>
          </a:xfrm>
          <a:prstGeom prst="rect">
            <a:avLst/>
          </a:prstGeom>
          <a:noFill/>
        </p:spPr>
        <p:txBody>
          <a:bodyPr wrap="square" rtlCol="0">
            <a:spAutoFit/>
          </a:bodyPr>
          <a:lstStyle/>
          <a:p>
            <a:pPr algn="ctr"/>
            <a:r>
              <a:rPr lang="en-US" sz="3600" dirty="0" smtClean="0">
                <a:solidFill>
                  <a:prstClr val="black"/>
                </a:solidFill>
              </a:rPr>
              <a:t>If Henry was 9 years old in 1950.</a:t>
            </a:r>
          </a:p>
          <a:p>
            <a:pPr algn="ctr"/>
            <a:r>
              <a:rPr lang="en-US" sz="3600" dirty="0" smtClean="0">
                <a:solidFill>
                  <a:prstClr val="black"/>
                </a:solidFill>
              </a:rPr>
              <a:t>How old was he in 1959?</a:t>
            </a:r>
            <a:endParaRPr lang="en-US" dirty="0">
              <a:solidFill>
                <a:prstClr val="black"/>
              </a:solidFill>
            </a:endParaRPr>
          </a:p>
        </p:txBody>
      </p:sp>
    </p:spTree>
    <p:extLst>
      <p:ext uri="{BB962C8B-B14F-4D97-AF65-F5344CB8AC3E}">
        <p14:creationId xmlns:p14="http://schemas.microsoft.com/office/powerpoint/2010/main" val="2406060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685800" y="4724400"/>
            <a:ext cx="7772400" cy="1477328"/>
          </a:xfrm>
          <a:prstGeom prst="rect">
            <a:avLst/>
          </a:prstGeom>
          <a:noFill/>
        </p:spPr>
        <p:txBody>
          <a:bodyPr wrap="square" rtlCol="0">
            <a:spAutoFit/>
          </a:bodyPr>
          <a:lstStyle/>
          <a:p>
            <a:pPr algn="ctr"/>
            <a:r>
              <a:rPr lang="en-US" sz="3600" dirty="0" smtClean="0">
                <a:solidFill>
                  <a:prstClr val="black"/>
                </a:solidFill>
              </a:rPr>
              <a:t>Let’s learn about life in </a:t>
            </a:r>
          </a:p>
          <a:p>
            <a:pPr algn="ctr"/>
            <a:r>
              <a:rPr lang="en-US" sz="5400" b="1" dirty="0" smtClean="0">
                <a:solidFill>
                  <a:prstClr val="black"/>
                </a:solidFill>
              </a:rPr>
              <a:t>1950-1959</a:t>
            </a:r>
            <a:r>
              <a:rPr lang="en-US" sz="3600" dirty="0" smtClean="0">
                <a:solidFill>
                  <a:prstClr val="black"/>
                </a:solidFill>
              </a:rPr>
              <a:t>.</a:t>
            </a:r>
            <a:endParaRPr lang="en-US" dirty="0">
              <a:solidFill>
                <a:prstClr val="black"/>
              </a:solidFill>
            </a:endParaRPr>
          </a:p>
        </p:txBody>
      </p:sp>
      <p:pic>
        <p:nvPicPr>
          <p:cNvPr id="22530" name="Picture 2" descr="Image result for kids in 1950 rad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399" y="714375"/>
            <a:ext cx="49815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34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47687" y="1981200"/>
            <a:ext cx="3733800" cy="3108543"/>
          </a:xfrm>
          <a:prstGeom prst="rect">
            <a:avLst/>
          </a:prstGeom>
          <a:noFill/>
        </p:spPr>
        <p:txBody>
          <a:bodyPr wrap="square" rtlCol="0">
            <a:spAutoFit/>
          </a:bodyPr>
          <a:lstStyle/>
          <a:p>
            <a:r>
              <a:rPr lang="en-US" sz="2800" dirty="0">
                <a:solidFill>
                  <a:prstClr val="black"/>
                </a:solidFill>
              </a:rPr>
              <a:t>During the 1950s, games, including checkers, marbles and chess as well as card games, such as </a:t>
            </a:r>
            <a:r>
              <a:rPr lang="en-US" sz="2800" dirty="0" smtClean="0">
                <a:solidFill>
                  <a:prstClr val="black"/>
                </a:solidFill>
              </a:rPr>
              <a:t>Go Fish and Old Maid were popular among children. </a:t>
            </a:r>
          </a:p>
        </p:txBody>
      </p:sp>
      <p:sp>
        <p:nvSpPr>
          <p:cNvPr id="6" name="TextBox 5"/>
          <p:cNvSpPr txBox="1"/>
          <p:nvPr/>
        </p:nvSpPr>
        <p:spPr>
          <a:xfrm>
            <a:off x="914400" y="609600"/>
            <a:ext cx="7315200" cy="1200329"/>
          </a:xfrm>
          <a:prstGeom prst="rect">
            <a:avLst/>
          </a:prstGeom>
          <a:noFill/>
        </p:spPr>
        <p:txBody>
          <a:bodyPr wrap="square" rtlCol="0">
            <a:spAutoFit/>
          </a:bodyPr>
          <a:lstStyle/>
          <a:p>
            <a:pPr algn="ctr"/>
            <a:r>
              <a:rPr lang="en-US" sz="7200" dirty="0" smtClean="0">
                <a:latin typeface="KG Empire of Dirt" panose="02000000000000000000" pitchFamily="2" charset="0"/>
                <a:ea typeface="HelloChalkTalk" pitchFamily="2" charset="0"/>
              </a:rPr>
              <a:t>The 1950s</a:t>
            </a:r>
            <a:endParaRPr lang="en-US" sz="6600" dirty="0">
              <a:latin typeface="KG Empire of Dirt" panose="02000000000000000000" pitchFamily="2" charset="0"/>
              <a:ea typeface="HelloChalkTalk" pitchFamily="2" charset="0"/>
            </a:endParaRPr>
          </a:p>
        </p:txBody>
      </p:sp>
      <p:pic>
        <p:nvPicPr>
          <p:cNvPr id="18434" name="Picture 2" descr="Image result for 1950s kids playing mar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7" y="2667000"/>
            <a:ext cx="4000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54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381000" y="4648200"/>
            <a:ext cx="8458200" cy="1815882"/>
          </a:xfrm>
          <a:prstGeom prst="rect">
            <a:avLst/>
          </a:prstGeom>
          <a:noFill/>
        </p:spPr>
        <p:txBody>
          <a:bodyPr wrap="square" rtlCol="0">
            <a:spAutoFit/>
          </a:bodyPr>
          <a:lstStyle/>
          <a:p>
            <a:r>
              <a:rPr lang="en-US" sz="2800" dirty="0" smtClean="0">
                <a:solidFill>
                  <a:prstClr val="black"/>
                </a:solidFill>
              </a:rPr>
              <a:t>In the 1950s, there </a:t>
            </a:r>
            <a:r>
              <a:rPr lang="en-US" sz="2800" dirty="0">
                <a:solidFill>
                  <a:prstClr val="black"/>
                </a:solidFill>
              </a:rPr>
              <a:t>were fewer cars on the road, so many children roamed freely on foot. They rode bicycles to the corner store, got muddy exploring neighborhood gullies and played </a:t>
            </a:r>
            <a:r>
              <a:rPr lang="en-US" sz="2800" dirty="0" smtClean="0">
                <a:solidFill>
                  <a:prstClr val="black"/>
                </a:solidFill>
              </a:rPr>
              <a:t>baseball in empty lots.</a:t>
            </a:r>
          </a:p>
        </p:txBody>
      </p:sp>
      <p:pic>
        <p:nvPicPr>
          <p:cNvPr id="16386" name="Picture 2" descr="Memories of the 195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0488">
            <a:off x="499085" y="535439"/>
            <a:ext cx="2727284" cy="21499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emories of the 19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902" y="533400"/>
            <a:ext cx="2525698" cy="294401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1950s kids riding bik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174888" y="2447264"/>
            <a:ext cx="3910013" cy="21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70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457200" y="4306431"/>
            <a:ext cx="8382000" cy="2246769"/>
          </a:xfrm>
          <a:prstGeom prst="rect">
            <a:avLst/>
          </a:prstGeom>
          <a:noFill/>
        </p:spPr>
        <p:txBody>
          <a:bodyPr wrap="square" rtlCol="0">
            <a:spAutoFit/>
          </a:bodyPr>
          <a:lstStyle/>
          <a:p>
            <a:r>
              <a:rPr lang="en-US" sz="2800" dirty="0" smtClean="0"/>
              <a:t>In the evenings after dinner families </a:t>
            </a:r>
            <a:r>
              <a:rPr lang="en-US" sz="2800" dirty="0"/>
              <a:t>would </a:t>
            </a:r>
            <a:r>
              <a:rPr lang="en-US" sz="2800" dirty="0" smtClean="0"/>
              <a:t>listen to radio programs or watch </a:t>
            </a:r>
            <a:r>
              <a:rPr lang="en-US" sz="2800" dirty="0"/>
              <a:t>TV </a:t>
            </a:r>
            <a:r>
              <a:rPr lang="en-US" sz="2800" dirty="0" smtClean="0"/>
              <a:t>for entertainment. The </a:t>
            </a:r>
            <a:r>
              <a:rPr lang="en-US" sz="2800" dirty="0"/>
              <a:t>whole family watched the same </a:t>
            </a:r>
            <a:r>
              <a:rPr lang="en-US" sz="2800" dirty="0" smtClean="0"/>
              <a:t>television show, since there was only one TV in the house (if they had one at all!). </a:t>
            </a:r>
            <a:r>
              <a:rPr lang="en-US" sz="2800" dirty="0"/>
              <a:t>There were only three channels, ABC, NBC and CBS.</a:t>
            </a:r>
            <a:endParaRPr lang="en-US" sz="2800" dirty="0" smtClean="0">
              <a:solidFill>
                <a:prstClr val="black"/>
              </a:solidFill>
            </a:endParaRPr>
          </a:p>
        </p:txBody>
      </p:sp>
      <p:pic>
        <p:nvPicPr>
          <p:cNvPr id="19458" name="Picture 2" descr="Image result for 1950s tele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042" y="762000"/>
            <a:ext cx="5977915" cy="336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17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33400" y="4724400"/>
            <a:ext cx="8001000" cy="1815882"/>
          </a:xfrm>
          <a:prstGeom prst="rect">
            <a:avLst/>
          </a:prstGeom>
          <a:noFill/>
        </p:spPr>
        <p:txBody>
          <a:bodyPr wrap="square" rtlCol="0">
            <a:spAutoFit/>
          </a:bodyPr>
          <a:lstStyle/>
          <a:p>
            <a:r>
              <a:rPr lang="en-US" sz="2800" dirty="0" smtClean="0"/>
              <a:t>In the 1950s, </a:t>
            </a:r>
            <a:r>
              <a:rPr lang="en-US" sz="2800" dirty="0"/>
              <a:t>students arrived at elementary schools on foot, by bike, by bus, or by car. </a:t>
            </a:r>
            <a:r>
              <a:rPr lang="en-US" sz="2800" dirty="0" smtClean="0"/>
              <a:t>Like today, elementary school consisted </a:t>
            </a:r>
            <a:r>
              <a:rPr lang="en-US" sz="2800" dirty="0"/>
              <a:t>of individual classes for </a:t>
            </a:r>
            <a:r>
              <a:rPr lang="en-US" sz="2800" dirty="0" smtClean="0"/>
              <a:t>each grade. </a:t>
            </a:r>
            <a:endParaRPr lang="en-US" sz="2800" dirty="0" smtClean="0">
              <a:solidFill>
                <a:prstClr val="black"/>
              </a:solidFill>
            </a:endParaRPr>
          </a:p>
        </p:txBody>
      </p:sp>
      <p:pic>
        <p:nvPicPr>
          <p:cNvPr id="21508" name="Picture 4" descr="class 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38" b="7105"/>
          <a:stretch/>
        </p:blipFill>
        <p:spPr bwMode="auto">
          <a:xfrm>
            <a:off x="838200" y="566050"/>
            <a:ext cx="6162675" cy="4082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0400" y="1524000"/>
            <a:ext cx="1752600" cy="1200329"/>
          </a:xfrm>
          <a:prstGeom prst="rect">
            <a:avLst/>
          </a:prstGeom>
          <a:noFill/>
        </p:spPr>
        <p:txBody>
          <a:bodyPr wrap="square" rtlCol="0">
            <a:spAutoFit/>
          </a:bodyPr>
          <a:lstStyle/>
          <a:p>
            <a:pPr algn="ctr"/>
            <a:r>
              <a:rPr lang="en-US" sz="1200" i="1" dirty="0" smtClean="0"/>
              <a:t>Mrs. Anderson's 3</a:t>
            </a:r>
            <a:r>
              <a:rPr lang="en-US" sz="1200" i="1" baseline="30000" dirty="0" smtClean="0"/>
              <a:t>rd</a:t>
            </a:r>
            <a:r>
              <a:rPr lang="en-US" sz="1200" i="1" dirty="0" smtClean="0"/>
              <a:t> Grade Class, 1950.</a:t>
            </a:r>
          </a:p>
          <a:p>
            <a:pPr algn="ctr"/>
            <a:endParaRPr lang="en-US" sz="1200" i="1" dirty="0" smtClean="0">
              <a:solidFill>
                <a:prstClr val="black"/>
              </a:solidFill>
            </a:endParaRPr>
          </a:p>
          <a:p>
            <a:pPr algn="ctr"/>
            <a:r>
              <a:rPr lang="en-US" sz="1200" i="1" dirty="0" smtClean="0">
                <a:solidFill>
                  <a:prstClr val="black"/>
                </a:solidFill>
              </a:rPr>
              <a:t>This is probably what Henry and his classmates looked like!</a:t>
            </a:r>
          </a:p>
        </p:txBody>
      </p:sp>
    </p:spTree>
    <p:extLst>
      <p:ext uri="{BB962C8B-B14F-4D97-AF65-F5344CB8AC3E}">
        <p14:creationId xmlns:p14="http://schemas.microsoft.com/office/powerpoint/2010/main" val="3994824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609600" y="4648200"/>
            <a:ext cx="8001000" cy="1815882"/>
          </a:xfrm>
          <a:prstGeom prst="rect">
            <a:avLst/>
          </a:prstGeom>
          <a:noFill/>
        </p:spPr>
        <p:txBody>
          <a:bodyPr wrap="square" rtlCol="0">
            <a:spAutoFit/>
          </a:bodyPr>
          <a:lstStyle/>
          <a:p>
            <a:r>
              <a:rPr lang="en-US" sz="2800" dirty="0" smtClean="0"/>
              <a:t>Due </a:t>
            </a:r>
            <a:r>
              <a:rPr lang="en-US" sz="2800" dirty="0"/>
              <a:t>to a large increase in the number of school-age children in the United States following the post World War II baby boom, more teachers became necessary, </a:t>
            </a:r>
            <a:endParaRPr lang="en-US" sz="2800" dirty="0" smtClean="0"/>
          </a:p>
          <a:p>
            <a:r>
              <a:rPr lang="en-US" sz="2800" dirty="0" smtClean="0"/>
              <a:t>and </a:t>
            </a:r>
            <a:r>
              <a:rPr lang="en-US" sz="2800" dirty="0"/>
              <a:t>more schools were </a:t>
            </a:r>
            <a:r>
              <a:rPr lang="en-US" sz="2800" dirty="0" smtClean="0"/>
              <a:t>built in the 1950s.</a:t>
            </a:r>
            <a:endParaRPr lang="en-US" sz="2800" dirty="0" smtClean="0">
              <a:solidFill>
                <a:prstClr val="black"/>
              </a:solidFill>
            </a:endParaRPr>
          </a:p>
        </p:txBody>
      </p:sp>
      <p:pic>
        <p:nvPicPr>
          <p:cNvPr id="14338" name="Picture 2" descr="https://st.depositphotos.com/1022027/2014/i/950/depositphotos_20143047-stock-photo-a-1959-classroom-photo-w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2912"/>
            <a:ext cx="6688994" cy="420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73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1236"/>
          <a:stretch/>
        </p:blipFill>
        <p:spPr>
          <a:xfrm>
            <a:off x="5131228" y="2286000"/>
            <a:ext cx="3555572" cy="147735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05400" y="1307234"/>
            <a:ext cx="3239485" cy="1412597"/>
          </a:xfrm>
          <a:prstGeom prst="rect">
            <a:avLst/>
          </a:prstGeom>
        </p:spPr>
      </p:pic>
      <p:sp>
        <p:nvSpPr>
          <p:cNvPr id="9" name="TextBox 8"/>
          <p:cNvSpPr txBox="1"/>
          <p:nvPr/>
        </p:nvSpPr>
        <p:spPr>
          <a:xfrm>
            <a:off x="5290255" y="685800"/>
            <a:ext cx="3244145" cy="707886"/>
          </a:xfrm>
          <a:prstGeom prst="rect">
            <a:avLst/>
          </a:prstGeom>
          <a:noFill/>
        </p:spPr>
        <p:txBody>
          <a:bodyPr wrap="square" rtlCol="0">
            <a:spAutoFit/>
          </a:bodyPr>
          <a:lstStyle/>
          <a:p>
            <a:pPr algn="ctr"/>
            <a:r>
              <a:rPr lang="en-US" sz="4000" dirty="0" smtClean="0">
                <a:latin typeface="KG Always A Good Time" panose="02000505000000020003" pitchFamily="2" charset="0"/>
              </a:rPr>
              <a:t>Chapter 5</a:t>
            </a:r>
            <a:endParaRPr lang="en-US" sz="4000" dirty="0">
              <a:latin typeface="KG Always A Good Time" panose="02000505000000020003" pitchFamily="2" charset="0"/>
            </a:endParaRPr>
          </a:p>
        </p:txBody>
      </p:sp>
      <p:sp>
        <p:nvSpPr>
          <p:cNvPr id="11" name="TextBox 10"/>
          <p:cNvSpPr txBox="1"/>
          <p:nvPr/>
        </p:nvSpPr>
        <p:spPr>
          <a:xfrm>
            <a:off x="5432639" y="3810000"/>
            <a:ext cx="2952750" cy="2246769"/>
          </a:xfrm>
          <a:prstGeom prst="rect">
            <a:avLst/>
          </a:prstGeom>
          <a:noFill/>
        </p:spPr>
        <p:txBody>
          <a:bodyPr wrap="square" rtlCol="0">
            <a:spAutoFit/>
          </a:bodyPr>
          <a:lstStyle/>
          <a:p>
            <a:pPr algn="ctr"/>
            <a:r>
              <a:rPr lang="en-US" sz="2800" dirty="0" smtClean="0">
                <a:latin typeface="KG Empire of Dirt" panose="02000000000000000000" pitchFamily="2" charset="0"/>
              </a:rPr>
              <a:t>For today’s class…</a:t>
            </a:r>
          </a:p>
          <a:p>
            <a:pPr algn="ctr"/>
            <a:r>
              <a:rPr lang="en-US" sz="2800" dirty="0" smtClean="0">
                <a:latin typeface="KG Empire of Dirt" panose="02000000000000000000" pitchFamily="2" charset="0"/>
              </a:rPr>
              <a:t>make sure you have your completed study guide page and a pen or pencil to correct with.</a:t>
            </a:r>
            <a:endParaRPr lang="en-US" sz="2800" dirty="0">
              <a:latin typeface="KG Empire of Dirt" panose="02000000000000000000" pitchFamily="2" charset="0"/>
            </a:endParaRPr>
          </a:p>
        </p:txBody>
      </p:sp>
      <p:pic>
        <p:nvPicPr>
          <p:cNvPr id="8200" name="Picture 8" descr="Image result for happy face doodle"/>
          <p:cNvPicPr>
            <a:picLocks noChangeAspect="1" noChangeArrowheads="1"/>
          </p:cNvPicPr>
          <p:nvPr/>
        </p:nvPicPr>
        <p:blipFill rotWithShape="1">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rot="1065820">
            <a:off x="4061197" y="1581550"/>
            <a:ext cx="556596" cy="4938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38163"/>
            <a:ext cx="4419600" cy="57626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5" name="Picture 8" descr="Image result for happy face doodle"/>
          <p:cNvPicPr>
            <a:picLocks noChangeAspect="1" noChangeArrowheads="1"/>
          </p:cNvPicPr>
          <p:nvPr/>
        </p:nvPicPr>
        <p:blipFill rotWithShape="1">
          <a:blip r:embed="rId6"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rot="403996">
            <a:off x="4055885" y="1092204"/>
            <a:ext cx="457200" cy="4056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happy face doodle"/>
          <p:cNvPicPr>
            <a:picLocks noChangeAspect="1" noChangeArrowheads="1"/>
          </p:cNvPicPr>
          <p:nvPr/>
        </p:nvPicPr>
        <p:blipFill rotWithShape="1">
          <a:blip r:embed="rId6"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rot="423734">
            <a:off x="586394" y="2921533"/>
            <a:ext cx="457200" cy="40569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olive green marke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9428" y="5478916"/>
            <a:ext cx="5581653" cy="185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043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400050" y="4382631"/>
            <a:ext cx="8534400" cy="2246769"/>
          </a:xfrm>
          <a:prstGeom prst="rect">
            <a:avLst/>
          </a:prstGeom>
          <a:noFill/>
        </p:spPr>
        <p:txBody>
          <a:bodyPr wrap="square" rtlCol="0">
            <a:spAutoFit/>
          </a:bodyPr>
          <a:lstStyle/>
          <a:p>
            <a:r>
              <a:rPr lang="en-US" sz="2800" dirty="0" smtClean="0"/>
              <a:t>In the 1950s, boys </a:t>
            </a:r>
            <a:r>
              <a:rPr lang="en-US" sz="2800" dirty="0" smtClean="0"/>
              <a:t>were given permission to </a:t>
            </a:r>
            <a:r>
              <a:rPr lang="en-US" sz="2800" dirty="0"/>
              <a:t>wear jeans to </a:t>
            </a:r>
            <a:r>
              <a:rPr lang="en-US" sz="2800" dirty="0" smtClean="0"/>
              <a:t>school. Girls wore skirts and dresses, since schools </a:t>
            </a:r>
            <a:r>
              <a:rPr lang="en-US" sz="2800" dirty="0"/>
              <a:t>frowned upon girls in trousers</a:t>
            </a:r>
            <a:r>
              <a:rPr lang="en-US" sz="2800" dirty="0" smtClean="0"/>
              <a:t>. </a:t>
            </a:r>
            <a:r>
              <a:rPr lang="en-US" sz="2800" dirty="0"/>
              <a:t>Students would change out of their “school clothes” and into their “play clothes” </a:t>
            </a:r>
            <a:r>
              <a:rPr lang="en-US" sz="2800" dirty="0" smtClean="0"/>
              <a:t>as soon as they </a:t>
            </a:r>
            <a:r>
              <a:rPr lang="en-US" sz="2800" dirty="0"/>
              <a:t>got home from school. </a:t>
            </a:r>
            <a:endParaRPr lang="en-US" sz="2800" dirty="0" smtClean="0">
              <a:solidFill>
                <a:prstClr val="black"/>
              </a:solidFill>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381351"/>
            <a:ext cx="5772150" cy="412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85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409575" y="1720840"/>
            <a:ext cx="8382000" cy="3416320"/>
          </a:xfrm>
          <a:prstGeom prst="rect">
            <a:avLst/>
          </a:prstGeom>
          <a:noFill/>
        </p:spPr>
        <p:txBody>
          <a:bodyPr wrap="square" rtlCol="0">
            <a:spAutoFit/>
          </a:bodyPr>
          <a:lstStyle/>
          <a:p>
            <a:pPr algn="ctr"/>
            <a:r>
              <a:rPr lang="en-US" sz="7200" dirty="0" smtClean="0">
                <a:latin typeface="KG Cold Coffee" panose="02000505000000020004" pitchFamily="2" charset="0"/>
                <a:ea typeface="HelloChalkTalk" pitchFamily="2" charset="0"/>
              </a:rPr>
              <a:t>Fast Facts</a:t>
            </a:r>
          </a:p>
          <a:p>
            <a:pPr algn="ctr"/>
            <a:r>
              <a:rPr lang="en-US" sz="7200" dirty="0" smtClean="0">
                <a:latin typeface="KG Cold Coffee" panose="02000505000000020004" pitchFamily="2" charset="0"/>
                <a:ea typeface="HelloChalkTalk" pitchFamily="2" charset="0"/>
              </a:rPr>
              <a:t>from the </a:t>
            </a:r>
          </a:p>
          <a:p>
            <a:pPr algn="ctr"/>
            <a:r>
              <a:rPr lang="en-US" sz="7200" dirty="0" smtClean="0">
                <a:latin typeface="KG Cold Coffee" panose="02000505000000020004" pitchFamily="2" charset="0"/>
                <a:ea typeface="HelloChalkTalk" pitchFamily="2" charset="0"/>
              </a:rPr>
              <a:t>Fifties!</a:t>
            </a:r>
            <a:endParaRPr lang="en-US" sz="6600" dirty="0">
              <a:latin typeface="KG Cold Coffee" panose="02000505000000020004" pitchFamily="2" charset="0"/>
              <a:ea typeface="HelloChalkTalk" pitchFamily="2" charset="0"/>
            </a:endParaRPr>
          </a:p>
        </p:txBody>
      </p:sp>
    </p:spTree>
    <p:extLst>
      <p:ext uri="{BB962C8B-B14F-4D97-AF65-F5344CB8AC3E}">
        <p14:creationId xmlns:p14="http://schemas.microsoft.com/office/powerpoint/2010/main" val="485284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61973" y="5646003"/>
            <a:ext cx="8229600" cy="830997"/>
          </a:xfrm>
          <a:prstGeom prst="rect">
            <a:avLst/>
          </a:prstGeom>
          <a:noFill/>
        </p:spPr>
        <p:txBody>
          <a:bodyPr wrap="square" rtlCol="0">
            <a:spAutoFit/>
          </a:bodyPr>
          <a:lstStyle/>
          <a:p>
            <a:r>
              <a:rPr lang="en-US" sz="2400" dirty="0">
                <a:solidFill>
                  <a:prstClr val="black"/>
                </a:solidFill>
              </a:rPr>
              <a:t>The very first </a:t>
            </a:r>
            <a:r>
              <a:rPr lang="en-US" sz="2400" b="1" dirty="0">
                <a:solidFill>
                  <a:prstClr val="black"/>
                </a:solidFill>
              </a:rPr>
              <a:t>Peanuts</a:t>
            </a:r>
            <a:r>
              <a:rPr lang="en-US" sz="2400" dirty="0">
                <a:solidFill>
                  <a:prstClr val="black"/>
                </a:solidFill>
              </a:rPr>
              <a:t> comic strip, written by </a:t>
            </a:r>
            <a:r>
              <a:rPr lang="en-US" sz="2400" dirty="0" smtClean="0">
                <a:solidFill>
                  <a:prstClr val="black"/>
                </a:solidFill>
              </a:rPr>
              <a:t>Charles </a:t>
            </a:r>
            <a:r>
              <a:rPr lang="en-US" sz="2400" dirty="0">
                <a:solidFill>
                  <a:prstClr val="black"/>
                </a:solidFill>
              </a:rPr>
              <a:t>M. Schulz, appeared in seven newspapers on October 2, 1950.</a:t>
            </a:r>
            <a:endParaRPr lang="en-US" sz="2400" dirty="0" smtClean="0">
              <a:solidFill>
                <a:prstClr val="black"/>
              </a:solidFill>
            </a:endParaRP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1950</a:t>
            </a:r>
            <a:endParaRPr lang="en-US" sz="6600" dirty="0">
              <a:solidFill>
                <a:srgbClr val="FF33CC"/>
              </a:solidFill>
              <a:latin typeface="KG Empire of Dirt" panose="02000000000000000000" pitchFamily="2" charset="0"/>
              <a:ea typeface="HelloChalkTalk" pitchFamily="2" charset="0"/>
            </a:endParaRPr>
          </a:p>
        </p:txBody>
      </p:sp>
      <p:pic>
        <p:nvPicPr>
          <p:cNvPr id="3074" name="Picture 2" descr="Image result for first peanuts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59426"/>
            <a:ext cx="6019800" cy="40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69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762000" y="2057400"/>
            <a:ext cx="4191000" cy="3785652"/>
          </a:xfrm>
          <a:prstGeom prst="rect">
            <a:avLst/>
          </a:prstGeom>
          <a:noFill/>
        </p:spPr>
        <p:txBody>
          <a:bodyPr wrap="square" rtlCol="0">
            <a:spAutoFit/>
          </a:bodyPr>
          <a:lstStyle/>
          <a:p>
            <a:r>
              <a:rPr lang="en-US" sz="2400" dirty="0" smtClean="0">
                <a:solidFill>
                  <a:prstClr val="black"/>
                </a:solidFill>
              </a:rPr>
              <a:t>In 1951, the </a:t>
            </a:r>
            <a:r>
              <a:rPr lang="en-US" sz="2400" b="1" dirty="0" smtClean="0">
                <a:solidFill>
                  <a:prstClr val="black"/>
                </a:solidFill>
              </a:rPr>
              <a:t>color television </a:t>
            </a:r>
            <a:r>
              <a:rPr lang="en-US" sz="2400" dirty="0" smtClean="0">
                <a:solidFill>
                  <a:prstClr val="black"/>
                </a:solidFill>
              </a:rPr>
              <a:t>was introduced.</a:t>
            </a:r>
          </a:p>
          <a:p>
            <a:endParaRPr lang="en-US" sz="2400" dirty="0">
              <a:solidFill>
                <a:prstClr val="black"/>
              </a:solidFill>
            </a:endParaRPr>
          </a:p>
          <a:p>
            <a:r>
              <a:rPr lang="en-US" sz="2400" dirty="0"/>
              <a:t>On June 25, 1951, CBS broadcast the very first commercial color TV program. Unfortunately, nearly no one could watch it since most people had only black-and-white televisions.</a:t>
            </a:r>
            <a:r>
              <a:rPr lang="en-US" sz="2400" dirty="0" smtClean="0">
                <a:solidFill>
                  <a:prstClr val="black"/>
                </a:solidFill>
              </a:rPr>
              <a:t> </a:t>
            </a: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1951</a:t>
            </a:r>
            <a:endParaRPr lang="en-US" sz="6600" dirty="0">
              <a:solidFill>
                <a:srgbClr val="FF33CC"/>
              </a:solidFill>
              <a:latin typeface="KG Empire of Dirt" panose="02000000000000000000" pitchFamily="2" charset="0"/>
              <a:ea typeface="HelloChalkTalk" pitchFamily="2" charset="0"/>
            </a:endParaRPr>
          </a:p>
        </p:txBody>
      </p:sp>
      <p:pic>
        <p:nvPicPr>
          <p:cNvPr id="13314" name="Picture 2" descr="Image result for first color t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981200"/>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88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61973" y="1581329"/>
            <a:ext cx="4848227" cy="4985980"/>
          </a:xfrm>
          <a:prstGeom prst="rect">
            <a:avLst/>
          </a:prstGeom>
          <a:noFill/>
        </p:spPr>
        <p:txBody>
          <a:bodyPr wrap="square" rtlCol="0">
            <a:spAutoFit/>
          </a:bodyPr>
          <a:lstStyle/>
          <a:p>
            <a:r>
              <a:rPr lang="en-US" sz="2400" dirty="0">
                <a:solidFill>
                  <a:prstClr val="black"/>
                </a:solidFill>
              </a:rPr>
              <a:t>February 6 – In the United States, a </a:t>
            </a:r>
            <a:r>
              <a:rPr lang="en-US" sz="2400" b="1" dirty="0">
                <a:solidFill>
                  <a:prstClr val="black"/>
                </a:solidFill>
              </a:rPr>
              <a:t>mechanical heart </a:t>
            </a:r>
            <a:r>
              <a:rPr lang="en-US" sz="2400" dirty="0">
                <a:solidFill>
                  <a:prstClr val="black"/>
                </a:solidFill>
              </a:rPr>
              <a:t>is used for the first time in a human patient</a:t>
            </a:r>
            <a:r>
              <a:rPr lang="en-US" sz="2400" dirty="0" smtClean="0">
                <a:solidFill>
                  <a:prstClr val="black"/>
                </a:solidFill>
              </a:rPr>
              <a:t>.</a:t>
            </a:r>
          </a:p>
          <a:p>
            <a:endParaRPr lang="en-US" sz="1600" dirty="0">
              <a:solidFill>
                <a:prstClr val="black"/>
              </a:solidFill>
            </a:endParaRPr>
          </a:p>
          <a:p>
            <a:r>
              <a:rPr lang="en-US" sz="2400" dirty="0">
                <a:solidFill>
                  <a:prstClr val="black"/>
                </a:solidFill>
              </a:rPr>
              <a:t>September 2 – Dr. C. Walton </a:t>
            </a:r>
            <a:r>
              <a:rPr lang="en-US" sz="2400" dirty="0" err="1">
                <a:solidFill>
                  <a:prstClr val="black"/>
                </a:solidFill>
              </a:rPr>
              <a:t>Lillehei</a:t>
            </a:r>
            <a:r>
              <a:rPr lang="en-US" sz="2400" dirty="0">
                <a:solidFill>
                  <a:prstClr val="black"/>
                </a:solidFill>
              </a:rPr>
              <a:t> and Dr. F. John Lewis perform the </a:t>
            </a:r>
            <a:r>
              <a:rPr lang="en-US" sz="2400" b="1" dirty="0">
                <a:solidFill>
                  <a:prstClr val="black"/>
                </a:solidFill>
              </a:rPr>
              <a:t>first open-heart surgery </a:t>
            </a:r>
            <a:r>
              <a:rPr lang="en-US" sz="2400" dirty="0">
                <a:solidFill>
                  <a:prstClr val="black"/>
                </a:solidFill>
              </a:rPr>
              <a:t>at the University of Minnesota</a:t>
            </a:r>
            <a:r>
              <a:rPr lang="en-US" sz="2400" dirty="0" smtClean="0">
                <a:solidFill>
                  <a:prstClr val="black"/>
                </a:solidFill>
              </a:rPr>
              <a:t>.</a:t>
            </a:r>
          </a:p>
          <a:p>
            <a:endParaRPr lang="en-US" sz="1600" dirty="0">
              <a:solidFill>
                <a:prstClr val="black"/>
              </a:solidFill>
            </a:endParaRPr>
          </a:p>
          <a:p>
            <a:r>
              <a:rPr lang="en-US" sz="2400" dirty="0" smtClean="0">
                <a:solidFill>
                  <a:prstClr val="black"/>
                </a:solidFill>
              </a:rPr>
              <a:t>December </a:t>
            </a:r>
            <a:r>
              <a:rPr lang="en-US" sz="2400" dirty="0">
                <a:solidFill>
                  <a:prstClr val="black"/>
                </a:solidFill>
              </a:rPr>
              <a:t>14 – The first successful </a:t>
            </a:r>
            <a:r>
              <a:rPr lang="en-US" sz="2400" b="1" dirty="0">
                <a:solidFill>
                  <a:prstClr val="black"/>
                </a:solidFill>
              </a:rPr>
              <a:t>surgical separation of Siamese twins</a:t>
            </a:r>
            <a:r>
              <a:rPr lang="en-US" sz="2400" dirty="0">
                <a:solidFill>
                  <a:prstClr val="black"/>
                </a:solidFill>
              </a:rPr>
              <a:t> is conducted in Mount Sinai Hospital, Cleveland, Ohio</a:t>
            </a:r>
            <a:r>
              <a:rPr lang="en-US" sz="2400" dirty="0" smtClean="0">
                <a:solidFill>
                  <a:prstClr val="black"/>
                </a:solidFill>
              </a:rPr>
              <a:t>.</a:t>
            </a:r>
          </a:p>
          <a:p>
            <a:endParaRPr lang="en-US" sz="1400" dirty="0">
              <a:solidFill>
                <a:prstClr val="black"/>
              </a:solidFill>
            </a:endParaRP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1952</a:t>
            </a:r>
            <a:endParaRPr lang="en-US" sz="6600" dirty="0">
              <a:solidFill>
                <a:srgbClr val="FF33CC"/>
              </a:solidFill>
              <a:latin typeface="KG Empire of Dirt" panose="02000000000000000000" pitchFamily="2" charset="0"/>
              <a:ea typeface="HelloChalkTalk" pitchFamily="2" charset="0"/>
            </a:endParaRPr>
          </a:p>
        </p:txBody>
      </p:sp>
      <p:sp>
        <p:nvSpPr>
          <p:cNvPr id="3" name="AutoShape 2" descr="Image result for 1952 surgeon"/>
          <p:cNvSpPr>
            <a:spLocks noChangeAspect="1" noChangeArrowheads="1"/>
          </p:cNvSpPr>
          <p:nvPr/>
        </p:nvSpPr>
        <p:spPr bwMode="auto">
          <a:xfrm>
            <a:off x="155575" y="-1790700"/>
            <a:ext cx="2600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1952 surgeon"/>
          <p:cNvSpPr>
            <a:spLocks noChangeAspect="1" noChangeArrowheads="1"/>
          </p:cNvSpPr>
          <p:nvPr/>
        </p:nvSpPr>
        <p:spPr bwMode="auto">
          <a:xfrm>
            <a:off x="307975" y="-1638300"/>
            <a:ext cx="2600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1952 surg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2971800" cy="427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031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381001" y="5280331"/>
            <a:ext cx="8534399" cy="1200329"/>
          </a:xfrm>
          <a:prstGeom prst="rect">
            <a:avLst/>
          </a:prstGeom>
          <a:noFill/>
        </p:spPr>
        <p:txBody>
          <a:bodyPr wrap="square" rtlCol="0">
            <a:spAutoFit/>
          </a:bodyPr>
          <a:lstStyle/>
          <a:p>
            <a:r>
              <a:rPr lang="en-US" sz="2400" dirty="0" smtClean="0">
                <a:solidFill>
                  <a:prstClr val="black"/>
                </a:solidFill>
              </a:rPr>
              <a:t>On January </a:t>
            </a:r>
            <a:r>
              <a:rPr lang="en-US" sz="2400" dirty="0">
                <a:solidFill>
                  <a:prstClr val="black"/>
                </a:solidFill>
              </a:rPr>
              <a:t>20, </a:t>
            </a:r>
            <a:r>
              <a:rPr lang="en-US" sz="2400" dirty="0" smtClean="0">
                <a:solidFill>
                  <a:prstClr val="black"/>
                </a:solidFill>
              </a:rPr>
              <a:t>1953, </a:t>
            </a:r>
            <a:r>
              <a:rPr lang="en-US" sz="2400" b="1" dirty="0">
                <a:solidFill>
                  <a:prstClr val="black"/>
                </a:solidFill>
              </a:rPr>
              <a:t>Dwight D. </a:t>
            </a:r>
            <a:r>
              <a:rPr lang="en-US" sz="2400" b="1" dirty="0" smtClean="0">
                <a:solidFill>
                  <a:prstClr val="black"/>
                </a:solidFill>
              </a:rPr>
              <a:t>Eisenhower </a:t>
            </a:r>
            <a:r>
              <a:rPr lang="en-US" sz="2400" dirty="0" smtClean="0">
                <a:solidFill>
                  <a:prstClr val="black"/>
                </a:solidFill>
              </a:rPr>
              <a:t>became the 34th </a:t>
            </a:r>
            <a:r>
              <a:rPr lang="en-US" sz="2400" dirty="0">
                <a:solidFill>
                  <a:prstClr val="black"/>
                </a:solidFill>
              </a:rPr>
              <a:t>U.S. </a:t>
            </a:r>
            <a:r>
              <a:rPr lang="en-US" sz="2400" b="1" dirty="0" smtClean="0">
                <a:solidFill>
                  <a:prstClr val="black"/>
                </a:solidFill>
              </a:rPr>
              <a:t>president</a:t>
            </a:r>
            <a:r>
              <a:rPr lang="en-US" sz="2400" dirty="0" smtClean="0">
                <a:solidFill>
                  <a:prstClr val="black"/>
                </a:solidFill>
              </a:rPr>
              <a:t>. This </a:t>
            </a:r>
            <a:r>
              <a:rPr lang="en-US" sz="2400" dirty="0">
                <a:solidFill>
                  <a:prstClr val="black"/>
                </a:solidFill>
              </a:rPr>
              <a:t>five-star general </a:t>
            </a:r>
            <a:r>
              <a:rPr lang="en-US" sz="2400" dirty="0" smtClean="0">
                <a:solidFill>
                  <a:prstClr val="black"/>
                </a:solidFill>
              </a:rPr>
              <a:t>launched </a:t>
            </a:r>
            <a:r>
              <a:rPr lang="en-US" sz="2400" dirty="0">
                <a:solidFill>
                  <a:prstClr val="black"/>
                </a:solidFill>
              </a:rPr>
              <a:t>the Space Race and created the federal interstate highway system.</a:t>
            </a:r>
            <a:endParaRPr lang="en-US" sz="2400" dirty="0" smtClean="0">
              <a:solidFill>
                <a:prstClr val="black"/>
              </a:solidFill>
            </a:endParaRP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1953</a:t>
            </a:r>
            <a:endParaRPr lang="en-US" sz="6600" dirty="0">
              <a:solidFill>
                <a:srgbClr val="FF33CC"/>
              </a:solidFill>
              <a:latin typeface="KG Empire of Dirt" panose="02000000000000000000" pitchFamily="2" charset="0"/>
              <a:ea typeface="HelloChalkTalk" pitchFamily="2" charset="0"/>
            </a:endParaRPr>
          </a:p>
        </p:txBody>
      </p:sp>
      <p:pic>
        <p:nvPicPr>
          <p:cNvPr id="10242" name="Picture 2" descr="Results of the American presidential election, 1952 Sources: Electoral and popular vote totals based on data from the United States Office of the Federal Register and Congressional Quarterly’s Guide to U.S. Elections, 4th ed. (200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124200" y="1428206"/>
            <a:ext cx="5638800" cy="38576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eisenhower presid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7878" y="1362076"/>
            <a:ext cx="2631560" cy="39473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36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257800" y="2743200"/>
            <a:ext cx="3505200" cy="3416320"/>
          </a:xfrm>
          <a:prstGeom prst="rect">
            <a:avLst/>
          </a:prstGeom>
          <a:noFill/>
        </p:spPr>
        <p:txBody>
          <a:bodyPr wrap="square" rtlCol="0">
            <a:spAutoFit/>
          </a:bodyPr>
          <a:lstStyle/>
          <a:p>
            <a:r>
              <a:rPr lang="en-US" sz="2400" dirty="0">
                <a:solidFill>
                  <a:prstClr val="black"/>
                </a:solidFill>
              </a:rPr>
              <a:t>On May 17, 1954, </a:t>
            </a:r>
            <a:r>
              <a:rPr lang="en-US" sz="2400" dirty="0" smtClean="0">
                <a:solidFill>
                  <a:prstClr val="black"/>
                </a:solidFill>
              </a:rPr>
              <a:t>the </a:t>
            </a:r>
            <a:r>
              <a:rPr lang="en-US" sz="2400" dirty="0">
                <a:solidFill>
                  <a:prstClr val="black"/>
                </a:solidFill>
              </a:rPr>
              <a:t>Supreme Court </a:t>
            </a:r>
            <a:r>
              <a:rPr lang="en-US" sz="2400" dirty="0" smtClean="0">
                <a:solidFill>
                  <a:prstClr val="black"/>
                </a:solidFill>
              </a:rPr>
              <a:t>ruled that </a:t>
            </a:r>
            <a:r>
              <a:rPr lang="en-US" sz="2400" b="1" dirty="0">
                <a:solidFill>
                  <a:prstClr val="black"/>
                </a:solidFill>
              </a:rPr>
              <a:t>segregation</a:t>
            </a:r>
            <a:r>
              <a:rPr lang="en-US" sz="2400" dirty="0">
                <a:solidFill>
                  <a:prstClr val="black"/>
                </a:solidFill>
              </a:rPr>
              <a:t> was "inherently </a:t>
            </a:r>
            <a:r>
              <a:rPr lang="en-US" sz="2400" dirty="0" smtClean="0">
                <a:solidFill>
                  <a:prstClr val="black"/>
                </a:solidFill>
              </a:rPr>
              <a:t>unequal“ and declared </a:t>
            </a:r>
            <a:r>
              <a:rPr lang="en-US" sz="2400" dirty="0">
                <a:solidFill>
                  <a:prstClr val="black"/>
                </a:solidFill>
              </a:rPr>
              <a:t>state laws establishing separate public schools for black and white students to be </a:t>
            </a:r>
            <a:r>
              <a:rPr lang="en-US" sz="2400" b="1" dirty="0">
                <a:solidFill>
                  <a:prstClr val="black"/>
                </a:solidFill>
              </a:rPr>
              <a:t>unconstitutional</a:t>
            </a:r>
            <a:r>
              <a:rPr lang="en-US" sz="2400" dirty="0">
                <a:solidFill>
                  <a:prstClr val="black"/>
                </a:solidFill>
              </a:rPr>
              <a:t>.</a:t>
            </a:r>
            <a:endParaRPr lang="en-US" sz="2400" dirty="0" smtClean="0">
              <a:solidFill>
                <a:prstClr val="black"/>
              </a:solidFill>
            </a:endParaRP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1954</a:t>
            </a:r>
            <a:endParaRPr lang="en-US" sz="6600" dirty="0">
              <a:solidFill>
                <a:srgbClr val="FF33CC"/>
              </a:solidFill>
              <a:latin typeface="KG Empire of Dirt" panose="02000000000000000000" pitchFamily="2" charset="0"/>
              <a:ea typeface="HelloChalkTalk" pitchFamily="2" charset="0"/>
            </a:endParaRPr>
          </a:p>
        </p:txBody>
      </p:sp>
      <p:pic>
        <p:nvPicPr>
          <p:cNvPr id="8194" name="Picture 2" descr="Image result for 1950 school picture negro and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49" y="1581328"/>
            <a:ext cx="4585955" cy="413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124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00062" y="5352871"/>
            <a:ext cx="8382000" cy="1200329"/>
          </a:xfrm>
          <a:prstGeom prst="rect">
            <a:avLst/>
          </a:prstGeom>
          <a:noFill/>
        </p:spPr>
        <p:txBody>
          <a:bodyPr wrap="square" rtlCol="0">
            <a:spAutoFit/>
          </a:bodyPr>
          <a:lstStyle/>
          <a:p>
            <a:r>
              <a:rPr lang="en-US" sz="2400" dirty="0">
                <a:solidFill>
                  <a:prstClr val="black"/>
                </a:solidFill>
              </a:rPr>
              <a:t>On July </a:t>
            </a:r>
            <a:r>
              <a:rPr lang="en-US" sz="2400" dirty="0" smtClean="0">
                <a:solidFill>
                  <a:prstClr val="black"/>
                </a:solidFill>
              </a:rPr>
              <a:t>18, </a:t>
            </a:r>
            <a:r>
              <a:rPr lang="en-US" sz="2400" dirty="0">
                <a:solidFill>
                  <a:prstClr val="black"/>
                </a:solidFill>
              </a:rPr>
              <a:t>1955, </a:t>
            </a:r>
            <a:r>
              <a:rPr lang="en-US" sz="2400" b="1" dirty="0" smtClean="0">
                <a:solidFill>
                  <a:prstClr val="black"/>
                </a:solidFill>
              </a:rPr>
              <a:t>Disneyland</a:t>
            </a:r>
            <a:r>
              <a:rPr lang="en-US" sz="2400" dirty="0" smtClean="0">
                <a:solidFill>
                  <a:prstClr val="black"/>
                </a:solidFill>
              </a:rPr>
              <a:t> </a:t>
            </a:r>
            <a:r>
              <a:rPr lang="en-US" sz="2400" dirty="0">
                <a:solidFill>
                  <a:prstClr val="black"/>
                </a:solidFill>
              </a:rPr>
              <a:t>officially opened to the public. Disneyland, located in Anaheim, California on what used to be a 160-acre orange orchard, cost $17 million to build. </a:t>
            </a:r>
            <a:endParaRPr lang="en-US" sz="2400" dirty="0" smtClean="0">
              <a:solidFill>
                <a:prstClr val="black"/>
              </a:solidFill>
            </a:endParaRPr>
          </a:p>
        </p:txBody>
      </p:sp>
      <p:pic>
        <p:nvPicPr>
          <p:cNvPr id="7170" name="Picture 2" descr="https://media.designingdisney.com/sites/default/files/images/opening-dl/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40"/>
          <a:stretch/>
        </p:blipFill>
        <p:spPr bwMode="auto">
          <a:xfrm>
            <a:off x="609600" y="1219200"/>
            <a:ext cx="4670622" cy="40690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disneyland 19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7039">
            <a:off x="5446613" y="470382"/>
            <a:ext cx="3118187" cy="3025796"/>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1955</a:t>
            </a:r>
            <a:endParaRPr lang="en-US" sz="6600" dirty="0">
              <a:solidFill>
                <a:srgbClr val="FF33CC"/>
              </a:solidFill>
              <a:latin typeface="KG Empire of Dirt" panose="02000000000000000000" pitchFamily="2" charset="0"/>
              <a:ea typeface="HelloChalkTalk" pitchFamily="2" charset="0"/>
            </a:endParaRPr>
          </a:p>
        </p:txBody>
      </p:sp>
      <p:pic>
        <p:nvPicPr>
          <p:cNvPr id="7172" name="Picture 4" descr="Image result for mickey mouse 1955"/>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448299" y="3265351"/>
            <a:ext cx="3490913" cy="212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97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04825" y="5257800"/>
            <a:ext cx="8229600" cy="1200329"/>
          </a:xfrm>
          <a:prstGeom prst="rect">
            <a:avLst/>
          </a:prstGeom>
          <a:noFill/>
        </p:spPr>
        <p:txBody>
          <a:bodyPr wrap="square" rtlCol="0">
            <a:spAutoFit/>
          </a:bodyPr>
          <a:lstStyle/>
          <a:p>
            <a:r>
              <a:rPr lang="en-US" sz="2400" dirty="0" smtClean="0">
                <a:solidFill>
                  <a:prstClr val="black"/>
                </a:solidFill>
              </a:rPr>
              <a:t>On </a:t>
            </a:r>
            <a:r>
              <a:rPr lang="en-US" sz="2400" dirty="0">
                <a:solidFill>
                  <a:prstClr val="black"/>
                </a:solidFill>
              </a:rPr>
              <a:t>January 28th, </a:t>
            </a:r>
            <a:r>
              <a:rPr lang="en-US" sz="2400" dirty="0" smtClean="0">
                <a:solidFill>
                  <a:prstClr val="black"/>
                </a:solidFill>
              </a:rPr>
              <a:t>1956 with his first national appearance television, </a:t>
            </a:r>
            <a:r>
              <a:rPr lang="en-US" sz="2400" b="1" dirty="0" smtClean="0">
                <a:solidFill>
                  <a:prstClr val="black"/>
                </a:solidFill>
              </a:rPr>
              <a:t>Elvis Presley </a:t>
            </a:r>
            <a:r>
              <a:rPr lang="en-US" sz="2400" dirty="0">
                <a:solidFill>
                  <a:prstClr val="black"/>
                </a:solidFill>
              </a:rPr>
              <a:t>shattered </a:t>
            </a:r>
            <a:r>
              <a:rPr lang="en-US" sz="2400" dirty="0" smtClean="0">
                <a:solidFill>
                  <a:prstClr val="black"/>
                </a:solidFill>
              </a:rPr>
              <a:t>viewership </a:t>
            </a:r>
            <a:r>
              <a:rPr lang="en-US" sz="2400" dirty="0" smtClean="0">
                <a:solidFill>
                  <a:prstClr val="black"/>
                </a:solidFill>
              </a:rPr>
              <a:t>records and helped </a:t>
            </a:r>
            <a:r>
              <a:rPr lang="en-US" sz="2400" dirty="0">
                <a:solidFill>
                  <a:prstClr val="black"/>
                </a:solidFill>
              </a:rPr>
              <a:t>bring </a:t>
            </a:r>
            <a:r>
              <a:rPr lang="en-US" sz="2400" b="1" dirty="0" smtClean="0">
                <a:solidFill>
                  <a:prstClr val="black"/>
                </a:solidFill>
              </a:rPr>
              <a:t>rock </a:t>
            </a:r>
            <a:r>
              <a:rPr lang="en-US" sz="2400" b="1" dirty="0">
                <a:solidFill>
                  <a:prstClr val="black"/>
                </a:solidFill>
              </a:rPr>
              <a:t>&amp; roll </a:t>
            </a:r>
            <a:r>
              <a:rPr lang="en-US" sz="2400" dirty="0" smtClean="0">
                <a:solidFill>
                  <a:prstClr val="black"/>
                </a:solidFill>
              </a:rPr>
              <a:t>into </a:t>
            </a:r>
            <a:r>
              <a:rPr lang="en-US" sz="2400" dirty="0">
                <a:solidFill>
                  <a:prstClr val="black"/>
                </a:solidFill>
              </a:rPr>
              <a:t>American living rooms. </a:t>
            </a:r>
            <a:endParaRPr lang="en-US" sz="2400" dirty="0" smtClean="0">
              <a:solidFill>
                <a:prstClr val="black"/>
              </a:solidFill>
            </a:endParaRP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1956</a:t>
            </a:r>
            <a:endParaRPr lang="en-US" sz="6600" dirty="0">
              <a:solidFill>
                <a:srgbClr val="FF33CC"/>
              </a:solidFill>
              <a:latin typeface="KG Empire of Dirt" panose="02000000000000000000" pitchFamily="2" charset="0"/>
              <a:ea typeface="HelloChalkTalk" pitchFamily="2" charset="0"/>
            </a:endParaRPr>
          </a:p>
        </p:txBody>
      </p:sp>
      <p:sp>
        <p:nvSpPr>
          <p:cNvPr id="3" name="AutoShape 2" descr="Elvis Presley Ed Sullivan S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lvis Presley Ed Sullivan Sh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Elvis Presley Ed Sullivan Sho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img.wennermedia.com/article-leads-horizontal/rs-225886-elv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447800"/>
            <a:ext cx="66675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27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501179" y="1814929"/>
            <a:ext cx="3338021" cy="4585871"/>
          </a:xfrm>
          <a:prstGeom prst="rect">
            <a:avLst/>
          </a:prstGeom>
          <a:noFill/>
        </p:spPr>
        <p:txBody>
          <a:bodyPr wrap="square" rtlCol="0">
            <a:spAutoFit/>
          </a:bodyPr>
          <a:lstStyle/>
          <a:p>
            <a:r>
              <a:rPr lang="en-US" sz="2400" dirty="0">
                <a:solidFill>
                  <a:prstClr val="black"/>
                </a:solidFill>
              </a:rPr>
              <a:t> Jan 13, The Wham-O Company produced the 1st </a:t>
            </a:r>
            <a:r>
              <a:rPr lang="en-US" sz="2400" b="1" dirty="0">
                <a:solidFill>
                  <a:prstClr val="black"/>
                </a:solidFill>
              </a:rPr>
              <a:t>Frisbee</a:t>
            </a:r>
            <a:r>
              <a:rPr lang="en-US" sz="2400" dirty="0" smtClean="0">
                <a:solidFill>
                  <a:prstClr val="black"/>
                </a:solidFill>
              </a:rPr>
              <a:t>. This flying disk was originally called the </a:t>
            </a:r>
            <a:r>
              <a:rPr lang="en-US" sz="2400" dirty="0">
                <a:solidFill>
                  <a:prstClr val="black"/>
                </a:solidFill>
              </a:rPr>
              <a:t>“Pluto Platter</a:t>
            </a:r>
            <a:r>
              <a:rPr lang="en-US" sz="2400" dirty="0" smtClean="0">
                <a:solidFill>
                  <a:prstClr val="black"/>
                </a:solidFill>
              </a:rPr>
              <a:t>” as an </a:t>
            </a:r>
            <a:r>
              <a:rPr lang="en-US" sz="2400" dirty="0">
                <a:solidFill>
                  <a:prstClr val="black"/>
                </a:solidFill>
              </a:rPr>
              <a:t>attempt to cash in on the public craze over </a:t>
            </a:r>
            <a:r>
              <a:rPr lang="en-US" sz="2400" b="1" dirty="0">
                <a:solidFill>
                  <a:prstClr val="black"/>
                </a:solidFill>
              </a:rPr>
              <a:t>space</a:t>
            </a:r>
            <a:r>
              <a:rPr lang="en-US" sz="2400" dirty="0">
                <a:solidFill>
                  <a:prstClr val="black"/>
                </a:solidFill>
              </a:rPr>
              <a:t> and Unidentified Flying Objects (UFOs). </a:t>
            </a:r>
            <a:endParaRPr lang="en-US" sz="2400" dirty="0" smtClean="0">
              <a:solidFill>
                <a:prstClr val="black"/>
              </a:solidFill>
            </a:endParaRPr>
          </a:p>
          <a:p>
            <a:pPr algn="r"/>
            <a:endParaRPr lang="en-US" sz="2800" i="1" dirty="0" smtClean="0">
              <a:solidFill>
                <a:prstClr val="black"/>
              </a:solidFill>
            </a:endParaRPr>
          </a:p>
          <a:p>
            <a:pPr algn="r"/>
            <a:r>
              <a:rPr lang="en-US" sz="1600" i="1" dirty="0" smtClean="0">
                <a:solidFill>
                  <a:prstClr val="black"/>
                </a:solidFill>
              </a:rPr>
              <a:t>Wham-O also created the </a:t>
            </a:r>
          </a:p>
          <a:p>
            <a:pPr algn="r"/>
            <a:r>
              <a:rPr lang="en-US" sz="1600" i="1" dirty="0" smtClean="0">
                <a:solidFill>
                  <a:prstClr val="black"/>
                </a:solidFill>
              </a:rPr>
              <a:t>Hula-Hoop, the Super Ball </a:t>
            </a:r>
          </a:p>
          <a:p>
            <a:pPr algn="r"/>
            <a:r>
              <a:rPr lang="en-US" sz="1600" i="1" dirty="0" smtClean="0">
                <a:solidFill>
                  <a:prstClr val="black"/>
                </a:solidFill>
              </a:rPr>
              <a:t>and the Water Wiggle.</a:t>
            </a:r>
            <a:endParaRPr lang="en-US" sz="1600" i="1" dirty="0" smtClean="0">
              <a:solidFill>
                <a:prstClr val="black"/>
              </a:solidFill>
            </a:endParaRP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1957</a:t>
            </a:r>
            <a:endParaRPr lang="en-US" sz="6600" dirty="0">
              <a:solidFill>
                <a:srgbClr val="FF33CC"/>
              </a:solidFill>
              <a:latin typeface="KG Empire of Dirt" panose="02000000000000000000" pitchFamily="2" charset="0"/>
              <a:ea typeface="HelloChalkTalk" pitchFamily="2" charset="0"/>
            </a:endParaRPr>
          </a:p>
        </p:txBody>
      </p:sp>
      <p:pic>
        <p:nvPicPr>
          <p:cNvPr id="3074" name="Picture 2" descr="Walter Fredrick Morrison promoting his Pluto Platters, the forerunner of the Frisbee, in the 195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11804">
            <a:off x="530067" y="1996455"/>
            <a:ext cx="4877724" cy="3902179"/>
          </a:xfrm>
          <a:prstGeom prst="rect">
            <a:avLst/>
          </a:prstGeom>
          <a:noFill/>
          <a:ln w="76200">
            <a:solidFill>
              <a:schemeClr val="bg2"/>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86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429000" y="1143000"/>
            <a:ext cx="5029200" cy="2123658"/>
          </a:xfrm>
          <a:prstGeom prst="rect">
            <a:avLst/>
          </a:prstGeom>
        </p:spPr>
        <p:txBody>
          <a:bodyPr wrap="square">
            <a:spAutoFit/>
          </a:bodyPr>
          <a:lstStyle/>
          <a:p>
            <a:pPr algn="ctr"/>
            <a:r>
              <a:rPr lang="en-US" sz="4400" dirty="0">
                <a:latin typeface="KG Empire of Dirt" panose="02000000000000000000" pitchFamily="2" charset="0"/>
                <a:ea typeface="HelloRecess" panose="02000603000000000000" pitchFamily="2" charset="0"/>
              </a:rPr>
              <a:t>List at least three prizes that are being awarded at the dog show.</a:t>
            </a:r>
          </a:p>
        </p:txBody>
      </p:sp>
      <p:pic>
        <p:nvPicPr>
          <p:cNvPr id="2050" name="Picture 2" descr="http://school.discoveryeducation.com/clipart/images/big-prize-col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30099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6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33400" y="1447800"/>
            <a:ext cx="8229600" cy="5262979"/>
          </a:xfrm>
          <a:prstGeom prst="rect">
            <a:avLst/>
          </a:prstGeom>
          <a:noFill/>
        </p:spPr>
        <p:txBody>
          <a:bodyPr wrap="square" rtlCol="0">
            <a:spAutoFit/>
          </a:bodyPr>
          <a:lstStyle/>
          <a:p>
            <a:r>
              <a:rPr lang="en-US" sz="2400" b="1" dirty="0">
                <a:solidFill>
                  <a:prstClr val="black"/>
                </a:solidFill>
              </a:rPr>
              <a:t>Hula Hoops </a:t>
            </a:r>
            <a:r>
              <a:rPr lang="en-US" sz="2400" dirty="0" smtClean="0">
                <a:solidFill>
                  <a:prstClr val="black"/>
                </a:solidFill>
              </a:rPr>
              <a:t>became a popular toy and </a:t>
            </a:r>
            <a:r>
              <a:rPr lang="en-US" sz="2400" b="1" dirty="0" smtClean="0">
                <a:solidFill>
                  <a:prstClr val="black"/>
                </a:solidFill>
              </a:rPr>
              <a:t>Lego</a:t>
            </a:r>
            <a:r>
              <a:rPr lang="en-US" sz="2400" dirty="0" smtClean="0">
                <a:solidFill>
                  <a:prstClr val="black"/>
                </a:solidFill>
              </a:rPr>
              <a:t> </a:t>
            </a:r>
            <a:r>
              <a:rPr lang="en-US" sz="2400" dirty="0">
                <a:solidFill>
                  <a:prstClr val="black"/>
                </a:solidFill>
              </a:rPr>
              <a:t>Toy Bricks </a:t>
            </a:r>
            <a:r>
              <a:rPr lang="en-US" sz="2400" dirty="0" smtClean="0">
                <a:solidFill>
                  <a:prstClr val="black"/>
                </a:solidFill>
              </a:rPr>
              <a:t>were first introduced to American children in 1958. </a:t>
            </a:r>
          </a:p>
          <a:p>
            <a:endParaRPr lang="en-US" sz="2400" dirty="0">
              <a:solidFill>
                <a:prstClr val="black"/>
              </a:solidFill>
            </a:endParaRPr>
          </a:p>
          <a:p>
            <a:pPr marL="5029200" indent="-171450" algn="ctr"/>
            <a:r>
              <a:rPr lang="en-US" sz="2400" dirty="0" smtClean="0">
                <a:solidFill>
                  <a:prstClr val="black"/>
                </a:solidFill>
              </a:rPr>
              <a:t>Other popular toys </a:t>
            </a:r>
            <a:endParaRPr lang="en-US" sz="2400" dirty="0">
              <a:solidFill>
                <a:prstClr val="black"/>
              </a:solidFill>
            </a:endParaRPr>
          </a:p>
          <a:p>
            <a:pPr marL="5029200" indent="-171450" algn="ctr"/>
            <a:r>
              <a:rPr lang="en-US" sz="2400" dirty="0" smtClean="0">
                <a:solidFill>
                  <a:prstClr val="black"/>
                </a:solidFill>
              </a:rPr>
              <a:t>in </a:t>
            </a:r>
            <a:r>
              <a:rPr lang="en-US" sz="2400" dirty="0" smtClean="0">
                <a:solidFill>
                  <a:prstClr val="black"/>
                </a:solidFill>
              </a:rPr>
              <a:t>1950s included</a:t>
            </a:r>
            <a:r>
              <a:rPr lang="en-US" sz="2400" dirty="0" smtClean="0">
                <a:solidFill>
                  <a:prstClr val="black"/>
                </a:solidFill>
              </a:rPr>
              <a:t>:</a:t>
            </a:r>
          </a:p>
          <a:p>
            <a:endParaRPr lang="en-US" sz="2400" dirty="0">
              <a:solidFill>
                <a:prstClr val="black"/>
              </a:solidFill>
            </a:endParaRPr>
          </a:p>
          <a:p>
            <a:pPr marL="5372100" indent="-228600" defTabSz="1028700">
              <a:buFont typeface="Arial" panose="020B0604020202020204" pitchFamily="34" charset="0"/>
              <a:buChar char="•"/>
            </a:pPr>
            <a:r>
              <a:rPr lang="en-US" sz="2400" dirty="0"/>
              <a:t>Electric train sets</a:t>
            </a:r>
          </a:p>
          <a:p>
            <a:pPr marL="5372100" indent="-228600" defTabSz="1028700">
              <a:buFont typeface="Arial" panose="020B0604020202020204" pitchFamily="34" charset="0"/>
              <a:buChar char="•"/>
            </a:pPr>
            <a:r>
              <a:rPr lang="en-US" sz="2400" dirty="0"/>
              <a:t>Red Ryder toy guns</a:t>
            </a:r>
          </a:p>
          <a:p>
            <a:pPr marL="5372100" indent="-228600" defTabSz="1028700">
              <a:buFont typeface="Arial" panose="020B0604020202020204" pitchFamily="34" charset="0"/>
              <a:buChar char="•"/>
            </a:pPr>
            <a:r>
              <a:rPr lang="en-US" sz="2400" dirty="0" smtClean="0"/>
              <a:t>Pogo </a:t>
            </a:r>
            <a:r>
              <a:rPr lang="en-US" sz="2400" dirty="0"/>
              <a:t>sticks</a:t>
            </a:r>
          </a:p>
          <a:p>
            <a:pPr marL="5372100" indent="-228600" defTabSz="1028700">
              <a:buFont typeface="Arial" panose="020B0604020202020204" pitchFamily="34" charset="0"/>
              <a:buChar char="•"/>
            </a:pPr>
            <a:r>
              <a:rPr lang="en-US" sz="2400" dirty="0" smtClean="0"/>
              <a:t>Silly Putty</a:t>
            </a:r>
          </a:p>
          <a:p>
            <a:pPr marL="5372100" indent="-228600" defTabSz="1028700">
              <a:buFont typeface="Arial" panose="020B0604020202020204" pitchFamily="34" charset="0"/>
              <a:buChar char="•"/>
            </a:pPr>
            <a:r>
              <a:rPr lang="en-US" sz="2400" dirty="0" smtClean="0"/>
              <a:t>Mr. Potato Head</a:t>
            </a:r>
          </a:p>
          <a:p>
            <a:pPr marL="5372100" indent="-228600" defTabSz="1028700">
              <a:buFont typeface="Arial" panose="020B0604020202020204" pitchFamily="34" charset="0"/>
              <a:buChar char="•"/>
            </a:pPr>
            <a:r>
              <a:rPr lang="en-US" sz="2400" dirty="0" smtClean="0"/>
              <a:t>Gumby</a:t>
            </a:r>
          </a:p>
          <a:p>
            <a:pPr marL="5372100" indent="-228600" defTabSz="1028700">
              <a:buFont typeface="Arial" panose="020B0604020202020204" pitchFamily="34" charset="0"/>
              <a:buChar char="•"/>
            </a:pPr>
            <a:r>
              <a:rPr lang="en-US" sz="2400" dirty="0" smtClean="0"/>
              <a:t>Matchbox Cars</a:t>
            </a:r>
            <a:endParaRPr lang="en-US" sz="2400" dirty="0"/>
          </a:p>
          <a:p>
            <a:endParaRPr lang="en-US" sz="2400" dirty="0" smtClean="0">
              <a:solidFill>
                <a:prstClr val="black"/>
              </a:solidFill>
            </a:endParaRP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1958</a:t>
            </a:r>
            <a:endParaRPr lang="en-US" sz="6600" dirty="0">
              <a:solidFill>
                <a:srgbClr val="FF33CC"/>
              </a:solidFill>
              <a:latin typeface="KG Empire of Dirt" panose="02000000000000000000" pitchFamily="2" charset="0"/>
              <a:ea typeface="HelloChalkTalk" pitchFamily="2" charset="0"/>
            </a:endParaRPr>
          </a:p>
        </p:txBody>
      </p:sp>
      <p:pic>
        <p:nvPicPr>
          <p:cNvPr id="11268" name="Picture 4" descr="Image result for 1958 hula h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0"/>
            <a:ext cx="4282696" cy="326859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lego 19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52321">
            <a:off x="459856" y="2457843"/>
            <a:ext cx="1689660" cy="20896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gumb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95898">
            <a:off x="7481687" y="4158756"/>
            <a:ext cx="1809450" cy="271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34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480481" y="1261408"/>
            <a:ext cx="3130119" cy="1938992"/>
          </a:xfrm>
          <a:prstGeom prst="rect">
            <a:avLst/>
          </a:prstGeom>
          <a:noFill/>
        </p:spPr>
        <p:txBody>
          <a:bodyPr wrap="square" rtlCol="0">
            <a:spAutoFit/>
          </a:bodyPr>
          <a:lstStyle/>
          <a:p>
            <a:r>
              <a:rPr lang="en-US" sz="2400" b="1" dirty="0">
                <a:solidFill>
                  <a:prstClr val="black"/>
                </a:solidFill>
              </a:rPr>
              <a:t>Alaska</a:t>
            </a:r>
            <a:r>
              <a:rPr lang="en-US" sz="2400" dirty="0">
                <a:solidFill>
                  <a:prstClr val="black"/>
                </a:solidFill>
              </a:rPr>
              <a:t> </a:t>
            </a:r>
            <a:r>
              <a:rPr lang="en-US" sz="2400" dirty="0" smtClean="0">
                <a:solidFill>
                  <a:prstClr val="black"/>
                </a:solidFill>
              </a:rPr>
              <a:t>became the </a:t>
            </a:r>
            <a:r>
              <a:rPr lang="en-US" sz="2400" dirty="0">
                <a:solidFill>
                  <a:prstClr val="black"/>
                </a:solidFill>
              </a:rPr>
              <a:t>49th </a:t>
            </a:r>
            <a:r>
              <a:rPr lang="en-US" sz="2400" dirty="0" smtClean="0">
                <a:solidFill>
                  <a:prstClr val="black"/>
                </a:solidFill>
              </a:rPr>
              <a:t>state and </a:t>
            </a:r>
            <a:r>
              <a:rPr lang="en-US" sz="2400" b="1" dirty="0" smtClean="0">
                <a:solidFill>
                  <a:prstClr val="black"/>
                </a:solidFill>
              </a:rPr>
              <a:t>Hawaii</a:t>
            </a:r>
            <a:r>
              <a:rPr lang="en-US" sz="2400" dirty="0" smtClean="0">
                <a:solidFill>
                  <a:prstClr val="black"/>
                </a:solidFill>
              </a:rPr>
              <a:t> became the </a:t>
            </a:r>
            <a:r>
              <a:rPr lang="en-US" sz="2400" dirty="0">
                <a:solidFill>
                  <a:prstClr val="black"/>
                </a:solidFill>
              </a:rPr>
              <a:t>50th </a:t>
            </a:r>
            <a:r>
              <a:rPr lang="en-US" sz="2400" dirty="0" smtClean="0">
                <a:solidFill>
                  <a:prstClr val="black"/>
                </a:solidFill>
              </a:rPr>
              <a:t>state </a:t>
            </a:r>
            <a:r>
              <a:rPr lang="en-US" sz="2400" dirty="0">
                <a:solidFill>
                  <a:prstClr val="black"/>
                </a:solidFill>
              </a:rPr>
              <a:t>of the United </a:t>
            </a:r>
            <a:r>
              <a:rPr lang="en-US" sz="2400" dirty="0" smtClean="0">
                <a:solidFill>
                  <a:prstClr val="black"/>
                </a:solidFill>
              </a:rPr>
              <a:t>States in 1959. </a:t>
            </a:r>
          </a:p>
        </p:txBody>
      </p:sp>
      <p:sp>
        <p:nvSpPr>
          <p:cNvPr id="6" name="TextBox 5"/>
          <p:cNvSpPr txBox="1"/>
          <p:nvPr/>
        </p:nvSpPr>
        <p:spPr>
          <a:xfrm>
            <a:off x="381000" y="381000"/>
            <a:ext cx="8382000" cy="1200329"/>
          </a:xfrm>
          <a:prstGeom prst="rect">
            <a:avLst/>
          </a:prstGeom>
          <a:noFill/>
        </p:spPr>
        <p:txBody>
          <a:bodyPr wrap="square" rtlCol="0">
            <a:spAutoFit/>
          </a:bodyPr>
          <a:lstStyle/>
          <a:p>
            <a:pPr algn="ctr"/>
            <a:r>
              <a:rPr lang="en-US" sz="7200" dirty="0" smtClean="0">
                <a:solidFill>
                  <a:srgbClr val="FF33CC"/>
                </a:solidFill>
                <a:latin typeface="KG Empire of Dirt" panose="02000000000000000000" pitchFamily="2" charset="0"/>
                <a:ea typeface="HelloChalkTalk" pitchFamily="2" charset="0"/>
              </a:rPr>
              <a:t>1959</a:t>
            </a:r>
            <a:endParaRPr lang="en-US" sz="6600" dirty="0">
              <a:solidFill>
                <a:srgbClr val="FF33CC"/>
              </a:solidFill>
              <a:latin typeface="KG Empire of Dirt" panose="02000000000000000000" pitchFamily="2" charset="0"/>
              <a:ea typeface="HelloChalkTalk" pitchFamily="2" charset="0"/>
            </a:endParaRPr>
          </a:p>
        </p:txBody>
      </p:sp>
      <p:pic>
        <p:nvPicPr>
          <p:cNvPr id="12290" name="Picture 2" descr="Image result for alaska and hawaii become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5785">
            <a:off x="5838739" y="3611938"/>
            <a:ext cx="2726705" cy="262645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alaska and hawaii become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5575"/>
            <a:ext cx="3352800" cy="37052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alaska and hawaii become state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2785" y="4067475"/>
            <a:ext cx="1715380" cy="17153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50 united sta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57016"/>
            <a:ext cx="3688522" cy="230998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alaska and hawaii become stat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2209263"/>
            <a:ext cx="1719072" cy="171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448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50371"/>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457200" y="533400"/>
            <a:ext cx="2667000" cy="2800767"/>
          </a:xfrm>
          <a:prstGeom prst="rect">
            <a:avLst/>
          </a:prstGeom>
          <a:noFill/>
          <a:ln>
            <a:noFill/>
          </a:ln>
        </p:spPr>
        <p:txBody>
          <a:bodyPr wrap="square" rtlCol="0">
            <a:spAutoFit/>
          </a:bodyPr>
          <a:lstStyle/>
          <a:p>
            <a:pPr algn="ctr"/>
            <a:r>
              <a:rPr lang="en-US" sz="2800" dirty="0" smtClean="0">
                <a:solidFill>
                  <a:prstClr val="black"/>
                </a:solidFill>
              </a:rPr>
              <a:t>Take a look at this diner menu from the 1950s.</a:t>
            </a:r>
          </a:p>
          <a:p>
            <a:pPr algn="ctr"/>
            <a:endParaRPr lang="en-US" sz="2000" dirty="0">
              <a:solidFill>
                <a:prstClr val="black"/>
              </a:solidFill>
            </a:endParaRPr>
          </a:p>
          <a:p>
            <a:pPr algn="ctr"/>
            <a:r>
              <a:rPr lang="en-US" i="1" dirty="0" smtClean="0">
                <a:solidFill>
                  <a:srgbClr val="C00000"/>
                </a:solidFill>
              </a:rPr>
              <a:t>How much would a baked ham and cheese sandwich and a milkshake cost at Woolworth’s diner?</a:t>
            </a:r>
            <a:endParaRPr lang="en-US" i="1" dirty="0">
              <a:solidFill>
                <a:srgbClr val="C00000"/>
              </a:solidFill>
            </a:endParaRPr>
          </a:p>
        </p:txBody>
      </p:sp>
      <p:pic>
        <p:nvPicPr>
          <p:cNvPr id="4098" name="Picture 2" descr="https://s-media-cache-ak0.pinimg.com/originals/24/f2/f4/24f2f47d47ab6535456e6f050cd6e3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32936" y="76200"/>
            <a:ext cx="5273707" cy="66751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746" y="3200400"/>
            <a:ext cx="3158054" cy="3657600"/>
          </a:xfrm>
          <a:prstGeom prst="rect">
            <a:avLst/>
          </a:prstGeom>
        </p:spPr>
      </p:pic>
    </p:spTree>
    <p:extLst>
      <p:ext uri="{BB962C8B-B14F-4D97-AF65-F5344CB8AC3E}">
        <p14:creationId xmlns:p14="http://schemas.microsoft.com/office/powerpoint/2010/main" val="1138793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842962" y="2133600"/>
            <a:ext cx="7772400" cy="2492990"/>
          </a:xfrm>
          <a:prstGeom prst="rect">
            <a:avLst/>
          </a:prstGeom>
          <a:noFill/>
        </p:spPr>
        <p:txBody>
          <a:bodyPr wrap="square" rtlCol="0">
            <a:spAutoFit/>
          </a:bodyPr>
          <a:lstStyle/>
          <a:p>
            <a:pPr algn="ctr"/>
            <a:r>
              <a:rPr lang="en-US" sz="4800" dirty="0" smtClean="0">
                <a:solidFill>
                  <a:prstClr val="black"/>
                </a:solidFill>
                <a:latin typeface="KG Empire of Dirt" panose="02000000000000000000" pitchFamily="2" charset="0"/>
              </a:rPr>
              <a:t>One more thing…</a:t>
            </a:r>
          </a:p>
          <a:p>
            <a:pPr algn="ctr"/>
            <a:r>
              <a:rPr lang="en-US" sz="3600" dirty="0" smtClean="0">
                <a:solidFill>
                  <a:prstClr val="black"/>
                </a:solidFill>
              </a:rPr>
              <a:t>In the 1950s, you could see </a:t>
            </a:r>
          </a:p>
          <a:p>
            <a:pPr algn="ctr"/>
            <a:r>
              <a:rPr lang="en-US" sz="3600" dirty="0" smtClean="0">
                <a:solidFill>
                  <a:prstClr val="black"/>
                </a:solidFill>
              </a:rPr>
              <a:t>two movies at the theater for </a:t>
            </a:r>
            <a:r>
              <a:rPr lang="en-US" sz="3600" dirty="0" smtClean="0">
                <a:solidFill>
                  <a:prstClr val="black"/>
                </a:solidFill>
              </a:rPr>
              <a:t>25¢</a:t>
            </a:r>
          </a:p>
          <a:p>
            <a:pPr algn="ctr"/>
            <a:r>
              <a:rPr lang="en-US" sz="3600" dirty="0" smtClean="0">
                <a:solidFill>
                  <a:prstClr val="black"/>
                </a:solidFill>
              </a:rPr>
              <a:t>(with a cartoon in between).</a:t>
            </a:r>
            <a:endParaRPr lang="en-US" dirty="0">
              <a:solidFill>
                <a:prstClr val="black"/>
              </a:solidFill>
            </a:endParaRPr>
          </a:p>
        </p:txBody>
      </p:sp>
    </p:spTree>
    <p:extLst>
      <p:ext uri="{BB962C8B-B14F-4D97-AF65-F5344CB8AC3E}">
        <p14:creationId xmlns:p14="http://schemas.microsoft.com/office/powerpoint/2010/main" val="2808806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76200"/>
            <a:ext cx="8991600" cy="67056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381000" y="838200"/>
            <a:ext cx="5511564" cy="563880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356263" y="838200"/>
            <a:ext cx="5428055" cy="5638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133600" y="1068457"/>
            <a:ext cx="1447800" cy="707886"/>
          </a:xfrm>
          <a:prstGeom prst="rect">
            <a:avLst/>
          </a:prstGeom>
          <a:noFill/>
        </p:spPr>
        <p:txBody>
          <a:bodyPr wrap="square" rtlCol="0">
            <a:spAutoFit/>
          </a:bodyPr>
          <a:lstStyle/>
          <a:p>
            <a:pPr algn="ctr"/>
            <a:r>
              <a:rPr lang="en-US" sz="4000" dirty="0" smtClean="0">
                <a:solidFill>
                  <a:prstClr val="black"/>
                </a:solidFill>
                <a:effectLst/>
                <a:latin typeface="HelloPlainJane" panose="02000603000000000000" pitchFamily="2" charset="0"/>
                <a:ea typeface="HelloPlainJane" panose="02000603000000000000" pitchFamily="2" charset="0"/>
              </a:rPr>
              <a:t>1950s</a:t>
            </a:r>
            <a:endParaRPr lang="en-US" sz="2000" dirty="0">
              <a:solidFill>
                <a:prstClr val="black"/>
              </a:solidFill>
              <a:effectLst/>
              <a:latin typeface="HelloPlainJane" panose="02000603000000000000" pitchFamily="2" charset="0"/>
              <a:ea typeface="HelloPlainJane" panose="02000603000000000000" pitchFamily="2" charset="0"/>
            </a:endParaRPr>
          </a:p>
        </p:txBody>
      </p:sp>
      <p:sp>
        <p:nvSpPr>
          <p:cNvPr id="11" name="TextBox 10"/>
          <p:cNvSpPr txBox="1"/>
          <p:nvPr/>
        </p:nvSpPr>
        <p:spPr>
          <a:xfrm>
            <a:off x="5562600" y="1066800"/>
            <a:ext cx="1447800" cy="707886"/>
          </a:xfrm>
          <a:prstGeom prst="rect">
            <a:avLst/>
          </a:prstGeom>
          <a:noFill/>
        </p:spPr>
        <p:txBody>
          <a:bodyPr wrap="square" rtlCol="0">
            <a:spAutoFit/>
          </a:bodyPr>
          <a:lstStyle/>
          <a:p>
            <a:pPr algn="ctr"/>
            <a:r>
              <a:rPr lang="en-US" sz="4000" dirty="0" smtClean="0">
                <a:solidFill>
                  <a:prstClr val="black"/>
                </a:solidFill>
                <a:latin typeface="HelloPlainJane" panose="02000603000000000000" pitchFamily="2" charset="0"/>
                <a:ea typeface="HelloPlainJane" panose="02000603000000000000" pitchFamily="2" charset="0"/>
              </a:rPr>
              <a:t>Today</a:t>
            </a:r>
            <a:endParaRPr lang="en-US" sz="2000" dirty="0">
              <a:solidFill>
                <a:prstClr val="black"/>
              </a:solidFill>
              <a:effectLst/>
              <a:latin typeface="HelloPlainJane" panose="02000603000000000000" pitchFamily="2" charset="0"/>
              <a:ea typeface="HelloPlainJane" panose="02000603000000000000" pitchFamily="2" charset="0"/>
            </a:endParaRPr>
          </a:p>
        </p:txBody>
      </p:sp>
      <p:sp>
        <p:nvSpPr>
          <p:cNvPr id="12" name="TextBox 11"/>
          <p:cNvSpPr txBox="1"/>
          <p:nvPr/>
        </p:nvSpPr>
        <p:spPr>
          <a:xfrm>
            <a:off x="3848100" y="1678057"/>
            <a:ext cx="1447800" cy="707886"/>
          </a:xfrm>
          <a:prstGeom prst="rect">
            <a:avLst/>
          </a:prstGeom>
          <a:noFill/>
        </p:spPr>
        <p:txBody>
          <a:bodyPr wrap="square" rtlCol="0">
            <a:spAutoFit/>
          </a:bodyPr>
          <a:lstStyle/>
          <a:p>
            <a:pPr algn="ctr"/>
            <a:r>
              <a:rPr lang="en-US" sz="4000" dirty="0" smtClean="0">
                <a:solidFill>
                  <a:schemeClr val="bg1">
                    <a:lumMod val="50000"/>
                  </a:schemeClr>
                </a:solidFill>
                <a:effectLst/>
                <a:latin typeface="HelloPlainJane" panose="02000603000000000000" pitchFamily="2" charset="0"/>
                <a:ea typeface="HelloPlainJane" panose="02000603000000000000" pitchFamily="2" charset="0"/>
              </a:rPr>
              <a:t>BOTH</a:t>
            </a:r>
            <a:endParaRPr lang="en-US" sz="2000" dirty="0">
              <a:solidFill>
                <a:schemeClr val="bg1">
                  <a:lumMod val="50000"/>
                </a:schemeClr>
              </a:solidFill>
              <a:effectLst/>
              <a:latin typeface="HelloPlainJane" panose="02000603000000000000" pitchFamily="2" charset="0"/>
              <a:ea typeface="HelloPlainJane" panose="02000603000000000000" pitchFamily="2" charset="0"/>
            </a:endParaRPr>
          </a:p>
        </p:txBody>
      </p:sp>
      <p:sp>
        <p:nvSpPr>
          <p:cNvPr id="13" name="TextBox 12"/>
          <p:cNvSpPr txBox="1"/>
          <p:nvPr/>
        </p:nvSpPr>
        <p:spPr>
          <a:xfrm>
            <a:off x="4724400" y="316468"/>
            <a:ext cx="4343400" cy="369332"/>
          </a:xfrm>
          <a:prstGeom prst="rect">
            <a:avLst/>
          </a:prstGeom>
          <a:noFill/>
        </p:spPr>
        <p:txBody>
          <a:bodyPr wrap="square" rtlCol="0">
            <a:spAutoFit/>
          </a:bodyPr>
          <a:lstStyle/>
          <a:p>
            <a:r>
              <a:rPr lang="en-US" b="1" dirty="0" smtClean="0">
                <a:solidFill>
                  <a:prstClr val="black"/>
                </a:solidFill>
                <a:effectLst/>
                <a:latin typeface="+mj-lt"/>
                <a:ea typeface="HelloPlainJane" panose="02000603000000000000" pitchFamily="2" charset="0"/>
              </a:rPr>
              <a:t>Student Names: </a:t>
            </a:r>
            <a:r>
              <a:rPr lang="en-US" dirty="0" smtClean="0">
                <a:solidFill>
                  <a:prstClr val="black"/>
                </a:solidFill>
                <a:effectLst/>
                <a:latin typeface="+mj-lt"/>
                <a:ea typeface="HelloPlainJane" panose="02000603000000000000" pitchFamily="2" charset="0"/>
              </a:rPr>
              <a:t>______________________</a:t>
            </a:r>
            <a:endParaRPr lang="en-US" sz="2000" dirty="0">
              <a:solidFill>
                <a:prstClr val="black"/>
              </a:solidFill>
              <a:effectLst/>
              <a:latin typeface="+mj-lt"/>
              <a:ea typeface="HelloPlainJane" panose="02000603000000000000" pitchFamily="2" charset="0"/>
            </a:endParaRPr>
          </a:p>
        </p:txBody>
      </p:sp>
      <p:sp>
        <p:nvSpPr>
          <p:cNvPr id="15" name="TextBox 14"/>
          <p:cNvSpPr txBox="1"/>
          <p:nvPr/>
        </p:nvSpPr>
        <p:spPr>
          <a:xfrm>
            <a:off x="76200" y="207258"/>
            <a:ext cx="4343400" cy="630942"/>
          </a:xfrm>
          <a:prstGeom prst="rect">
            <a:avLst/>
          </a:prstGeom>
          <a:noFill/>
        </p:spPr>
        <p:txBody>
          <a:bodyPr wrap="square" rtlCol="0">
            <a:spAutoFit/>
          </a:bodyPr>
          <a:lstStyle/>
          <a:p>
            <a:pPr algn="ctr"/>
            <a:r>
              <a:rPr lang="en-US" sz="3500" dirty="0" smtClean="0">
                <a:latin typeface="KG Always A Good Time" panose="02000505000000020003" pitchFamily="2" charset="0"/>
                <a:ea typeface="HelloChalkTalk" pitchFamily="2" charset="0"/>
              </a:rPr>
              <a:t>Compare &amp; Contrast</a:t>
            </a:r>
            <a:endParaRPr lang="en-US" sz="3500" dirty="0">
              <a:latin typeface="KG Always A Good Time" panose="02000505000000020003" pitchFamily="2" charset="0"/>
              <a:ea typeface="HelloChalkTalk" pitchFamily="2" charset="0"/>
            </a:endParaRPr>
          </a:p>
        </p:txBody>
      </p:sp>
      <p:sp>
        <p:nvSpPr>
          <p:cNvPr id="2" name="TextBox 1"/>
          <p:cNvSpPr txBox="1"/>
          <p:nvPr/>
        </p:nvSpPr>
        <p:spPr>
          <a:xfrm>
            <a:off x="2057400" y="3048000"/>
            <a:ext cx="5181600" cy="1477328"/>
          </a:xfrm>
          <a:prstGeom prst="rect">
            <a:avLst/>
          </a:prstGeom>
          <a:solidFill>
            <a:schemeClr val="bg1"/>
          </a:solidFill>
        </p:spPr>
        <p:txBody>
          <a:bodyPr wrap="square" rtlCol="0">
            <a:spAutoFit/>
          </a:bodyPr>
          <a:lstStyle/>
          <a:p>
            <a:r>
              <a:rPr lang="en-US" b="1" dirty="0" smtClean="0">
                <a:solidFill>
                  <a:srgbClr val="003300"/>
                </a:solidFill>
              </a:rPr>
              <a:t>Based on the information in </a:t>
            </a:r>
            <a:r>
              <a:rPr lang="en-US" b="1" i="1" dirty="0" smtClean="0">
                <a:solidFill>
                  <a:srgbClr val="003300"/>
                </a:solidFill>
              </a:rPr>
              <a:t>Henry Huggins </a:t>
            </a:r>
            <a:r>
              <a:rPr lang="en-US" b="1" dirty="0" smtClean="0">
                <a:solidFill>
                  <a:srgbClr val="003300"/>
                </a:solidFill>
              </a:rPr>
              <a:t>and our schema-building lessons…</a:t>
            </a:r>
          </a:p>
          <a:p>
            <a:pPr algn="ctr"/>
            <a:endParaRPr lang="en-US" b="1" dirty="0">
              <a:solidFill>
                <a:srgbClr val="003300"/>
              </a:solidFill>
            </a:endParaRPr>
          </a:p>
          <a:p>
            <a:pPr algn="ctr"/>
            <a:r>
              <a:rPr lang="en-US" b="1" dirty="0" smtClean="0">
                <a:solidFill>
                  <a:srgbClr val="003300"/>
                </a:solidFill>
              </a:rPr>
              <a:t>How are these two time periods similar?</a:t>
            </a:r>
          </a:p>
          <a:p>
            <a:pPr algn="ctr"/>
            <a:r>
              <a:rPr lang="en-US" b="1" dirty="0" smtClean="0">
                <a:solidFill>
                  <a:srgbClr val="003300"/>
                </a:solidFill>
              </a:rPr>
              <a:t>How are they different? </a:t>
            </a:r>
            <a:endParaRPr lang="en-US" b="1" dirty="0">
              <a:solidFill>
                <a:srgbClr val="003300"/>
              </a:solidFill>
            </a:endParaRPr>
          </a:p>
        </p:txBody>
      </p:sp>
    </p:spTree>
    <p:extLst>
      <p:ext uri="{BB962C8B-B14F-4D97-AF65-F5344CB8AC3E}">
        <p14:creationId xmlns:p14="http://schemas.microsoft.com/office/powerpoint/2010/main" val="3862527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76200"/>
            <a:ext cx="8991600" cy="67056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381000" y="838200"/>
            <a:ext cx="5511564" cy="563880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356263" y="838200"/>
            <a:ext cx="5428055" cy="5638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133600" y="1068457"/>
            <a:ext cx="1447800" cy="707886"/>
          </a:xfrm>
          <a:prstGeom prst="rect">
            <a:avLst/>
          </a:prstGeom>
          <a:noFill/>
        </p:spPr>
        <p:txBody>
          <a:bodyPr wrap="square" rtlCol="0">
            <a:spAutoFit/>
          </a:bodyPr>
          <a:lstStyle/>
          <a:p>
            <a:pPr algn="ctr"/>
            <a:r>
              <a:rPr lang="en-US" sz="4000" dirty="0" smtClean="0">
                <a:solidFill>
                  <a:prstClr val="black"/>
                </a:solidFill>
                <a:effectLst/>
                <a:latin typeface="HelloPlainJane" panose="02000603000000000000" pitchFamily="2" charset="0"/>
                <a:ea typeface="HelloPlainJane" panose="02000603000000000000" pitchFamily="2" charset="0"/>
              </a:rPr>
              <a:t>1950s</a:t>
            </a:r>
            <a:endParaRPr lang="en-US" sz="2000" dirty="0">
              <a:solidFill>
                <a:prstClr val="black"/>
              </a:solidFill>
              <a:effectLst/>
              <a:latin typeface="HelloPlainJane" panose="02000603000000000000" pitchFamily="2" charset="0"/>
              <a:ea typeface="HelloPlainJane" panose="02000603000000000000" pitchFamily="2" charset="0"/>
            </a:endParaRPr>
          </a:p>
        </p:txBody>
      </p:sp>
      <p:sp>
        <p:nvSpPr>
          <p:cNvPr id="11" name="TextBox 10"/>
          <p:cNvSpPr txBox="1"/>
          <p:nvPr/>
        </p:nvSpPr>
        <p:spPr>
          <a:xfrm>
            <a:off x="5562600" y="1066800"/>
            <a:ext cx="1447800" cy="707886"/>
          </a:xfrm>
          <a:prstGeom prst="rect">
            <a:avLst/>
          </a:prstGeom>
          <a:noFill/>
        </p:spPr>
        <p:txBody>
          <a:bodyPr wrap="square" rtlCol="0">
            <a:spAutoFit/>
          </a:bodyPr>
          <a:lstStyle/>
          <a:p>
            <a:pPr algn="ctr"/>
            <a:r>
              <a:rPr lang="en-US" sz="4000" dirty="0" smtClean="0">
                <a:solidFill>
                  <a:prstClr val="black"/>
                </a:solidFill>
                <a:latin typeface="HelloPlainJane" panose="02000603000000000000" pitchFamily="2" charset="0"/>
                <a:ea typeface="HelloPlainJane" panose="02000603000000000000" pitchFamily="2" charset="0"/>
              </a:rPr>
              <a:t>Today</a:t>
            </a:r>
            <a:endParaRPr lang="en-US" sz="2000" dirty="0">
              <a:solidFill>
                <a:prstClr val="black"/>
              </a:solidFill>
              <a:effectLst/>
              <a:latin typeface="HelloPlainJane" panose="02000603000000000000" pitchFamily="2" charset="0"/>
              <a:ea typeface="HelloPlainJane" panose="02000603000000000000" pitchFamily="2" charset="0"/>
            </a:endParaRPr>
          </a:p>
        </p:txBody>
      </p:sp>
      <p:sp>
        <p:nvSpPr>
          <p:cNvPr id="12" name="TextBox 11"/>
          <p:cNvSpPr txBox="1"/>
          <p:nvPr/>
        </p:nvSpPr>
        <p:spPr>
          <a:xfrm>
            <a:off x="3848100" y="1678057"/>
            <a:ext cx="1447800" cy="707886"/>
          </a:xfrm>
          <a:prstGeom prst="rect">
            <a:avLst/>
          </a:prstGeom>
          <a:noFill/>
        </p:spPr>
        <p:txBody>
          <a:bodyPr wrap="square" rtlCol="0">
            <a:spAutoFit/>
          </a:bodyPr>
          <a:lstStyle/>
          <a:p>
            <a:pPr algn="ctr"/>
            <a:r>
              <a:rPr lang="en-US" sz="4000" dirty="0" smtClean="0">
                <a:solidFill>
                  <a:schemeClr val="bg1">
                    <a:lumMod val="50000"/>
                  </a:schemeClr>
                </a:solidFill>
                <a:effectLst/>
                <a:latin typeface="HelloPlainJane" panose="02000603000000000000" pitchFamily="2" charset="0"/>
                <a:ea typeface="HelloPlainJane" panose="02000603000000000000" pitchFamily="2" charset="0"/>
              </a:rPr>
              <a:t>BOTH</a:t>
            </a:r>
            <a:endParaRPr lang="en-US" sz="2000" dirty="0">
              <a:solidFill>
                <a:schemeClr val="bg1">
                  <a:lumMod val="50000"/>
                </a:schemeClr>
              </a:solidFill>
              <a:effectLst/>
              <a:latin typeface="HelloPlainJane" panose="02000603000000000000" pitchFamily="2" charset="0"/>
              <a:ea typeface="HelloPlainJane" panose="02000603000000000000" pitchFamily="2" charset="0"/>
            </a:endParaRPr>
          </a:p>
        </p:txBody>
      </p:sp>
      <p:sp>
        <p:nvSpPr>
          <p:cNvPr id="13" name="TextBox 12"/>
          <p:cNvSpPr txBox="1"/>
          <p:nvPr/>
        </p:nvSpPr>
        <p:spPr>
          <a:xfrm>
            <a:off x="4724400" y="316468"/>
            <a:ext cx="4343400" cy="369332"/>
          </a:xfrm>
          <a:prstGeom prst="rect">
            <a:avLst/>
          </a:prstGeom>
          <a:noFill/>
        </p:spPr>
        <p:txBody>
          <a:bodyPr wrap="square" rtlCol="0">
            <a:spAutoFit/>
          </a:bodyPr>
          <a:lstStyle/>
          <a:p>
            <a:r>
              <a:rPr lang="en-US" b="1" dirty="0" smtClean="0">
                <a:solidFill>
                  <a:prstClr val="black"/>
                </a:solidFill>
                <a:effectLst/>
                <a:latin typeface="+mj-lt"/>
                <a:ea typeface="HelloPlainJane" panose="02000603000000000000" pitchFamily="2" charset="0"/>
              </a:rPr>
              <a:t>Student Names: </a:t>
            </a:r>
            <a:r>
              <a:rPr lang="en-US" dirty="0" smtClean="0">
                <a:solidFill>
                  <a:prstClr val="black"/>
                </a:solidFill>
                <a:effectLst/>
                <a:latin typeface="+mj-lt"/>
                <a:ea typeface="HelloPlainJane" panose="02000603000000000000" pitchFamily="2" charset="0"/>
              </a:rPr>
              <a:t>______________________</a:t>
            </a:r>
            <a:endParaRPr lang="en-US" sz="2000" dirty="0">
              <a:solidFill>
                <a:prstClr val="black"/>
              </a:solidFill>
              <a:effectLst/>
              <a:latin typeface="+mj-lt"/>
              <a:ea typeface="HelloPlainJane" panose="02000603000000000000" pitchFamily="2" charset="0"/>
            </a:endParaRPr>
          </a:p>
        </p:txBody>
      </p:sp>
      <p:sp>
        <p:nvSpPr>
          <p:cNvPr id="15" name="TextBox 14"/>
          <p:cNvSpPr txBox="1"/>
          <p:nvPr/>
        </p:nvSpPr>
        <p:spPr>
          <a:xfrm>
            <a:off x="76200" y="207258"/>
            <a:ext cx="4343400" cy="630942"/>
          </a:xfrm>
          <a:prstGeom prst="rect">
            <a:avLst/>
          </a:prstGeom>
          <a:noFill/>
        </p:spPr>
        <p:txBody>
          <a:bodyPr wrap="square" rtlCol="0">
            <a:spAutoFit/>
          </a:bodyPr>
          <a:lstStyle/>
          <a:p>
            <a:pPr algn="ctr"/>
            <a:r>
              <a:rPr lang="en-US" sz="3500" dirty="0" smtClean="0">
                <a:latin typeface="KG Always A Good Time" panose="02000505000000020003" pitchFamily="2" charset="0"/>
                <a:ea typeface="HelloChalkTalk" pitchFamily="2" charset="0"/>
              </a:rPr>
              <a:t>Compare &amp; Contrast</a:t>
            </a:r>
            <a:endParaRPr lang="en-US" sz="3500" dirty="0">
              <a:latin typeface="KG Always A Good Time" panose="02000505000000020003" pitchFamily="2" charset="0"/>
              <a:ea typeface="HelloChalkTalk" pitchFamily="2" charset="0"/>
            </a:endParaRPr>
          </a:p>
        </p:txBody>
      </p:sp>
    </p:spTree>
    <p:extLst>
      <p:ext uri="{BB962C8B-B14F-4D97-AF65-F5344CB8AC3E}">
        <p14:creationId xmlns:p14="http://schemas.microsoft.com/office/powerpoint/2010/main" val="2155610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248400"/>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46" y="719356"/>
            <a:ext cx="6506308" cy="5419288"/>
          </a:xfrm>
          <a:prstGeom prst="rect">
            <a:avLst/>
          </a:prstGeom>
        </p:spPr>
      </p:pic>
    </p:spTree>
    <p:extLst>
      <p:ext uri="{BB962C8B-B14F-4D97-AF65-F5344CB8AC3E}">
        <p14:creationId xmlns:p14="http://schemas.microsoft.com/office/powerpoint/2010/main" val="2286943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304800" y="381000"/>
            <a:ext cx="8534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KG Always A Good Time" panose="02000505000000020003" pitchFamily="2" charset="0"/>
                <a:ea typeface="HelloChalkTalk" panose="02000603000000000000" pitchFamily="2" charset="0"/>
                <a:cs typeface="+mj-cs"/>
              </a:rPr>
              <a:t>Chapter </a:t>
            </a:r>
            <a:r>
              <a:rPr kumimoji="0" lang="en-US" sz="4000" b="0" i="0" u="none" strike="noStrike" kern="1200" cap="none" spc="0" normalizeH="0" baseline="0" noProof="0" dirty="0" smtClean="0">
                <a:ln>
                  <a:noFill/>
                </a:ln>
                <a:solidFill>
                  <a:srgbClr val="002060"/>
                </a:solidFill>
                <a:effectLst/>
                <a:uLnTx/>
                <a:uFillTx/>
                <a:latin typeface="KG Always A Good Time" panose="02000505000000020003" pitchFamily="2" charset="0"/>
                <a:ea typeface="HelloChalkTalk" panose="02000603000000000000" pitchFamily="2" charset="0"/>
                <a:cs typeface="+mj-cs"/>
              </a:rPr>
              <a:t>6</a:t>
            </a:r>
            <a:r>
              <a:rPr kumimoji="0" lang="en-US" sz="4000" b="0" i="0" u="none" strike="noStrike" kern="1200" cap="none" spc="0" normalizeH="0" noProof="0" dirty="0" smtClean="0">
                <a:ln>
                  <a:noFill/>
                </a:ln>
                <a:solidFill>
                  <a:srgbClr val="002060"/>
                </a:solidFill>
                <a:effectLst/>
                <a:uLnTx/>
                <a:uFillTx/>
                <a:latin typeface="KG Always A Good Time" panose="02000505000000020003" pitchFamily="2" charset="0"/>
                <a:ea typeface="HelloChalkTalk" panose="02000603000000000000" pitchFamily="2" charset="0"/>
                <a:cs typeface="+mj-cs"/>
              </a:rPr>
              <a:t> – </a:t>
            </a:r>
            <a:r>
              <a:rPr lang="en-US" sz="4000" dirty="0" smtClean="0">
                <a:solidFill>
                  <a:srgbClr val="002060"/>
                </a:solidFill>
                <a:latin typeface="KG Always A Good Time" panose="02000505000000020003" pitchFamily="2" charset="0"/>
                <a:ea typeface="HelloChalkTalk" panose="02000603000000000000" pitchFamily="2" charset="0"/>
                <a:cs typeface="+mj-cs"/>
              </a:rPr>
              <a:t>Finders Keepers</a:t>
            </a:r>
            <a:endParaRPr kumimoji="0" lang="en-US" sz="4000" b="0" i="0" u="none" strike="noStrike" kern="1200" cap="none" spc="0" normalizeH="0" baseline="0" noProof="0" dirty="0">
              <a:ln>
                <a:noFill/>
              </a:ln>
              <a:solidFill>
                <a:srgbClr val="002060"/>
              </a:solidFill>
              <a:effectLst/>
              <a:uLnTx/>
              <a:uFillTx/>
              <a:latin typeface="KG Always A Good Time" panose="02000505000000020003" pitchFamily="2" charset="0"/>
              <a:ea typeface="HelloChalkTalk" panose="02000603000000000000" pitchFamily="2" charset="0"/>
              <a:cs typeface="+mj-cs"/>
            </a:endParaRPr>
          </a:p>
        </p:txBody>
      </p:sp>
      <p:sp>
        <p:nvSpPr>
          <p:cNvPr id="8" name="TextBox 7"/>
          <p:cNvSpPr txBox="1"/>
          <p:nvPr/>
        </p:nvSpPr>
        <p:spPr>
          <a:xfrm>
            <a:off x="609600" y="1752600"/>
            <a:ext cx="7924800" cy="4093428"/>
          </a:xfrm>
          <a:prstGeom prst="rect">
            <a:avLst/>
          </a:prstGeom>
          <a:noFill/>
        </p:spPr>
        <p:txBody>
          <a:bodyPr wrap="square" rtlCol="0">
            <a:spAutoFit/>
          </a:bodyPr>
          <a:lstStyle/>
          <a:p>
            <a:pPr>
              <a:lnSpc>
                <a:spcPts val="2600"/>
              </a:lnSpc>
              <a:tabLst>
                <a:tab pos="457200" algn="l"/>
              </a:tabLst>
            </a:pPr>
            <a:r>
              <a:rPr lang="en-US" sz="2000" dirty="0" smtClean="0">
                <a:latin typeface="Century Schoolbook" panose="02040604050505020304" pitchFamily="18" charset="0"/>
              </a:rPr>
              <a:t>	"</a:t>
            </a:r>
            <a:r>
              <a:rPr lang="en-US" sz="2000" dirty="0">
                <a:latin typeface="Century Schoolbook" panose="02040604050505020304" pitchFamily="18" charset="0"/>
              </a:rPr>
              <a:t>Hey, you kids!"</a:t>
            </a:r>
          </a:p>
          <a:p>
            <a:pPr>
              <a:lnSpc>
                <a:spcPts val="2600"/>
              </a:lnSpc>
              <a:tabLst>
                <a:tab pos="457200" algn="l"/>
              </a:tabLst>
            </a:pPr>
            <a:r>
              <a:rPr lang="en-US" sz="2000" dirty="0" smtClean="0">
                <a:latin typeface="Century Schoolbook" panose="02040604050505020304" pitchFamily="18" charset="0"/>
              </a:rPr>
              <a:t>	It </a:t>
            </a:r>
            <a:r>
              <a:rPr lang="en-US" sz="2000" dirty="0">
                <a:latin typeface="Century Schoolbook" panose="02040604050505020304" pitchFamily="18" charset="0"/>
              </a:rPr>
              <a:t>was a strange voice. The children stopped quarreling to see who it was. A strange boy was sitting astride a bicycle by the curb. He was a big boy, big enough to be in the seventh or eighth grade. He didn't belong on Klickitat Street and none of them had ever seen him before.</a:t>
            </a:r>
          </a:p>
          <a:p>
            <a:pPr>
              <a:lnSpc>
                <a:spcPts val="2600"/>
              </a:lnSpc>
              <a:tabLst>
                <a:tab pos="457200" algn="l"/>
              </a:tabLst>
            </a:pPr>
            <a:r>
              <a:rPr lang="en-US" sz="2000" dirty="0" smtClean="0">
                <a:latin typeface="Century Schoolbook" panose="02040604050505020304" pitchFamily="18" charset="0"/>
              </a:rPr>
              <a:t>	"</a:t>
            </a:r>
            <a:r>
              <a:rPr lang="en-US" sz="2000" dirty="0">
                <a:latin typeface="Century Schoolbook" panose="02040604050505020304" pitchFamily="18" charset="0"/>
              </a:rPr>
              <a:t>I've been yelling at you for five minutes," he said and grinned. "Is one of you Henry Huggins?"</a:t>
            </a:r>
          </a:p>
          <a:p>
            <a:pPr>
              <a:lnSpc>
                <a:spcPts val="2600"/>
              </a:lnSpc>
              <a:tabLst>
                <a:tab pos="457200" algn="l"/>
              </a:tabLst>
            </a:pPr>
            <a:r>
              <a:rPr lang="en-US" sz="2000" dirty="0" smtClean="0">
                <a:latin typeface="Century Schoolbook" panose="02040604050505020304" pitchFamily="18" charset="0"/>
              </a:rPr>
              <a:t>	Henry </a:t>
            </a:r>
            <a:r>
              <a:rPr lang="en-US" sz="2000" dirty="0">
                <a:latin typeface="Century Schoolbook" panose="02040604050505020304" pitchFamily="18" charset="0"/>
              </a:rPr>
              <a:t>was so surprised he didn't answer. Who was this boy and how did he know his name? Robert nudged Henry, who remembered he hadn't answered. </a:t>
            </a:r>
            <a:r>
              <a:rPr lang="en-US" sz="2000" dirty="0" smtClean="0">
                <a:latin typeface="Century Schoolbook" panose="02040604050505020304" pitchFamily="18" charset="0"/>
              </a:rPr>
              <a:t>	</a:t>
            </a:r>
          </a:p>
          <a:p>
            <a:pPr>
              <a:lnSpc>
                <a:spcPts val="2600"/>
              </a:lnSpc>
              <a:tabLst>
                <a:tab pos="457200" algn="l"/>
              </a:tabLst>
            </a:pPr>
            <a:r>
              <a:rPr lang="en-US" sz="2000" dirty="0">
                <a:latin typeface="Century Schoolbook" panose="02040604050505020304" pitchFamily="18" charset="0"/>
              </a:rPr>
              <a:t>	</a:t>
            </a:r>
            <a:r>
              <a:rPr lang="en-US" sz="2000" dirty="0" smtClean="0">
                <a:latin typeface="Century Schoolbook" panose="02040604050505020304" pitchFamily="18" charset="0"/>
              </a:rPr>
              <a:t>"</a:t>
            </a:r>
            <a:r>
              <a:rPr lang="en-US" sz="2000" dirty="0">
                <a:latin typeface="Century Schoolbook" panose="02040604050505020304" pitchFamily="18" charset="0"/>
              </a:rPr>
              <a:t>Oh yes," he said, "that's me</a:t>
            </a:r>
            <a:r>
              <a:rPr lang="en-US" sz="2000" dirty="0" smtClean="0">
                <a:latin typeface="Century Schoolbook" panose="02040604050505020304" pitchFamily="18" charset="0"/>
              </a:rPr>
              <a:t>."</a:t>
            </a:r>
            <a:endParaRPr lang="en-US" sz="2000" dirty="0">
              <a:latin typeface="Century Schoolbook" panose="02040604050505020304" pitchFamily="18" charset="0"/>
            </a:endParaRPr>
          </a:p>
        </p:txBody>
      </p:sp>
    </p:spTree>
    <p:extLst>
      <p:ext uri="{BB962C8B-B14F-4D97-AF65-F5344CB8AC3E}">
        <p14:creationId xmlns:p14="http://schemas.microsoft.com/office/powerpoint/2010/main" val="1758380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85800" y="1338402"/>
            <a:ext cx="7924800" cy="4686732"/>
          </a:xfrm>
          <a:prstGeom prst="rect">
            <a:avLst/>
          </a:prstGeom>
          <a:noFill/>
        </p:spPr>
        <p:txBody>
          <a:bodyPr wrap="square" rtlCol="0">
            <a:spAutoFit/>
          </a:bodyPr>
          <a:lstStyle/>
          <a:p>
            <a:pPr>
              <a:lnSpc>
                <a:spcPts val="2600"/>
              </a:lnSpc>
              <a:tabLst>
                <a:tab pos="457200" algn="l"/>
              </a:tabLst>
            </a:pPr>
            <a:r>
              <a:rPr lang="en-US" sz="2000" dirty="0" smtClean="0">
                <a:latin typeface="Century Schoolbook" panose="02040604050505020304" pitchFamily="18" charset="0"/>
              </a:rPr>
              <a:t>	The </a:t>
            </a:r>
            <a:r>
              <a:rPr lang="en-US" sz="2000" dirty="0">
                <a:latin typeface="Century Schoolbook" panose="02040604050505020304" pitchFamily="18" charset="0"/>
              </a:rPr>
              <a:t>boy reached into the pocket of his jeans and pulled out the newspaper clipping that showed Henry and </a:t>
            </a:r>
            <a:r>
              <a:rPr lang="en-US" sz="2000" dirty="0" err="1">
                <a:latin typeface="Century Schoolbook" panose="02040604050505020304" pitchFamily="18" charset="0"/>
              </a:rPr>
              <a:t>Ribsy</a:t>
            </a:r>
            <a:r>
              <a:rPr lang="en-US" sz="2000" dirty="0">
                <a:latin typeface="Century Schoolbook" panose="02040604050505020304" pitchFamily="18" charset="0"/>
              </a:rPr>
              <a:t> at the dog show. Henry couldn't understand why this strange boy was carrying that picture with him. Just then </a:t>
            </a:r>
            <a:r>
              <a:rPr lang="en-US" sz="2000" dirty="0" err="1">
                <a:latin typeface="Century Schoolbook" panose="02040604050505020304" pitchFamily="18" charset="0"/>
              </a:rPr>
              <a:t>Ribsy</a:t>
            </a:r>
            <a:r>
              <a:rPr lang="en-US" sz="2000" dirty="0">
                <a:latin typeface="Century Schoolbook" panose="02040604050505020304" pitchFamily="18" charset="0"/>
              </a:rPr>
              <a:t> began to bark furiously and Henry saw him running down the street toward them</a:t>
            </a:r>
            <a:r>
              <a:rPr lang="en-US" sz="2000" dirty="0" smtClean="0">
                <a:latin typeface="Century Schoolbook" panose="02040604050505020304" pitchFamily="18" charset="0"/>
              </a:rPr>
              <a:t>.</a:t>
            </a:r>
            <a:endParaRPr lang="en-US" sz="2000" dirty="0">
              <a:latin typeface="Century Schoolbook" panose="02040604050505020304" pitchFamily="18" charset="0"/>
            </a:endParaRPr>
          </a:p>
          <a:p>
            <a:pPr>
              <a:lnSpc>
                <a:spcPts val="2600"/>
              </a:lnSpc>
              <a:tabLst>
                <a:tab pos="457200" algn="l"/>
              </a:tabLst>
            </a:pPr>
            <a:r>
              <a:rPr lang="en-US" sz="2000" dirty="0" smtClean="0">
                <a:latin typeface="Century Schoolbook" panose="02040604050505020304" pitchFamily="18" charset="0"/>
              </a:rPr>
              <a:t>	"</a:t>
            </a:r>
            <a:r>
              <a:rPr lang="en-US" sz="2000" dirty="0">
                <a:latin typeface="Century Schoolbook" panose="02040604050505020304" pitchFamily="18" charset="0"/>
              </a:rPr>
              <a:t>Dizzy!" the boy shouted and sprang from his bicycle. "Here, Dizzy!" </a:t>
            </a:r>
            <a:r>
              <a:rPr lang="en-US" sz="2000" dirty="0" err="1">
                <a:latin typeface="Century Schoolbook" panose="02040604050505020304" pitchFamily="18" charset="0"/>
              </a:rPr>
              <a:t>Ribsy</a:t>
            </a:r>
            <a:r>
              <a:rPr lang="en-US" sz="2000" dirty="0">
                <a:latin typeface="Century Schoolbook" panose="02040604050505020304" pitchFamily="18" charset="0"/>
              </a:rPr>
              <a:t> jumped up on the boy and licked his hands. The boy laughed and patted him and, when </a:t>
            </a:r>
            <a:r>
              <a:rPr lang="en-US" sz="2000" dirty="0" err="1">
                <a:latin typeface="Century Schoolbook" panose="02040604050505020304" pitchFamily="18" charset="0"/>
              </a:rPr>
              <a:t>Ribsy</a:t>
            </a:r>
            <a:r>
              <a:rPr lang="en-US" sz="2000" dirty="0">
                <a:latin typeface="Century Schoolbook" panose="02040604050505020304" pitchFamily="18" charset="0"/>
              </a:rPr>
              <a:t> would stand still long enough, scratched him behind his left ear.</a:t>
            </a:r>
          </a:p>
          <a:p>
            <a:pPr>
              <a:lnSpc>
                <a:spcPts val="2600"/>
              </a:lnSpc>
              <a:tabLst>
                <a:tab pos="457200" algn="l"/>
              </a:tabLst>
            </a:pPr>
            <a:r>
              <a:rPr lang="en-US" sz="2000" dirty="0">
                <a:latin typeface="Century Schoolbook" panose="02040604050505020304" pitchFamily="18" charset="0"/>
              </a:rPr>
              <a:t>That's funny, thought Henry. How does he know </a:t>
            </a:r>
            <a:r>
              <a:rPr lang="en-US" sz="2000" dirty="0" err="1">
                <a:latin typeface="Century Schoolbook" panose="02040604050505020304" pitchFamily="18" charset="0"/>
              </a:rPr>
              <a:t>Ribsy</a:t>
            </a:r>
            <a:r>
              <a:rPr lang="en-US" sz="2000" dirty="0">
                <a:latin typeface="Century Schoolbook" panose="02040604050505020304" pitchFamily="18" charset="0"/>
              </a:rPr>
              <a:t> likes to be scratched behind his left ear? And why does he call him Dizzy? </a:t>
            </a:r>
            <a:r>
              <a:rPr lang="en-US" sz="2000" dirty="0" smtClean="0">
                <a:latin typeface="Century Schoolbook" panose="02040604050505020304" pitchFamily="18" charset="0"/>
              </a:rPr>
              <a:t>	"</a:t>
            </a:r>
            <a:r>
              <a:rPr lang="en-US" sz="2000" dirty="0">
                <a:latin typeface="Century Schoolbook" panose="02040604050505020304" pitchFamily="18" charset="0"/>
              </a:rPr>
              <a:t>His name isn't Dizzy," he said to the boy. </a:t>
            </a:r>
          </a:p>
          <a:p>
            <a:pPr>
              <a:lnSpc>
                <a:spcPts val="2300"/>
              </a:lnSpc>
              <a:tabLst>
                <a:tab pos="457200" algn="l"/>
              </a:tabLst>
            </a:pPr>
            <a:endParaRPr lang="en-US" sz="1400" dirty="0" smtClean="0">
              <a:latin typeface="Century Schoolbook" panose="02040604050505020304" pitchFamily="18" charset="0"/>
            </a:endParaRPr>
          </a:p>
        </p:txBody>
      </p:sp>
    </p:spTree>
    <p:extLst>
      <p:ext uri="{BB962C8B-B14F-4D97-AF65-F5344CB8AC3E}">
        <p14:creationId xmlns:p14="http://schemas.microsoft.com/office/powerpoint/2010/main" val="25540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762000" y="2438400"/>
            <a:ext cx="7696200" cy="4267200"/>
          </a:xfrm>
          <a:no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Clr>
                <a:srgbClr val="FFC000"/>
              </a:buClr>
              <a:buFont typeface="Wingdings" panose="05000000000000000000" pitchFamily="2" charset="2"/>
              <a:buChar char="«"/>
              <a:tabLst>
                <a:tab pos="342900" algn="l"/>
              </a:tabLst>
            </a:pPr>
            <a:r>
              <a:rPr lang="en-US" sz="3600" dirty="0" smtClean="0">
                <a:solidFill>
                  <a:schemeClr val="tx1"/>
                </a:solidFill>
                <a:latin typeface="KG Empire of Dirt" panose="02000000000000000000" pitchFamily="2" charset="0"/>
              </a:rPr>
              <a:t> How does the information in the text relate your to own life, ideas or experiences?</a:t>
            </a:r>
          </a:p>
          <a:p>
            <a:pPr>
              <a:buClr>
                <a:srgbClr val="FFC000"/>
              </a:buClr>
              <a:buFont typeface="Wingdings" panose="05000000000000000000" pitchFamily="2" charset="2"/>
              <a:buChar char="«"/>
              <a:tabLst>
                <a:tab pos="342900" algn="l"/>
              </a:tabLst>
            </a:pPr>
            <a:endParaRPr lang="en-US" sz="2000" dirty="0">
              <a:solidFill>
                <a:schemeClr val="tx1"/>
              </a:solidFill>
              <a:latin typeface="KG Empire of Dirt" panose="02000000000000000000" pitchFamily="2" charset="0"/>
            </a:endParaRPr>
          </a:p>
          <a:p>
            <a:pPr>
              <a:buClr>
                <a:srgbClr val="FFC000"/>
              </a:buClr>
              <a:buFont typeface="Wingdings" panose="05000000000000000000" pitchFamily="2" charset="2"/>
              <a:buChar char="«"/>
              <a:tabLst>
                <a:tab pos="342900" algn="l"/>
              </a:tabLst>
            </a:pPr>
            <a:r>
              <a:rPr lang="en-US" sz="3600" dirty="0" smtClean="0">
                <a:solidFill>
                  <a:schemeClr val="tx1"/>
                </a:solidFill>
                <a:latin typeface="KG Empire of Dirt" panose="02000000000000000000" pitchFamily="2" charset="0"/>
              </a:rPr>
              <a:t>Does this passage remind you of a book you’ve read, a television show or a movie you’ve seen</a:t>
            </a:r>
            <a:r>
              <a:rPr lang="en-US" sz="4000" dirty="0" smtClean="0">
                <a:solidFill>
                  <a:schemeClr val="tx1"/>
                </a:solidFill>
                <a:latin typeface="KG Empire of Dirt" panose="02000000000000000000" pitchFamily="2" charset="0"/>
              </a:rPr>
              <a:t>?</a:t>
            </a:r>
          </a:p>
          <a:p>
            <a:endParaRPr lang="en-US" dirty="0" smtClean="0"/>
          </a:p>
          <a:p>
            <a:endParaRPr lang="en-US" dirty="0"/>
          </a:p>
        </p:txBody>
      </p:sp>
      <p:sp>
        <p:nvSpPr>
          <p:cNvPr id="4" name="Title 1"/>
          <p:cNvSpPr txBox="1">
            <a:spLocks/>
          </p:cNvSpPr>
          <p:nvPr/>
        </p:nvSpPr>
        <p:spPr>
          <a:xfrm>
            <a:off x="228600" y="990600"/>
            <a:ext cx="8686800" cy="1143000"/>
          </a:xfrm>
          <a:prstGeom prst="rect">
            <a:avLst/>
          </a:prstGeom>
        </p:spPr>
        <p:txBody>
          <a:bodyPr vert="horz" lIns="91440" tIns="45720" rIns="91440" bIns="45720" rtlCol="0" anchor="ctr">
            <a:normAutofit/>
          </a:bodyPr>
          <a:lstStyle/>
          <a:p>
            <a:pPr algn="ctr">
              <a:spcBef>
                <a:spcPct val="0"/>
              </a:spcBef>
              <a:defRPr/>
            </a:pPr>
            <a:r>
              <a:rPr lang="en-US" sz="4800" dirty="0" smtClean="0">
                <a:solidFill>
                  <a:srgbClr val="002060"/>
                </a:solidFill>
                <a:latin typeface="KG Always A Good Time" panose="02000505000000020003" pitchFamily="2" charset="0"/>
                <a:ea typeface="HelloChalkTalk" panose="02000603000000000000" pitchFamily="2" charset="0"/>
              </a:rPr>
              <a:t>Text Connections !</a:t>
            </a:r>
            <a:endParaRPr lang="en-US" sz="4800" dirty="0">
              <a:solidFill>
                <a:srgbClr val="002060"/>
              </a:solidFill>
              <a:latin typeface="KG Always A Good Time" panose="02000505000000020003" pitchFamily="2" charset="0"/>
              <a:ea typeface="HelloChalkTalk" panose="02000603000000000000" pitchFamily="2" charset="0"/>
            </a:endParaRPr>
          </a:p>
        </p:txBody>
      </p:sp>
    </p:spTree>
    <p:extLst>
      <p:ext uri="{BB962C8B-B14F-4D97-AF65-F5344CB8AC3E}">
        <p14:creationId xmlns:p14="http://schemas.microsoft.com/office/powerpoint/2010/main" val="150411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www.thrivems.com/uploads/2/1/0/2/21022500/_______7130289_orig.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917855">
            <a:off x="7055886" y="5267445"/>
            <a:ext cx="1723446" cy="11345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rivems.com/uploads/2/1/0/2/21022500/_______7130289_orig.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82145" flipH="1">
            <a:off x="440934" y="4258701"/>
            <a:ext cx="1723446" cy="11345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5170" y="4038600"/>
            <a:ext cx="8077199" cy="2185214"/>
          </a:xfrm>
          <a:prstGeom prst="rect">
            <a:avLst/>
          </a:prstGeom>
        </p:spPr>
        <p:txBody>
          <a:bodyPr wrap="square">
            <a:spAutoFit/>
          </a:bodyPr>
          <a:lstStyle/>
          <a:p>
            <a:endParaRPr lang="en-US" sz="4000" dirty="0">
              <a:latin typeface="HelloRecess" panose="02000603000000000000" pitchFamily="2" charset="0"/>
              <a:ea typeface="HelloRecess" panose="02000603000000000000" pitchFamily="2" charset="0"/>
            </a:endParaRPr>
          </a:p>
          <a:p>
            <a:r>
              <a:rPr lang="en-US" sz="2400" dirty="0" smtClean="0">
                <a:latin typeface="Century Schoolbook" panose="02040604050505020304" pitchFamily="18" charset="0"/>
                <a:cs typeface="Courier New" panose="02070309020205020404" pitchFamily="49" charset="0"/>
              </a:rPr>
              <a:t>    </a:t>
            </a:r>
            <a:r>
              <a:rPr lang="en-US" sz="2400" dirty="0">
                <a:latin typeface="Century Schoolbook" panose="02040604050505020304" pitchFamily="18" charset="0"/>
                <a:cs typeface="Courier New" panose="02070309020205020404" pitchFamily="49" charset="0"/>
              </a:rPr>
              <a:t>"Say, look at the list of prizes!" said Robert. "</a:t>
            </a:r>
            <a:r>
              <a:rPr lang="en-US" sz="2400" dirty="0" err="1">
                <a:latin typeface="Century Schoolbook" panose="02040604050505020304" pitchFamily="18" charset="0"/>
                <a:cs typeface="Courier New" panose="02070309020205020404" pitchFamily="49" charset="0"/>
              </a:rPr>
              <a:t>Woofies</a:t>
            </a:r>
            <a:r>
              <a:rPr lang="en-US" sz="2400" dirty="0">
                <a:latin typeface="Century Schoolbook" panose="02040604050505020304" pitchFamily="18" charset="0"/>
                <a:cs typeface="Courier New" panose="02070309020205020404" pitchFamily="49" charset="0"/>
              </a:rPr>
              <a:t> Dog Food, squeaking mice, feeding dishes, leashes, movie tickets, beanies, silver loving </a:t>
            </a:r>
            <a:r>
              <a:rPr lang="en-US" sz="2400" dirty="0" smtClean="0">
                <a:latin typeface="Century Schoolbook" panose="02040604050505020304" pitchFamily="18" charset="0"/>
                <a:cs typeface="Courier New" panose="02070309020205020404" pitchFamily="49" charset="0"/>
              </a:rPr>
              <a:t>cups - a </a:t>
            </a:r>
            <a:r>
              <a:rPr lang="en-US" sz="2400" dirty="0">
                <a:latin typeface="Century Schoolbook" panose="02040604050505020304" pitchFamily="18" charset="0"/>
                <a:cs typeface="Courier New" panose="02070309020205020404" pitchFamily="49" charset="0"/>
              </a:rPr>
              <a:t>whole lot of stuff."</a:t>
            </a:r>
            <a:endParaRPr lang="en-US" sz="2400" dirty="0">
              <a:latin typeface="Century Schoolbook" panose="02040604050505020304" pitchFamily="18" charset="0"/>
              <a:ea typeface="HelloRecess" panose="02000603000000000000" pitchFamily="2" charset="0"/>
              <a:cs typeface="Courier New" panose="02070309020205020404" pitchFamily="49" charset="0"/>
            </a:endParaRPr>
          </a:p>
        </p:txBody>
      </p:sp>
      <p:pic>
        <p:nvPicPr>
          <p:cNvPr id="2" name="Picture 2" descr="http://tullertrophy.securesites.net/images/p500x500/silver-cup-trophies-4jL35z.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594405"/>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QP3IrfsEGeU5-3dhpJ7nvGKbtRjiHx3rP-0fKahda_LLa4mB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01397"/>
            <a:ext cx="1211380" cy="9858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emovetogether.files.wordpress.com/2012/06/leash.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5180" y="3262370"/>
            <a:ext cx="2143124" cy="13096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pubpages.unh.edu/%7Enoe2/mouse.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78756">
            <a:off x="3055254" y="3550295"/>
            <a:ext cx="1026955" cy="102695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38200" y="838200"/>
            <a:ext cx="5029200" cy="2123658"/>
          </a:xfrm>
          <a:prstGeom prst="rect">
            <a:avLst/>
          </a:prstGeom>
        </p:spPr>
        <p:txBody>
          <a:bodyPr wrap="square">
            <a:spAutoFit/>
          </a:bodyPr>
          <a:lstStyle/>
          <a:p>
            <a:pPr algn="ctr"/>
            <a:r>
              <a:rPr lang="en-US" sz="4400" dirty="0">
                <a:latin typeface="KG Empire of Dirt" panose="02000000000000000000" pitchFamily="2" charset="0"/>
                <a:ea typeface="HelloRecess" panose="02000603000000000000" pitchFamily="2" charset="0"/>
              </a:rPr>
              <a:t>List at least three prizes that are being awarded at the dog show.</a:t>
            </a:r>
          </a:p>
        </p:txBody>
      </p:sp>
    </p:spTree>
    <p:extLst>
      <p:ext uri="{BB962C8B-B14F-4D97-AF65-F5344CB8AC3E}">
        <p14:creationId xmlns:p14="http://schemas.microsoft.com/office/powerpoint/2010/main" val="591411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248400"/>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676" y="1491447"/>
            <a:ext cx="3654124" cy="477600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85800" y="2360011"/>
            <a:ext cx="2822876" cy="3046988"/>
          </a:xfrm>
          <a:prstGeom prst="rect">
            <a:avLst/>
          </a:prstGeom>
          <a:noFill/>
          <a:ln w="76200">
            <a:noFill/>
          </a:ln>
        </p:spPr>
        <p:txBody>
          <a:bodyPr wrap="square" rtlCol="0">
            <a:spAutoFit/>
          </a:bodyPr>
          <a:lstStyle/>
          <a:p>
            <a:pPr algn="ctr"/>
            <a:r>
              <a:rPr lang="en-US" sz="3200" dirty="0">
                <a:latin typeface="KG Empire of Dirt" panose="02000000000000000000" pitchFamily="2" charset="0"/>
                <a:ea typeface="Segoe UI" panose="020B0502040204020203" pitchFamily="34" charset="0"/>
                <a:cs typeface="Segoe UI" panose="020B0502040204020203" pitchFamily="34" charset="0"/>
              </a:rPr>
              <a:t>Read Chapter </a:t>
            </a:r>
            <a:r>
              <a:rPr lang="en-US" sz="3200" dirty="0" smtClean="0">
                <a:latin typeface="KG Empire of Dirt" panose="02000000000000000000" pitchFamily="2" charset="0"/>
                <a:ea typeface="Segoe UI" panose="020B0502040204020203" pitchFamily="34" charset="0"/>
                <a:cs typeface="Segoe UI" panose="020B0502040204020203" pitchFamily="34" charset="0"/>
              </a:rPr>
              <a:t>6.</a:t>
            </a:r>
            <a:endParaRPr lang="en-US" sz="3200" dirty="0">
              <a:latin typeface="KG Empire of Dirt" panose="02000000000000000000" pitchFamily="2" charset="0"/>
              <a:ea typeface="Segoe UI" panose="020B0502040204020203" pitchFamily="34" charset="0"/>
              <a:cs typeface="Segoe UI" panose="020B0502040204020203" pitchFamily="34" charset="0"/>
            </a:endParaRPr>
          </a:p>
          <a:p>
            <a:pPr algn="ctr"/>
            <a:r>
              <a:rPr lang="en-US" sz="3200" dirty="0">
                <a:latin typeface="KG Empire of Dirt" panose="02000000000000000000" pitchFamily="2" charset="0"/>
                <a:ea typeface="Segoe UI" panose="020B0502040204020203" pitchFamily="34" charset="0"/>
                <a:cs typeface="Segoe UI" panose="020B0502040204020203" pitchFamily="34" charset="0"/>
              </a:rPr>
              <a:t> </a:t>
            </a:r>
          </a:p>
          <a:p>
            <a:pPr algn="ctr"/>
            <a:r>
              <a:rPr lang="en-US" sz="3200" dirty="0">
                <a:latin typeface="KG Empire of Dirt" panose="02000000000000000000" pitchFamily="2" charset="0"/>
                <a:ea typeface="Segoe UI" panose="020B0502040204020203" pitchFamily="34" charset="0"/>
                <a:cs typeface="Segoe UI" panose="020B0502040204020203" pitchFamily="34" charset="0"/>
              </a:rPr>
              <a:t>Complete the </a:t>
            </a:r>
            <a:r>
              <a:rPr lang="en-US" sz="3200" dirty="0" smtClean="0">
                <a:latin typeface="KG Empire of Dirt" panose="02000000000000000000" pitchFamily="2" charset="0"/>
                <a:ea typeface="Segoe UI" panose="020B0502040204020203" pitchFamily="34" charset="0"/>
                <a:cs typeface="Segoe UI" panose="020B0502040204020203" pitchFamily="34" charset="0"/>
              </a:rPr>
              <a:t>Chapter </a:t>
            </a:r>
            <a:r>
              <a:rPr lang="en-US" sz="3200" dirty="0">
                <a:latin typeface="KG Empire of Dirt" panose="02000000000000000000" pitchFamily="2" charset="0"/>
                <a:ea typeface="Segoe UI" panose="020B0502040204020203" pitchFamily="34" charset="0"/>
                <a:cs typeface="Segoe UI" panose="020B0502040204020203" pitchFamily="34" charset="0"/>
              </a:rPr>
              <a:t>6</a:t>
            </a:r>
            <a:r>
              <a:rPr lang="en-US" sz="3200" dirty="0" smtClean="0">
                <a:latin typeface="KG Empire of Dirt" panose="02000000000000000000" pitchFamily="2" charset="0"/>
                <a:ea typeface="Segoe UI" panose="020B0502040204020203" pitchFamily="34" charset="0"/>
                <a:cs typeface="Segoe UI" panose="020B0502040204020203" pitchFamily="34" charset="0"/>
              </a:rPr>
              <a:t> </a:t>
            </a:r>
            <a:r>
              <a:rPr lang="en-US" sz="3200" dirty="0">
                <a:latin typeface="KG Empire of Dirt" panose="02000000000000000000" pitchFamily="2" charset="0"/>
                <a:ea typeface="Segoe UI" panose="020B0502040204020203" pitchFamily="34" charset="0"/>
                <a:cs typeface="Segoe UI" panose="020B0502040204020203" pitchFamily="34" charset="0"/>
              </a:rPr>
              <a:t>study guide </a:t>
            </a:r>
            <a:r>
              <a:rPr lang="en-US" sz="3200" dirty="0" smtClean="0">
                <a:latin typeface="KG Empire of Dirt" panose="02000000000000000000" pitchFamily="2" charset="0"/>
                <a:ea typeface="Segoe UI" panose="020B0502040204020203" pitchFamily="34" charset="0"/>
                <a:cs typeface="Segoe UI" panose="020B0502040204020203" pitchFamily="34" charset="0"/>
              </a:rPr>
              <a:t>page before </a:t>
            </a:r>
            <a:r>
              <a:rPr lang="en-US" sz="3200" dirty="0">
                <a:latin typeface="KG Empire of Dirt" panose="02000000000000000000" pitchFamily="2" charset="0"/>
                <a:ea typeface="Segoe UI" panose="020B0502040204020203" pitchFamily="34" charset="0"/>
                <a:cs typeface="Segoe UI" panose="020B0502040204020203" pitchFamily="34" charset="0"/>
              </a:rPr>
              <a:t>our next class!</a:t>
            </a: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14"/>
          <a:stretch/>
        </p:blipFill>
        <p:spPr bwMode="auto">
          <a:xfrm rot="863674">
            <a:off x="6494815" y="3759133"/>
            <a:ext cx="1976702" cy="2479694"/>
          </a:xfrm>
          <a:prstGeom prst="rect">
            <a:avLst/>
          </a:prstGeom>
          <a:noFill/>
          <a:ln w="28575">
            <a:noFill/>
            <a:miter lim="800000"/>
            <a:headEnd/>
            <a:tailEnd/>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166979">
            <a:off x="6196623" y="2810244"/>
            <a:ext cx="2113489" cy="253794"/>
          </a:xfrm>
          <a:prstGeom prst="rect">
            <a:avLst/>
          </a:prstGeom>
        </p:spPr>
      </p:pic>
      <p:sp>
        <p:nvSpPr>
          <p:cNvPr id="8" name="TextBox 7"/>
          <p:cNvSpPr txBox="1"/>
          <p:nvPr/>
        </p:nvSpPr>
        <p:spPr>
          <a:xfrm>
            <a:off x="548886" y="599023"/>
            <a:ext cx="8061714" cy="1150636"/>
          </a:xfrm>
          <a:prstGeom prst="rect">
            <a:avLst/>
          </a:prstGeom>
          <a:noFill/>
        </p:spPr>
        <p:txBody>
          <a:bodyPr wrap="square" rtlCol="0">
            <a:spAutoFit/>
          </a:bodyPr>
          <a:lstStyle/>
          <a:p>
            <a:pPr algn="ctr">
              <a:lnSpc>
                <a:spcPts val="8000"/>
              </a:lnSpc>
            </a:pPr>
            <a:r>
              <a:rPr lang="en-US" sz="8000" dirty="0" smtClean="0">
                <a:effectLst>
                  <a:outerShdw blurRad="38100" dist="38100" dir="2700000" algn="tl">
                    <a:srgbClr val="000000">
                      <a:alpha val="43137"/>
                    </a:srgbClr>
                  </a:outerShdw>
                </a:effectLst>
                <a:latin typeface="Hard Block" pitchFamily="2" charset="0"/>
                <a:cs typeface="Hard Block" pitchFamily="2" charset="0"/>
              </a:rPr>
              <a:t>Assignment</a:t>
            </a:r>
            <a:endParaRPr lang="en-US" sz="8000" dirty="0">
              <a:effectLst>
                <a:outerShdw blurRad="38100" dist="38100" dir="2700000" algn="tl">
                  <a:srgbClr val="000000">
                    <a:alpha val="43137"/>
                  </a:srgbClr>
                </a:outerShdw>
              </a:effectLst>
              <a:latin typeface="Hard Block" pitchFamily="2" charset="0"/>
              <a:cs typeface="Hard Block" pitchFamily="2" charset="0"/>
            </a:endParaRPr>
          </a:p>
        </p:txBody>
      </p:sp>
    </p:spTree>
    <p:extLst>
      <p:ext uri="{BB962C8B-B14F-4D97-AF65-F5344CB8AC3E}">
        <p14:creationId xmlns:p14="http://schemas.microsoft.com/office/powerpoint/2010/main" val="8544969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304800"/>
            <a:ext cx="8382000" cy="6248400"/>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431442">
            <a:off x="5170138" y="1788533"/>
            <a:ext cx="3196770" cy="2985433"/>
          </a:xfrm>
          <a:prstGeom prst="rect">
            <a:avLst/>
          </a:prstGeom>
          <a:noFill/>
        </p:spPr>
        <p:txBody>
          <a:bodyPr wrap="square" rtlCol="0">
            <a:spAutoFit/>
          </a:bodyPr>
          <a:lstStyle/>
          <a:p>
            <a:pPr algn="ctr"/>
            <a:r>
              <a:rPr lang="en-US" sz="4000" dirty="0" smtClean="0">
                <a:latin typeface="HelloLikeABoss" panose="02000603000000000000" pitchFamily="2" charset="0"/>
                <a:ea typeface="HelloLikeABoss" panose="02000603000000000000" pitchFamily="2" charset="0"/>
              </a:rPr>
              <a:t>Enjoy Chapter 6:</a:t>
            </a:r>
            <a:endParaRPr lang="en-US" sz="4000" dirty="0" smtClean="0">
              <a:latin typeface="HelloLikeABoss" panose="02000603000000000000" pitchFamily="2" charset="0"/>
              <a:ea typeface="HelloLikeABoss" panose="02000603000000000000" pitchFamily="2" charset="0"/>
            </a:endParaRPr>
          </a:p>
          <a:p>
            <a:pPr algn="ctr"/>
            <a:r>
              <a:rPr lang="en-US" sz="4800" dirty="0" smtClean="0">
                <a:latin typeface="HelloLikeABoss" panose="02000603000000000000" pitchFamily="2" charset="0"/>
                <a:ea typeface="HelloLikeABoss" panose="02000603000000000000" pitchFamily="2" charset="0"/>
              </a:rPr>
              <a:t>“</a:t>
            </a:r>
            <a:r>
              <a:rPr lang="en-US" sz="5400" dirty="0" smtClean="0">
                <a:latin typeface="HelloLikeABoss" panose="02000603000000000000" pitchFamily="2" charset="0"/>
                <a:ea typeface="HelloLikeABoss" panose="02000603000000000000" pitchFamily="2" charset="0"/>
              </a:rPr>
              <a:t>Finders Keepers</a:t>
            </a:r>
            <a:r>
              <a:rPr lang="en-US" sz="4800" dirty="0" smtClean="0">
                <a:latin typeface="HelloLikeABoss" panose="02000603000000000000" pitchFamily="2" charset="0"/>
                <a:ea typeface="HelloLikeABoss" panose="02000603000000000000" pitchFamily="2" charset="0"/>
              </a:rPr>
              <a:t>”</a:t>
            </a:r>
            <a:endParaRPr lang="en-US" sz="4800" dirty="0">
              <a:latin typeface="HelloLikeABoss" panose="02000603000000000000" pitchFamily="2" charset="0"/>
              <a:ea typeface="HelloLikeABoss" panose="02000603000000000000" pitchFamily="2" charset="0"/>
            </a:endParaRPr>
          </a:p>
        </p:txBody>
      </p:sp>
      <p:pic>
        <p:nvPicPr>
          <p:cNvPr id="6146" name="Picture 2" descr="http://cdn.retrowaste.com/wp-content/gallery/1950s/1950s-school-d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95300"/>
            <a:ext cx="4037202" cy="5867400"/>
          </a:xfrm>
          <a:prstGeom prst="roundRect">
            <a:avLst>
              <a:gd name="adj" fmla="val 11359"/>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858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609600"/>
            <a:ext cx="8229600" cy="5586145"/>
          </a:xfrm>
          <a:prstGeom prst="rect">
            <a:avLst/>
          </a:prstGeom>
        </p:spPr>
        <p:txBody>
          <a:bodyPr wrap="square">
            <a:spAutoFit/>
          </a:bodyPr>
          <a:lstStyle/>
          <a:p>
            <a:pPr algn="ctr"/>
            <a:r>
              <a:rPr lang="en-US" sz="4400" dirty="0">
                <a:latin typeface="KG Empire of Dirt" panose="02000000000000000000" pitchFamily="2" charset="0"/>
                <a:ea typeface="HelloRecess" panose="02000603000000000000" pitchFamily="2" charset="0"/>
              </a:rPr>
              <a:t>Who will each character enter </a:t>
            </a:r>
            <a:endParaRPr lang="en-US" sz="4400" dirty="0" smtClean="0">
              <a:latin typeface="KG Empire of Dirt" panose="02000000000000000000" pitchFamily="2" charset="0"/>
              <a:ea typeface="HelloRecess" panose="02000603000000000000" pitchFamily="2" charset="0"/>
            </a:endParaRPr>
          </a:p>
          <a:p>
            <a:pPr algn="ctr"/>
            <a:r>
              <a:rPr lang="en-US" sz="4400" dirty="0" smtClean="0">
                <a:latin typeface="KG Empire of Dirt" panose="02000000000000000000" pitchFamily="2" charset="0"/>
                <a:ea typeface="HelloRecess" panose="02000603000000000000" pitchFamily="2" charset="0"/>
              </a:rPr>
              <a:t>in </a:t>
            </a:r>
            <a:r>
              <a:rPr lang="en-US" sz="4400" dirty="0">
                <a:latin typeface="KG Empire of Dirt" panose="02000000000000000000" pitchFamily="2" charset="0"/>
                <a:ea typeface="HelloRecess" panose="02000603000000000000" pitchFamily="2" charset="0"/>
              </a:rPr>
              <a:t>the dog show</a:t>
            </a:r>
            <a:r>
              <a:rPr lang="en-US" sz="4400" dirty="0" smtClean="0">
                <a:latin typeface="KG Empire of Dirt" panose="02000000000000000000" pitchFamily="2" charset="0"/>
                <a:ea typeface="HelloRecess" panose="02000603000000000000" pitchFamily="2" charset="0"/>
              </a:rPr>
              <a:t>?</a:t>
            </a:r>
          </a:p>
          <a:p>
            <a:pPr algn="ctr"/>
            <a:endParaRPr lang="en-US" sz="4400" dirty="0">
              <a:latin typeface="KG Empire of Dirt" panose="02000000000000000000" pitchFamily="2" charset="0"/>
              <a:ea typeface="HelloRecess" panose="02000603000000000000" pitchFamily="2" charset="0"/>
            </a:endParaRPr>
          </a:p>
          <a:p>
            <a:pPr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Henry: </a:t>
            </a:r>
          </a:p>
          <a:p>
            <a:pPr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Scooter:  </a:t>
            </a:r>
          </a:p>
          <a:p>
            <a:pPr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Robert: </a:t>
            </a:r>
          </a:p>
          <a:p>
            <a:pPr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Mary Jane: </a:t>
            </a:r>
          </a:p>
          <a:p>
            <a:pPr indent="-571500">
              <a:lnSpc>
                <a:spcPts val="5400"/>
              </a:lnSpc>
              <a:buClr>
                <a:srgbClr val="FFC000"/>
              </a:buClr>
              <a:buFont typeface="Wingdings" panose="05000000000000000000" pitchFamily="2" charset="2"/>
              <a:buChar char="«"/>
            </a:pPr>
            <a:r>
              <a:rPr lang="en-US" sz="4000" dirty="0" err="1" smtClean="0">
                <a:latin typeface="KG Empire of Dirt" panose="02000000000000000000" pitchFamily="2" charset="0"/>
                <a:ea typeface="HelloRecess" panose="02000603000000000000" pitchFamily="2" charset="0"/>
              </a:rPr>
              <a:t>Beezus</a:t>
            </a:r>
            <a:r>
              <a:rPr lang="en-US" sz="4000" dirty="0" smtClean="0">
                <a:latin typeface="KG Empire of Dirt" panose="02000000000000000000" pitchFamily="2" charset="0"/>
                <a:ea typeface="HelloRecess" panose="02000603000000000000" pitchFamily="2" charset="0"/>
              </a:rPr>
              <a:t> </a:t>
            </a:r>
            <a:r>
              <a:rPr lang="en-US" sz="4000" dirty="0">
                <a:latin typeface="KG Empire of Dirt" panose="02000000000000000000" pitchFamily="2" charset="0"/>
                <a:ea typeface="HelloRecess" panose="02000603000000000000" pitchFamily="2" charset="0"/>
              </a:rPr>
              <a:t>&amp; </a:t>
            </a:r>
            <a:r>
              <a:rPr lang="en-US" sz="4000" dirty="0" smtClean="0">
                <a:latin typeface="KG Empire of Dirt" panose="02000000000000000000" pitchFamily="2" charset="0"/>
                <a:ea typeface="HelloRecess" panose="02000603000000000000" pitchFamily="2" charset="0"/>
              </a:rPr>
              <a:t>Ramona:</a:t>
            </a:r>
            <a:endParaRPr lang="en-US" sz="4000" dirty="0">
              <a:latin typeface="KG Empire of Dirt" panose="02000000000000000000" pitchFamily="2" charset="0"/>
              <a:ea typeface="HelloRecess" panose="02000603000000000000" pitchFamily="2" charset="0"/>
            </a:endParaRPr>
          </a:p>
        </p:txBody>
      </p:sp>
      <p:pic>
        <p:nvPicPr>
          <p:cNvPr id="4" name="Picture 2" descr="http://www.swanson-media.com/photos/lightboxes/social/children/1940s-1950s/source/image/rs097-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239750">
            <a:off x="4005258" y="2281790"/>
            <a:ext cx="4467225" cy="2219654"/>
          </a:xfrm>
          <a:prstGeom prst="rect">
            <a:avLst/>
          </a:prstGeom>
          <a:noFill/>
          <a:ln w="76200">
            <a:solidFill>
              <a:schemeClr val="bg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24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609600"/>
            <a:ext cx="8229600" cy="5586145"/>
          </a:xfrm>
          <a:prstGeom prst="rect">
            <a:avLst/>
          </a:prstGeom>
        </p:spPr>
        <p:txBody>
          <a:bodyPr wrap="square">
            <a:spAutoFit/>
          </a:bodyPr>
          <a:lstStyle/>
          <a:p>
            <a:pPr algn="ctr"/>
            <a:r>
              <a:rPr lang="en-US" sz="4400" dirty="0">
                <a:latin typeface="KG Empire of Dirt" panose="02000000000000000000" pitchFamily="2" charset="0"/>
                <a:ea typeface="HelloRecess" panose="02000603000000000000" pitchFamily="2" charset="0"/>
              </a:rPr>
              <a:t>Who will each character enter </a:t>
            </a:r>
          </a:p>
          <a:p>
            <a:pPr algn="ctr"/>
            <a:r>
              <a:rPr lang="en-US" sz="4400" dirty="0">
                <a:latin typeface="KG Empire of Dirt" panose="02000000000000000000" pitchFamily="2" charset="0"/>
                <a:ea typeface="HelloRecess" panose="02000603000000000000" pitchFamily="2" charset="0"/>
              </a:rPr>
              <a:t>in the dog show?</a:t>
            </a:r>
          </a:p>
          <a:p>
            <a:pPr algn="ctr"/>
            <a:endParaRPr lang="en-US" sz="4400" dirty="0">
              <a:latin typeface="HelloRecess" panose="02000603000000000000" pitchFamily="2" charset="0"/>
              <a:ea typeface="HelloRecess" panose="02000603000000000000" pitchFamily="2" charset="0"/>
            </a:endParaRPr>
          </a:p>
          <a:p>
            <a:pPr marL="571500"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Henry: </a:t>
            </a:r>
            <a:r>
              <a:rPr lang="en-US" sz="4000" u="sng" dirty="0" err="1" smtClean="0">
                <a:latin typeface="KG Empire of Dirt" panose="02000000000000000000" pitchFamily="2" charset="0"/>
                <a:ea typeface="HelloRecess" panose="02000603000000000000" pitchFamily="2" charset="0"/>
              </a:rPr>
              <a:t>Ribsy</a:t>
            </a:r>
            <a:endParaRPr lang="en-US" sz="4000" u="sng" dirty="0" smtClean="0">
              <a:latin typeface="KG Empire of Dirt" panose="02000000000000000000" pitchFamily="2" charset="0"/>
              <a:ea typeface="HelloRecess" panose="02000603000000000000" pitchFamily="2" charset="0"/>
            </a:endParaRPr>
          </a:p>
          <a:p>
            <a:pPr marL="571500"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Scooter:  </a:t>
            </a:r>
            <a:r>
              <a:rPr lang="en-US" sz="4000" u="sng" dirty="0" smtClean="0">
                <a:latin typeface="KG Empire of Dirt" panose="02000000000000000000" pitchFamily="2" charset="0"/>
                <a:ea typeface="HelloRecess" panose="02000603000000000000" pitchFamily="2" charset="0"/>
              </a:rPr>
              <a:t>Rags</a:t>
            </a:r>
          </a:p>
          <a:p>
            <a:pPr marL="571500"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Robert: </a:t>
            </a:r>
            <a:r>
              <a:rPr lang="en-US" sz="4000" u="sng" dirty="0" smtClean="0">
                <a:latin typeface="KG Empire of Dirt" panose="02000000000000000000" pitchFamily="2" charset="0"/>
                <a:ea typeface="HelloRecess" panose="02000603000000000000" pitchFamily="2" charset="0"/>
              </a:rPr>
              <a:t>Sassy</a:t>
            </a:r>
          </a:p>
          <a:p>
            <a:pPr marL="571500" indent="-571500">
              <a:lnSpc>
                <a:spcPts val="5400"/>
              </a:lnSpc>
              <a:buClr>
                <a:srgbClr val="FFC000"/>
              </a:buClr>
              <a:buFont typeface="Wingdings" panose="05000000000000000000" pitchFamily="2" charset="2"/>
              <a:buChar char="«"/>
            </a:pPr>
            <a:r>
              <a:rPr lang="en-US" sz="4000" dirty="0" smtClean="0">
                <a:latin typeface="KG Empire of Dirt" panose="02000000000000000000" pitchFamily="2" charset="0"/>
                <a:ea typeface="HelloRecess" panose="02000603000000000000" pitchFamily="2" charset="0"/>
              </a:rPr>
              <a:t>Mary Jane: </a:t>
            </a:r>
            <a:r>
              <a:rPr lang="en-US" sz="4000" u="sng" dirty="0" smtClean="0">
                <a:latin typeface="KG Empire of Dirt" panose="02000000000000000000" pitchFamily="2" charset="0"/>
                <a:ea typeface="HelloRecess" panose="02000603000000000000" pitchFamily="2" charset="0"/>
              </a:rPr>
              <a:t>Princess Patricia of </a:t>
            </a:r>
            <a:r>
              <a:rPr lang="en-US" sz="4000" u="sng" dirty="0" err="1" smtClean="0">
                <a:latin typeface="KG Empire of Dirt" panose="02000000000000000000" pitchFamily="2" charset="0"/>
                <a:ea typeface="HelloRecess" panose="02000603000000000000" pitchFamily="2" charset="0"/>
              </a:rPr>
              <a:t>Tarabrook</a:t>
            </a:r>
            <a:endParaRPr lang="en-US" sz="4000" u="sng" dirty="0" smtClean="0">
              <a:latin typeface="KG Empire of Dirt" panose="02000000000000000000" pitchFamily="2" charset="0"/>
              <a:ea typeface="HelloRecess" panose="02000603000000000000" pitchFamily="2" charset="0"/>
            </a:endParaRPr>
          </a:p>
          <a:p>
            <a:pPr marL="571500" indent="-571500">
              <a:lnSpc>
                <a:spcPts val="5400"/>
              </a:lnSpc>
              <a:buClr>
                <a:srgbClr val="FFC000"/>
              </a:buClr>
              <a:buFont typeface="Wingdings" panose="05000000000000000000" pitchFamily="2" charset="2"/>
              <a:buChar char="«"/>
            </a:pPr>
            <a:r>
              <a:rPr lang="en-US" sz="4000" dirty="0" err="1" smtClean="0">
                <a:latin typeface="KG Empire of Dirt" panose="02000000000000000000" pitchFamily="2" charset="0"/>
                <a:ea typeface="HelloRecess" panose="02000603000000000000" pitchFamily="2" charset="0"/>
              </a:rPr>
              <a:t>Beezus</a:t>
            </a:r>
            <a:r>
              <a:rPr lang="en-US" sz="4000" dirty="0" smtClean="0">
                <a:latin typeface="KG Empire of Dirt" panose="02000000000000000000" pitchFamily="2" charset="0"/>
                <a:ea typeface="HelloRecess" panose="02000603000000000000" pitchFamily="2" charset="0"/>
              </a:rPr>
              <a:t> </a:t>
            </a:r>
            <a:r>
              <a:rPr lang="en-US" sz="4000" dirty="0">
                <a:latin typeface="KG Empire of Dirt" panose="02000000000000000000" pitchFamily="2" charset="0"/>
                <a:ea typeface="HelloRecess" panose="02000603000000000000" pitchFamily="2" charset="0"/>
              </a:rPr>
              <a:t>&amp; </a:t>
            </a:r>
            <a:r>
              <a:rPr lang="en-US" sz="4000" dirty="0" smtClean="0">
                <a:latin typeface="KG Empire of Dirt" panose="02000000000000000000" pitchFamily="2" charset="0"/>
                <a:ea typeface="HelloRecess" panose="02000603000000000000" pitchFamily="2" charset="0"/>
              </a:rPr>
              <a:t>Ramona: </a:t>
            </a:r>
            <a:r>
              <a:rPr lang="en-US" sz="4000" u="sng" dirty="0" smtClean="0">
                <a:latin typeface="KG Empire of Dirt" panose="02000000000000000000" pitchFamily="2" charset="0"/>
                <a:ea typeface="HelloRecess" panose="02000603000000000000" pitchFamily="2" charset="0"/>
              </a:rPr>
              <a:t>Puddles</a:t>
            </a:r>
            <a:endParaRPr lang="en-US" sz="4000" u="sng" dirty="0">
              <a:latin typeface="KG Empire of Dirt" panose="02000000000000000000" pitchFamily="2" charset="0"/>
              <a:ea typeface="HelloRecess" panose="02000603000000000000" pitchFamily="2" charset="0"/>
            </a:endParaRPr>
          </a:p>
        </p:txBody>
      </p:sp>
      <p:pic>
        <p:nvPicPr>
          <p:cNvPr id="1026" name="Picture 2" descr="http://www.swanson-media.com/photos/lightboxes/social/children/1940s-1950s/source/image/rs097-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239750">
            <a:off x="4005258" y="2281790"/>
            <a:ext cx="4467225" cy="2219654"/>
          </a:xfrm>
          <a:prstGeom prst="rect">
            <a:avLst/>
          </a:prstGeom>
          <a:noFill/>
          <a:ln w="76200">
            <a:solidFill>
              <a:schemeClr val="bg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6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0" y="1828800"/>
            <a:ext cx="3886200" cy="2123658"/>
          </a:xfrm>
          <a:prstGeom prst="rect">
            <a:avLst/>
          </a:prstGeom>
        </p:spPr>
        <p:txBody>
          <a:bodyPr wrap="square">
            <a:spAutoFit/>
          </a:bodyPr>
          <a:lstStyle/>
          <a:p>
            <a:pPr algn="ctr"/>
            <a:r>
              <a:rPr lang="en-US" sz="4400" dirty="0">
                <a:latin typeface="KG Empire of Dirt" panose="02000000000000000000" pitchFamily="2" charset="0"/>
                <a:ea typeface="HelloRecess" panose="02000603000000000000" pitchFamily="2" charset="0"/>
              </a:rPr>
              <a:t>Why is this chapter called </a:t>
            </a:r>
            <a:endParaRPr lang="en-US" sz="4400" dirty="0" smtClean="0">
              <a:latin typeface="KG Empire of Dirt" panose="02000000000000000000" pitchFamily="2" charset="0"/>
              <a:ea typeface="HelloRecess" panose="02000603000000000000" pitchFamily="2" charset="0"/>
            </a:endParaRPr>
          </a:p>
          <a:p>
            <a:pPr algn="ctr"/>
            <a:r>
              <a:rPr lang="en-US" sz="4400" dirty="0" smtClean="0">
                <a:latin typeface="KG Empire of Dirt" panose="02000000000000000000" pitchFamily="2" charset="0"/>
                <a:ea typeface="HelloRecess" panose="02000603000000000000" pitchFamily="2" charset="0"/>
              </a:rPr>
              <a:t>“</a:t>
            </a:r>
            <a:r>
              <a:rPr lang="en-US" sz="4400" dirty="0">
                <a:latin typeface="KG Empire of Dirt" panose="02000000000000000000" pitchFamily="2" charset="0"/>
                <a:ea typeface="HelloRecess" panose="02000603000000000000" pitchFamily="2" charset="0"/>
              </a:rPr>
              <a:t>The Pale Pink Dog”?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06732"/>
            <a:ext cx="3810000" cy="53340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133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ttp://www.thrivems.com/uploads/2/1/0/2/21022500/_______7130289_orig.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917855">
            <a:off x="7055886" y="5267445"/>
            <a:ext cx="1723446" cy="11345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rivems.com/uploads/2/1/0/2/21022500/_______7130289_orig.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82145" flipH="1">
            <a:off x="407595" y="3293569"/>
            <a:ext cx="1723446" cy="11345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2491" y="610136"/>
            <a:ext cx="8458133" cy="6247864"/>
          </a:xfrm>
          <a:prstGeom prst="rect">
            <a:avLst/>
          </a:prstGeom>
        </p:spPr>
        <p:txBody>
          <a:bodyPr wrap="square">
            <a:spAutoFit/>
          </a:bodyPr>
          <a:lstStyle/>
          <a:p>
            <a:pPr marL="114300"/>
            <a:r>
              <a:rPr lang="en-US" sz="4000" dirty="0" smtClean="0">
                <a:latin typeface="KG Empire of Dirt" panose="02000000000000000000" pitchFamily="2" charset="0"/>
                <a:ea typeface="HelloRecess" panose="02000603000000000000" pitchFamily="2" charset="0"/>
              </a:rPr>
              <a:t>The chapter is called </a:t>
            </a:r>
            <a:r>
              <a:rPr lang="en-US" sz="4000" dirty="0">
                <a:latin typeface="KG Empire of Dirt" panose="02000000000000000000" pitchFamily="2" charset="0"/>
                <a:ea typeface="HelloRecess" panose="02000603000000000000" pitchFamily="2" charset="0"/>
              </a:rPr>
              <a:t>“The Pale Pink Dog</a:t>
            </a:r>
            <a:r>
              <a:rPr lang="en-US" sz="4000" dirty="0" smtClean="0">
                <a:latin typeface="KG Empire of Dirt" panose="02000000000000000000" pitchFamily="2" charset="0"/>
                <a:ea typeface="HelloRecess" panose="02000603000000000000" pitchFamily="2" charset="0"/>
              </a:rPr>
              <a:t>” because Henry put his mom’s talcum powder on </a:t>
            </a:r>
            <a:r>
              <a:rPr lang="en-US" sz="4000" dirty="0" err="1" smtClean="0">
                <a:latin typeface="KG Empire of Dirt" panose="02000000000000000000" pitchFamily="2" charset="0"/>
                <a:ea typeface="HelloRecess" panose="02000603000000000000" pitchFamily="2" charset="0"/>
              </a:rPr>
              <a:t>Ribsy</a:t>
            </a:r>
            <a:r>
              <a:rPr lang="en-US" sz="4000" dirty="0" smtClean="0">
                <a:latin typeface="KG Empire of Dirt" panose="02000000000000000000" pitchFamily="2" charset="0"/>
                <a:ea typeface="HelloRecess" panose="02000603000000000000" pitchFamily="2" charset="0"/>
              </a:rPr>
              <a:t> and the dog turned pink. </a:t>
            </a:r>
            <a:endParaRPr lang="en-US" sz="4000" dirty="0">
              <a:latin typeface="KG Empire of Dirt" panose="02000000000000000000" pitchFamily="2" charset="0"/>
              <a:ea typeface="HelloRecess" panose="02000603000000000000" pitchFamily="2" charset="0"/>
            </a:endParaRPr>
          </a:p>
          <a:p>
            <a:r>
              <a:rPr lang="en-US" sz="6000" dirty="0" smtClean="0">
                <a:latin typeface="Century Schoolbook" panose="02040604050505020304" pitchFamily="18" charset="0"/>
                <a:cs typeface="Courier New" panose="02070309020205020404" pitchFamily="49" charset="0"/>
              </a:rPr>
              <a:t>  </a:t>
            </a:r>
            <a:endParaRPr lang="en-US" sz="34400" dirty="0" smtClean="0">
              <a:latin typeface="Century Schoolbook" panose="02040604050505020304" pitchFamily="18" charset="0"/>
              <a:cs typeface="Courier New" panose="02070309020205020404" pitchFamily="49" charset="0"/>
            </a:endParaRPr>
          </a:p>
          <a:p>
            <a:pPr>
              <a:tabLst>
                <a:tab pos="465138" algn="l"/>
              </a:tabLst>
            </a:pPr>
            <a:r>
              <a:rPr lang="en-US" sz="2200" dirty="0">
                <a:latin typeface="Century Schoolbook" panose="02040604050505020304" pitchFamily="18" charset="0"/>
                <a:cs typeface="Courier New" panose="02070309020205020404" pitchFamily="49" charset="0"/>
              </a:rPr>
              <a:t>	Henry had an idea! If he only had time, he could run home for a can of talcum powder to sprinkle on the white parts of </a:t>
            </a:r>
            <a:r>
              <a:rPr lang="en-US" sz="2200" dirty="0" err="1">
                <a:latin typeface="Century Schoolbook" panose="02040604050505020304" pitchFamily="18" charset="0"/>
                <a:cs typeface="Courier New" panose="02070309020205020404" pitchFamily="49" charset="0"/>
              </a:rPr>
              <a:t>Ribsy</a:t>
            </a:r>
            <a:r>
              <a:rPr lang="en-US" sz="2200" dirty="0">
                <a:latin typeface="Century Schoolbook" panose="02040604050505020304" pitchFamily="18" charset="0"/>
                <a:cs typeface="Courier New" panose="02070309020205020404" pitchFamily="49" charset="0"/>
              </a:rPr>
              <a:t>! That would cover up the dirt. It didn't matter about the yellow and black and brown parts. The dirt didn't show there </a:t>
            </a:r>
            <a:r>
              <a:rPr lang="en-US" sz="2200" dirty="0" smtClean="0">
                <a:latin typeface="Century Schoolbook" panose="02040604050505020304" pitchFamily="18" charset="0"/>
                <a:cs typeface="Courier New" panose="02070309020205020404" pitchFamily="49" charset="0"/>
              </a:rPr>
              <a:t>much… </a:t>
            </a:r>
          </a:p>
          <a:p>
            <a:pPr>
              <a:tabLst>
                <a:tab pos="465138" algn="l"/>
              </a:tabLst>
            </a:pPr>
            <a:r>
              <a:rPr lang="en-US" sz="2200" dirty="0" smtClean="0">
                <a:latin typeface="Century Schoolbook" panose="02040604050505020304" pitchFamily="18" charset="0"/>
                <a:cs typeface="Courier New" panose="02070309020205020404" pitchFamily="49" charset="0"/>
              </a:rPr>
              <a:t>      Henry </a:t>
            </a:r>
            <a:r>
              <a:rPr lang="en-US" sz="2200" dirty="0">
                <a:latin typeface="Century Schoolbook" panose="02040604050505020304" pitchFamily="18" charset="0"/>
                <a:cs typeface="Courier New" panose="02070309020205020404" pitchFamily="49" charset="0"/>
              </a:rPr>
              <a:t>was horrified. He could scarcely believe what he saw. The talcum powder wasn't white it was pink! Who ever heard of a dog with pink spots! Quickly he tried to brush the powder off. But </a:t>
            </a:r>
            <a:r>
              <a:rPr lang="en-US" sz="2200" dirty="0" err="1">
                <a:latin typeface="Century Schoolbook" panose="02040604050505020304" pitchFamily="18" charset="0"/>
                <a:cs typeface="Courier New" panose="02070309020205020404" pitchFamily="49" charset="0"/>
              </a:rPr>
              <a:t>Ribsy</a:t>
            </a:r>
            <a:r>
              <a:rPr lang="en-US" sz="2200" dirty="0">
                <a:latin typeface="Century Schoolbook" panose="02040604050505020304" pitchFamily="18" charset="0"/>
                <a:cs typeface="Courier New" panose="02070309020205020404" pitchFamily="49" charset="0"/>
              </a:rPr>
              <a:t> was still damp and the powder didn't brush off.</a:t>
            </a:r>
          </a:p>
          <a:p>
            <a:pPr>
              <a:tabLst>
                <a:tab pos="465138" algn="l"/>
              </a:tabLst>
            </a:pPr>
            <a:r>
              <a:rPr lang="en-US" sz="2200" dirty="0" smtClean="0">
                <a:latin typeface="Century Schoolbook" panose="02040604050505020304" pitchFamily="18" charset="0"/>
                <a:cs typeface="Courier New" panose="02070309020205020404" pitchFamily="49" charset="0"/>
              </a:rPr>
              <a:t>	</a:t>
            </a:r>
            <a:endParaRPr lang="en-US" sz="2200" dirty="0">
              <a:latin typeface="Century Schoolbook" panose="02040604050505020304" pitchFamily="18" charset="0"/>
              <a:cs typeface="Courier New" panose="02070309020205020404" pitchFamily="49" charset="0"/>
            </a:endParaRPr>
          </a:p>
        </p:txBody>
      </p:sp>
    </p:spTree>
    <p:extLst>
      <p:ext uri="{BB962C8B-B14F-4D97-AF65-F5344CB8AC3E}">
        <p14:creationId xmlns:p14="http://schemas.microsoft.com/office/powerpoint/2010/main" val="273447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2501</TotalTime>
  <Words>1280</Words>
  <Application>Microsoft Office PowerPoint</Application>
  <PresentationFormat>On-screen Show (4:3)</PresentationFormat>
  <Paragraphs>157</Paragraphs>
  <Slides>51</Slides>
  <Notes>1</Notes>
  <HiddenSlides>0</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1_Office Theme</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Based on the information in the story, WHEN does Henry Huggins take place?</vt:lpstr>
      <vt:lpstr>What have you learned about the time period while reading? </vt:lpstr>
      <vt:lpstr>How would the story change if  it took place in a different time?</vt:lpstr>
      <vt:lpstr>PowerPoint Presentation</vt:lpstr>
      <vt:lpstr>schema: what you know about something; background knowledge.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VAteacher</cp:lastModifiedBy>
  <cp:revision>262</cp:revision>
  <dcterms:created xsi:type="dcterms:W3CDTF">2013-10-02T00:05:59Z</dcterms:created>
  <dcterms:modified xsi:type="dcterms:W3CDTF">2017-05-14T05:30:56Z</dcterms:modified>
</cp:coreProperties>
</file>