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  <p:sldMasterId id="2147483804" r:id="rId5"/>
  </p:sldMasterIdLst>
  <p:notesMasterIdLst>
    <p:notesMasterId r:id="rId40"/>
  </p:notesMasterIdLst>
  <p:sldIdLst>
    <p:sldId id="257" r:id="rId6"/>
    <p:sldId id="396" r:id="rId7"/>
    <p:sldId id="425" r:id="rId8"/>
    <p:sldId id="427" r:id="rId9"/>
    <p:sldId id="426" r:id="rId10"/>
    <p:sldId id="429" r:id="rId11"/>
    <p:sldId id="397" r:id="rId12"/>
    <p:sldId id="430" r:id="rId13"/>
    <p:sldId id="431" r:id="rId14"/>
    <p:sldId id="336" r:id="rId15"/>
    <p:sldId id="405" r:id="rId16"/>
    <p:sldId id="409" r:id="rId17"/>
    <p:sldId id="410" r:id="rId18"/>
    <p:sldId id="411" r:id="rId19"/>
    <p:sldId id="412" r:id="rId20"/>
    <p:sldId id="413" r:id="rId21"/>
    <p:sldId id="406" r:id="rId22"/>
    <p:sldId id="401" r:id="rId23"/>
    <p:sldId id="403" r:id="rId24"/>
    <p:sldId id="399" r:id="rId25"/>
    <p:sldId id="402" r:id="rId26"/>
    <p:sldId id="404" r:id="rId27"/>
    <p:sldId id="424" r:id="rId28"/>
    <p:sldId id="420" r:id="rId29"/>
    <p:sldId id="432" r:id="rId30"/>
    <p:sldId id="428" r:id="rId31"/>
    <p:sldId id="416" r:id="rId32"/>
    <p:sldId id="421" r:id="rId33"/>
    <p:sldId id="417" r:id="rId34"/>
    <p:sldId id="418" r:id="rId35"/>
    <p:sldId id="419" r:id="rId36"/>
    <p:sldId id="281" r:id="rId37"/>
    <p:sldId id="433" r:id="rId38"/>
    <p:sldId id="434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6600"/>
    <a:srgbClr val="006600"/>
    <a:srgbClr val="008080"/>
    <a:srgbClr val="7900F2"/>
    <a:srgbClr val="FFFF66"/>
    <a:srgbClr val="333399"/>
    <a:srgbClr val="0066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382" autoAdjust="0"/>
  </p:normalViewPr>
  <p:slideViewPr>
    <p:cSldViewPr>
      <p:cViewPr varScale="1">
        <p:scale>
          <a:sx n="92" d="100"/>
          <a:sy n="92" d="100"/>
        </p:scale>
        <p:origin x="-43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7470-F194-4D6A-8126-F38A3A94F0F6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C928-4248-414B-A8FE-441942D7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4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5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5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19E4-B318-44ED-9E21-C1EA69F0AE6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C928-4248-414B-A8FE-441942D777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9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4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9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3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4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75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2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53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03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5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5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1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10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6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43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1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0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03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49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67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8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4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0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82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99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96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2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9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2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5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5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91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0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11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4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9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6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charlottelawlibrary.files.wordpress.com/2012/09/ele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https://charlottelawlibrary.files.wordpress.com/2012/09/electi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/>
          <p:nvPr/>
        </p:nvSpPr>
        <p:spPr>
          <a:xfrm>
            <a:off x="2209800" y="590550"/>
            <a:ext cx="6781800" cy="1476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effectLst/>
                <a:latin typeface="HelloEsliScript"/>
                <a:ea typeface="Calibri"/>
                <a:cs typeface="Times New Roman"/>
              </a:rPr>
              <a:t>Writing an</a:t>
            </a:r>
            <a:endParaRPr lang="en-US" sz="1000" dirty="0">
              <a:effectLst/>
              <a:latin typeface="Segoe UI"/>
              <a:ea typeface="Calibri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735317" y="1624664"/>
            <a:ext cx="6399283" cy="1428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800" dirty="0">
                <a:effectLst/>
                <a:latin typeface="HelloEsliScript"/>
                <a:ea typeface="Calibri"/>
                <a:cs typeface="Times New Roman"/>
              </a:rPr>
              <a:t>Editorial </a:t>
            </a:r>
            <a:endParaRPr lang="en-US" sz="1100" dirty="0">
              <a:effectLst/>
              <a:latin typeface="Segoe U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0641" y="305341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INTRODUCTION</a:t>
            </a:r>
          </a:p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Body Paragraphs</a:t>
            </a:r>
          </a:p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Transitional phrases</a:t>
            </a:r>
          </a:p>
          <a:p>
            <a:pPr algn="ctr"/>
            <a:r>
              <a:rPr lang="en-US" sz="2400" dirty="0" smtClean="0">
                <a:solidFill>
                  <a:srgbClr val="5C1E3D"/>
                </a:solidFill>
                <a:latin typeface="KG Sorry Not Sorry Chub" panose="02000506000000020004" pitchFamily="2" charset="0"/>
              </a:rPr>
              <a:t>Conclusion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15240" y="4814758"/>
            <a:ext cx="9235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aper 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5082487">
            <a:off x="2670463" y="1449532"/>
            <a:ext cx="457200" cy="457200"/>
          </a:xfrm>
          <a:prstGeom prst="irregularSeal1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914400" y="438150"/>
            <a:ext cx="7543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u="sng" kern="1200" dirty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WRITING </a:t>
            </a:r>
            <a:r>
              <a:rPr lang="en-US" sz="4000" u="sng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GOALs: body paragraphs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/>
              <a:ea typeface="Times New Roman"/>
            </a:endParaRP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I CAN </a:t>
            </a:r>
            <a:r>
              <a:rPr lang="en-US" sz="2400" dirty="0" smtClean="0">
                <a:solidFill>
                  <a:srgbClr val="FF0000"/>
                </a:solidFill>
                <a:latin typeface="KG Sorry Not Sorry Chub"/>
                <a:ea typeface="Sweet Pea"/>
                <a:cs typeface="Sweet Pea"/>
              </a:rPr>
              <a:t>Develop 3 body paragraphs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, EACH </a:t>
            </a:r>
            <a:r>
              <a:rPr lang="en-US" sz="2400" dirty="0">
                <a:latin typeface="KG Sorry Not Sorry Chub"/>
                <a:ea typeface="Sweet Pea"/>
                <a:cs typeface="Sweet Pea"/>
              </a:rPr>
              <a:t>with a 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topic </a:t>
            </a:r>
            <a:r>
              <a:rPr lang="en-US" sz="2400" dirty="0">
                <a:latin typeface="KG Sorry Not Sorry Chub"/>
                <a:ea typeface="Sweet Pea"/>
                <a:cs typeface="Sweet Pea"/>
              </a:rPr>
              <a:t>sentence 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that is supported </a:t>
            </a:r>
            <a:r>
              <a:rPr lang="en-US" sz="2400" dirty="0">
                <a:latin typeface="KG Sorry Not Sorry Chub"/>
                <a:ea typeface="Sweet Pea"/>
                <a:cs typeface="Sweet Pea"/>
              </a:rPr>
              <a:t>by 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background information, persuasive details, facts </a:t>
            </a:r>
            <a:r>
              <a:rPr lang="en-US" sz="2400" dirty="0">
                <a:latin typeface="KG Sorry Not Sorry Chub"/>
                <a:ea typeface="Sweet Pea"/>
                <a:cs typeface="Sweet Pea"/>
              </a:rPr>
              <a:t>and reasons explaining 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my </a:t>
            </a:r>
            <a:r>
              <a:rPr lang="en-US" sz="2400" dirty="0">
                <a:latin typeface="KG Sorry Not Sorry Chub"/>
                <a:ea typeface="Sweet Pea"/>
                <a:cs typeface="Sweet Pea"/>
              </a:rPr>
              <a:t>opinion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.</a:t>
            </a:r>
            <a:endParaRPr lang="en-US" sz="2400" dirty="0">
              <a:latin typeface="KG Sorry Not Sorry Chub"/>
              <a:ea typeface="Sweet Pea"/>
              <a:cs typeface="Sweet Pea"/>
            </a:endParaRP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I WILL MAKE SURE ALL OF THE BODY PARAGRAPHS </a:t>
            </a:r>
            <a:r>
              <a:rPr lang="en-US" sz="2400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SUPPORT MY THESIS STATEMENT</a:t>
            </a:r>
            <a:r>
              <a:rPr lang="en-US" sz="2400" dirty="0" smtClean="0">
                <a:latin typeface="KG Sorry Not Sorry Chub"/>
                <a:ea typeface="Sweet Pea"/>
                <a:cs typeface="Sweet Pea"/>
              </a:rPr>
              <a:t>.</a:t>
            </a: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I WILL USE </a:t>
            </a:r>
            <a:r>
              <a:rPr lang="en-US" sz="2400" dirty="0" smtClean="0">
                <a:solidFill>
                  <a:srgbClr val="008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TRANSITIONS</a:t>
            </a:r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 TO link </a:t>
            </a:r>
            <a:r>
              <a:rPr lang="en-US" sz="24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sentences and transition smoothly from point to point.</a:t>
            </a: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2800" dirty="0">
              <a:latin typeface="KG Sorry Not Sorry Chub"/>
              <a:ea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31991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77876" y="438150"/>
            <a:ext cx="7680324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Writing the Body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105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latin typeface="APLTypeATeacher" panose="02000603000000000000" pitchFamily="2" charset="0"/>
                <a:ea typeface="APLTypeATeacher" panose="02000603000000000000" pitchFamily="2" charset="0"/>
              </a:rPr>
              <a:t>3</a:t>
            </a:r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middle </a:t>
            </a:r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paragraphs </a:t>
            </a:r>
            <a:endParaRPr lang="en-US" sz="3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give facts, evidence </a:t>
            </a:r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and reasons that support your </a:t>
            </a:r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opinion. 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Write </a:t>
            </a:r>
            <a:r>
              <a:rPr lang="en-US" sz="3600" dirty="0" smtClean="0">
                <a:solidFill>
                  <a:srgbClr val="000000"/>
                </a:solidFill>
                <a:latin typeface="APLTypeATeacher" panose="02000603000000000000" pitchFamily="2" charset="0"/>
                <a:ea typeface="APLTypeATeacher" panose="02000603000000000000" pitchFamily="2" charset="0"/>
              </a:rPr>
              <a:t>1</a:t>
            </a:r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paragraph for each “reason” listed in your thesis statement.</a:t>
            </a:r>
            <a:endParaRPr lang="en-US" sz="3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7950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7150"/>
            <a:ext cx="403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4724401" y="1771650"/>
            <a:ext cx="1078379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615"/>
            <a:ext cx="4191001" cy="50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 Brace 22"/>
          <p:cNvSpPr/>
          <p:nvPr/>
        </p:nvSpPr>
        <p:spPr>
          <a:xfrm>
            <a:off x="4724401" y="1771650"/>
            <a:ext cx="1078379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0" y="29768"/>
            <a:ext cx="4315690" cy="503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4724401" y="1771650"/>
            <a:ext cx="1078379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1"/>
            <a:ext cx="4114799" cy="50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schemeClr val="bg1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4724401" y="1771650"/>
            <a:ext cx="1078379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615"/>
            <a:ext cx="4191001" cy="50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 Brace 22"/>
          <p:cNvSpPr/>
          <p:nvPr/>
        </p:nvSpPr>
        <p:spPr>
          <a:xfrm>
            <a:off x="4724401" y="1771650"/>
            <a:ext cx="1078379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-275323" y="-323986"/>
            <a:ext cx="4953000" cy="3914775"/>
          </a:xfrm>
          <a:prstGeom prst="irregularSeal1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67200" y="209550"/>
            <a:ext cx="3886200" cy="1284963"/>
          </a:xfrm>
          <a:prstGeom prst="rect">
            <a:avLst/>
          </a:prstGeom>
          <a:solidFill>
            <a:schemeClr val="bg1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59926" y="1633403"/>
            <a:ext cx="4663440" cy="89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0417" y="3026302"/>
            <a:ext cx="3083515" cy="1907648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666750" y="209550"/>
            <a:ext cx="3107499" cy="29850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u="sng" dirty="0">
                <a:solidFill>
                  <a:srgbClr val="333399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T</a:t>
            </a:r>
            <a:r>
              <a:rPr lang="en-US" sz="3600" u="sng" dirty="0" smtClean="0">
                <a:solidFill>
                  <a:srgbClr val="333399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ransitional phrases 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link sentences and transition smoothly from point to point.</a:t>
            </a: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9" y="2705100"/>
            <a:ext cx="2400300" cy="222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8"/>
          <a:stretch/>
        </p:blipFill>
        <p:spPr bwMode="auto">
          <a:xfrm>
            <a:off x="6324600" y="2722127"/>
            <a:ext cx="2105025" cy="221182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74" y="590550"/>
            <a:ext cx="1847552" cy="84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6" y="285750"/>
            <a:ext cx="3657600" cy="2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414179"/>
            <a:ext cx="1752600" cy="14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b="4368"/>
          <a:stretch/>
        </p:blipFill>
        <p:spPr bwMode="auto">
          <a:xfrm>
            <a:off x="3864700" y="1702056"/>
            <a:ext cx="4486276" cy="8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137336"/>
            <a:ext cx="2990851" cy="2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03971" y="438150"/>
            <a:ext cx="7501829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Body Paragraph 1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>
              <a:tabLst>
                <a:tab pos="46355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	Our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town needs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Paws and Purrs animal shelter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facility takes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care of injured wild animals as well as giving homes to stray cats and dogs. Keeping the shelter open is important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for our community. According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 Dr. Moore,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 local veterinarian, “The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shelter takes care of more than 500 animals a year. Since there is no other shelter in the area, without the Paws and Purrs shelter these animals would likely be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destroyed.”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4046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1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03971" y="438150"/>
            <a:ext cx="7501829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Body Paragraph 1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>
              <a:tabLst>
                <a:tab pos="46355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	Our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town needs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Paws and Purrs animal shelter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facility takes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care of injured wild animals as well as giving homes to stray cats and dogs. Keeping the shelter open is important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for our community. According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 Dr. Moore,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 local veterinarian, </a:t>
            </a:r>
            <a:r>
              <a:rPr lang="en-US" sz="2600" dirty="0" smtClean="0">
                <a:solidFill>
                  <a:srgbClr val="0000CC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“The </a:t>
            </a:r>
            <a:r>
              <a:rPr lang="en-US" sz="2600" dirty="0">
                <a:solidFill>
                  <a:srgbClr val="0000CC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shelter takes care of more than 500 animals a year. Since there is no other shelter in the area, without the Paws and Purrs </a:t>
            </a:r>
            <a:r>
              <a:rPr lang="en-US" sz="2600" dirty="0" smtClean="0">
                <a:solidFill>
                  <a:srgbClr val="0000CC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shelter </a:t>
            </a:r>
            <a:r>
              <a:rPr lang="en-US" sz="2600" dirty="0">
                <a:solidFill>
                  <a:srgbClr val="0000CC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these animals would likely be </a:t>
            </a:r>
            <a:r>
              <a:rPr lang="en-US" sz="2600" dirty="0" smtClean="0">
                <a:solidFill>
                  <a:srgbClr val="0000CC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destroyed.”</a:t>
            </a:r>
            <a:endParaRPr lang="en-US" sz="3200" dirty="0">
              <a:solidFill>
                <a:srgbClr val="0000CC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4046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1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45162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80"/>
                </a:solidFill>
              </a:rPr>
              <a:t>Adding a quote from an expert, helps to PERSUADE!</a:t>
            </a:r>
            <a:endParaRPr lang="en-US" b="1" dirty="0">
              <a:solidFill>
                <a:srgbClr val="0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1114">
            <a:off x="8039060" y="4155603"/>
            <a:ext cx="859813" cy="4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971795" y="590550"/>
            <a:ext cx="43434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KG Sorry Not Sorry Chub"/>
                <a:ea typeface="Segoe UI"/>
                <a:cs typeface="Segoe UI"/>
              </a:rPr>
              <a:t>PARTS OF AN  EDITORIAL</a:t>
            </a:r>
            <a:endParaRPr lang="en-US" sz="14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  <a:p>
            <a:r>
              <a:rPr lang="en-US" sz="600" dirty="0">
                <a:solidFill>
                  <a:prstClr val="black"/>
                </a:solidFill>
                <a:latin typeface="KG Sorry Not Sorry Chub"/>
                <a:ea typeface="Segoe UI"/>
                <a:cs typeface="Segoe UI"/>
              </a:rPr>
              <a:t> </a:t>
            </a:r>
            <a:endParaRPr lang="en-US" sz="16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  <a:p>
            <a:pPr marL="342900" indent="-230188">
              <a:buFont typeface="Wingdings"/>
              <a:buChar char=""/>
            </a:pPr>
            <a:r>
              <a:rPr lang="en-US" sz="1500" b="1" dirty="0">
                <a:solidFill>
                  <a:prstClr val="black"/>
                </a:solidFill>
                <a:latin typeface="Segoe UI"/>
                <a:ea typeface="Segoe UI"/>
              </a:rPr>
              <a:t>Introduction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: The first paragraph </a:t>
            </a:r>
            <a:r>
              <a:rPr lang="en-US" sz="1500" dirty="0" smtClean="0">
                <a:solidFill>
                  <a:prstClr val="black"/>
                </a:solidFill>
                <a:latin typeface="Segoe UI"/>
                <a:ea typeface="Segoe UI"/>
              </a:rPr>
              <a:t>includes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a </a:t>
            </a:r>
            <a:r>
              <a:rPr lang="en-US" sz="1500" b="1" dirty="0" smtClean="0">
                <a:solidFill>
                  <a:srgbClr val="7900F2"/>
                </a:solidFill>
                <a:latin typeface="Segoe UI"/>
                <a:ea typeface="Segoe UI"/>
              </a:rPr>
              <a:t>thesis statement </a:t>
            </a:r>
            <a:r>
              <a:rPr lang="en-US" sz="1500" dirty="0" smtClean="0">
                <a:solidFill>
                  <a:prstClr val="black"/>
                </a:solidFill>
                <a:latin typeface="Segoe UI"/>
                <a:ea typeface="Segoe UI"/>
              </a:rPr>
              <a:t>explaining what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the </a:t>
            </a:r>
            <a:r>
              <a:rPr lang="en-US" sz="1500" b="1" dirty="0" smtClean="0">
                <a:solidFill>
                  <a:srgbClr val="FF0000"/>
                </a:solidFill>
                <a:latin typeface="Segoe UI"/>
                <a:ea typeface="Segoe UI"/>
              </a:rPr>
              <a:t>topic</a:t>
            </a:r>
            <a:r>
              <a:rPr lang="en-US" sz="1500" dirty="0" smtClean="0">
                <a:solidFill>
                  <a:srgbClr val="FF0000"/>
                </a:solidFill>
                <a:latin typeface="Segoe UI"/>
                <a:ea typeface="Segoe UI"/>
              </a:rPr>
              <a:t> </a:t>
            </a:r>
            <a:r>
              <a:rPr lang="en-US" sz="1500" dirty="0" smtClean="0">
                <a:solidFill>
                  <a:prstClr val="black"/>
                </a:solidFill>
                <a:latin typeface="Segoe UI"/>
                <a:ea typeface="Segoe UI"/>
              </a:rPr>
              <a:t>is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, and what the editorial writer’s </a:t>
            </a:r>
            <a:r>
              <a:rPr lang="en-US" sz="1500" b="1" dirty="0">
                <a:solidFill>
                  <a:srgbClr val="FF0000"/>
                </a:solidFill>
                <a:latin typeface="Segoe UI"/>
                <a:ea typeface="Segoe UI"/>
              </a:rPr>
              <a:t>opinion</a:t>
            </a:r>
            <a:r>
              <a:rPr lang="en-US" sz="1500" dirty="0">
                <a:solidFill>
                  <a:srgbClr val="FF0000"/>
                </a:solidFill>
                <a:latin typeface="Segoe UI"/>
                <a:ea typeface="Segoe UI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is.</a:t>
            </a:r>
            <a:endParaRPr lang="en-US" sz="1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230188"/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 </a:t>
            </a:r>
            <a:endParaRPr lang="en-US" sz="15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  <a:p>
            <a:pPr marL="342900" indent="-230188">
              <a:buFont typeface="Wingdings"/>
              <a:buChar char=""/>
            </a:pPr>
            <a:r>
              <a:rPr lang="en-US" sz="1500" b="1" dirty="0">
                <a:solidFill>
                  <a:prstClr val="black"/>
                </a:solidFill>
                <a:latin typeface="Segoe UI"/>
                <a:ea typeface="Segoe UI"/>
              </a:rPr>
              <a:t>Body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: The middle paragraphs give </a:t>
            </a:r>
            <a:r>
              <a:rPr lang="en-US" sz="1500" b="1" dirty="0">
                <a:solidFill>
                  <a:srgbClr val="006600"/>
                </a:solidFill>
                <a:latin typeface="Segoe UI"/>
                <a:ea typeface="Segoe UI"/>
              </a:rPr>
              <a:t>background information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about the issue. Even more importantly, they give </a:t>
            </a:r>
            <a:r>
              <a:rPr lang="en-US" sz="1500" b="1" dirty="0">
                <a:solidFill>
                  <a:srgbClr val="006600"/>
                </a:solidFill>
                <a:latin typeface="Segoe UI"/>
                <a:ea typeface="Segoe UI"/>
              </a:rPr>
              <a:t>facts and reasons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explaining the writer’s opinion.</a:t>
            </a:r>
            <a:endParaRPr lang="en-US" sz="1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230188"/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  <a:cs typeface="Segoe UI"/>
              </a:rPr>
              <a:t> </a:t>
            </a:r>
            <a:endParaRPr lang="en-US" sz="15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  <a:p>
            <a:pPr marL="342900" indent="-230188">
              <a:buFont typeface="Wingdings"/>
              <a:buChar char=""/>
            </a:pPr>
            <a:r>
              <a:rPr lang="en-US" sz="1500" b="1" dirty="0">
                <a:solidFill>
                  <a:prstClr val="black"/>
                </a:solidFill>
                <a:latin typeface="Segoe UI"/>
                <a:ea typeface="Segoe UI"/>
              </a:rPr>
              <a:t>Conclusion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: The final paragraph often </a:t>
            </a:r>
            <a:r>
              <a:rPr lang="en-US" sz="1500" b="1" dirty="0">
                <a:solidFill>
                  <a:srgbClr val="F5B639"/>
                </a:solidFill>
                <a:latin typeface="Segoe UI"/>
                <a:ea typeface="Segoe UI"/>
              </a:rPr>
              <a:t>restates</a:t>
            </a:r>
            <a:r>
              <a:rPr lang="en-US" sz="1500" dirty="0">
                <a:solidFill>
                  <a:srgbClr val="F5B639"/>
                </a:solidFill>
                <a:latin typeface="Segoe UI"/>
                <a:ea typeface="Segoe UI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the </a:t>
            </a:r>
            <a:r>
              <a:rPr lang="en-US" sz="1500" dirty="0" smtClean="0">
                <a:solidFill>
                  <a:prstClr val="black"/>
                </a:solidFill>
                <a:latin typeface="Segoe UI"/>
                <a:ea typeface="Segoe UI"/>
              </a:rPr>
              <a:t>thesis and </a:t>
            </a:r>
            <a:r>
              <a:rPr lang="en-US" sz="1500" b="1" dirty="0">
                <a:solidFill>
                  <a:srgbClr val="F5B639"/>
                </a:solidFill>
                <a:latin typeface="Segoe UI"/>
                <a:ea typeface="Segoe UI"/>
              </a:rPr>
              <a:t>encourages readers to think in a different way or to take action</a:t>
            </a:r>
            <a:r>
              <a:rPr lang="en-US" sz="1500" dirty="0">
                <a:solidFill>
                  <a:prstClr val="black"/>
                </a:solidFill>
                <a:latin typeface="Segoe UI"/>
                <a:ea typeface="Segoe UI"/>
              </a:rPr>
              <a:t>!</a:t>
            </a:r>
            <a:endParaRPr lang="en-US" sz="15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5215" y="895350"/>
            <a:ext cx="293658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85801" y="209550"/>
            <a:ext cx="7848600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Don’t forget to state the main arguments </a:t>
            </a:r>
            <a:r>
              <a:rPr lang="en-US" sz="3600" u="sng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against</a:t>
            </a:r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your opinion too.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3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Then show the problems with those arguments!</a:t>
            </a:r>
            <a:endParaRPr lang="en-US" sz="36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" y="1692047"/>
            <a:ext cx="6858000" cy="20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5136"/>
            <a:ext cx="221170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62000" y="438150"/>
            <a:ext cx="7894311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Body Paragraph 2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1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>
              <a:tabLst>
                <a:tab pos="46355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	I realize some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people say that there are more important things to donate their money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 It's true there are many good causes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worthy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of support, such as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Friends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of the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Library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and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the Jefferson Area Food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Bank.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However, the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way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 community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cares for its most helpless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residents,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animals as well as people,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tells what that community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is like. 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By raising </a:t>
            </a:r>
            <a:r>
              <a:rPr lang="en-US" sz="2600" dirty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money to help care for animals that have been abandoned, or are wild and injured, we show that we are a caring community</a:t>
            </a: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</a:t>
            </a:r>
            <a:endParaRPr lang="en-US" sz="26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2564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9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79963" y="438150"/>
            <a:ext cx="786196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Body Paragraph 2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16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>
              <a:tabLst>
                <a:tab pos="463550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	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I realize some people say that there are more important things to donate their money </a:t>
            </a:r>
            <a:r>
              <a:rPr lang="en-US" sz="2600" dirty="0" smtClean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to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 It's true there are many good causes </a:t>
            </a:r>
            <a:r>
              <a:rPr lang="en-US" sz="2600" dirty="0" smtClean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worthy 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of support, such as the </a:t>
            </a:r>
            <a:r>
              <a:rPr lang="en-US" sz="2600" dirty="0" smtClean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Friends 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of the </a:t>
            </a:r>
            <a:r>
              <a:rPr lang="en-US" sz="2600" dirty="0" smtClean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Library 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and </a:t>
            </a:r>
            <a:r>
              <a:rPr lang="en-US" sz="2600" dirty="0" smtClean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the Jefferson Area Food </a:t>
            </a:r>
            <a:r>
              <a:rPr lang="en-US" sz="2600" dirty="0">
                <a:solidFill>
                  <a:srgbClr val="C0000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Bank. 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However, the </a:t>
            </a:r>
            <a:r>
              <a:rPr lang="en-US" sz="2600" dirty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way 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 community </a:t>
            </a:r>
            <a:r>
              <a:rPr lang="en-US" sz="2600" dirty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cares for its most helpless 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residents, </a:t>
            </a:r>
            <a:r>
              <a:rPr lang="en-US" sz="2600" dirty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animals as well as people, 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tells what that community </a:t>
            </a:r>
            <a:r>
              <a:rPr lang="en-US" sz="2600" dirty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is like. 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By raising </a:t>
            </a:r>
            <a:r>
              <a:rPr lang="en-US" sz="2600" dirty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money to help care for animals that have been abandoned, or are wild and injured, we show that we are a caring community</a:t>
            </a:r>
            <a:r>
              <a:rPr lang="en-US" sz="2600" dirty="0" smtClean="0">
                <a:solidFill>
                  <a:srgbClr val="002060"/>
                </a:solidFill>
                <a:latin typeface="HelloBoomerang" panose="02000603000000000000" pitchFamily="2" charset="0"/>
                <a:ea typeface="HelloBoomerang" panose="02000603000000000000" pitchFamily="2" charset="0"/>
              </a:rPr>
              <a:t>.</a:t>
            </a:r>
            <a:endParaRPr lang="en-US" sz="2600" dirty="0">
              <a:solidFill>
                <a:srgbClr val="00206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2564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9" y="2095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>
            <a:off x="533400" y="1581150"/>
            <a:ext cx="468780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flipH="1">
            <a:off x="8223810" y="3013549"/>
            <a:ext cx="468780" cy="160020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06393" y="3333750"/>
            <a:ext cx="89611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80"/>
                </a:solidFill>
              </a:rPr>
              <a:t>My Response</a:t>
            </a:r>
            <a:endParaRPr lang="en-US" sz="1400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" y="2124730"/>
            <a:ext cx="82296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80"/>
                </a:solidFill>
              </a:rPr>
              <a:t>Other Opinion</a:t>
            </a:r>
            <a:endParaRPr lang="en-US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55110" y="438150"/>
            <a:ext cx="7543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0000"/>
                </a:solidFill>
                <a:latin typeface="KG Sorry Not Sorry Chub"/>
                <a:ea typeface="HelloTypewriterSquisht"/>
                <a:cs typeface="Segoe UI"/>
              </a:rPr>
              <a:t>WRITING </a:t>
            </a:r>
            <a:r>
              <a:rPr lang="en-US" sz="4000" u="sng" dirty="0" smtClean="0">
                <a:solidFill>
                  <a:srgbClr val="000000"/>
                </a:solidFill>
                <a:latin typeface="KG Sorry Not Sorry Chub"/>
                <a:ea typeface="HelloTypewriterSquisht"/>
                <a:cs typeface="Segoe UI"/>
              </a:rPr>
              <a:t>GOAL: conclusion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I CAN WRITE A CONCLUSION PARAGRAPH THAT: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900F2"/>
                </a:solidFill>
                <a:latin typeface="KG Sorry Not Sorry Chub"/>
                <a:ea typeface="Sweet Pea"/>
                <a:cs typeface="Sweet Pea"/>
              </a:rPr>
              <a:t>Restates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the main idea of 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MY EDITORIAL. 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8080"/>
                </a:solidFill>
                <a:latin typeface="KG Sorry Not Sorry Chub"/>
                <a:ea typeface="Sweet Pea"/>
                <a:cs typeface="Sweet Pea"/>
              </a:rPr>
              <a:t>SUPPORTS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 MY thesis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statement. </a:t>
            </a:r>
            <a:endParaRPr lang="en-US" sz="2800" dirty="0" smtClean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6600"/>
                </a:solidFill>
                <a:latin typeface="KG Sorry Not Sorry Chub"/>
                <a:ea typeface="Sweet Pea"/>
                <a:cs typeface="Sweet Pea"/>
              </a:rPr>
              <a:t>Summarizes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the 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body paragraphs of MY essay.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Issues a </a:t>
            </a:r>
            <a:r>
              <a:rPr lang="en-US" sz="2800" dirty="0" smtClean="0">
                <a:solidFill>
                  <a:srgbClr val="008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call to action! </a:t>
            </a:r>
            <a:endParaRPr lang="en-US" sz="2400" dirty="0">
              <a:solidFill>
                <a:srgbClr val="008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pPr marL="795338" lvl="1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2048741"/>
            <a:ext cx="210432" cy="329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79" y="2634096"/>
            <a:ext cx="210432" cy="329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70" y="3191741"/>
            <a:ext cx="210432" cy="329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70" y="3780559"/>
            <a:ext cx="210432" cy="3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3619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Writing the Conclusion</a:t>
            </a:r>
            <a:endParaRPr lang="en-US" sz="5400" dirty="0" smtClean="0"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500" dirty="0" smtClean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latin typeface="HelloCutie" panose="02000603000000000000" pitchFamily="2" charset="0"/>
                <a:ea typeface="HelloCutie" panose="02000603000000000000" pitchFamily="2" charset="0"/>
              </a:rPr>
              <a:t>The final paragraph wraps up the essay and leaves your reader with something to think about.</a:t>
            </a:r>
          </a:p>
          <a:p>
            <a:r>
              <a:rPr lang="en-US" sz="2800" dirty="0" smtClean="0"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7950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3619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Writing the Conclusion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5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The final paragraph wraps up the essay and leaves your reader with something to think about.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In an editorial, the conclusion is your last chance to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persuade your audience!</a:t>
            </a:r>
            <a:endParaRPr lang="en-US" sz="36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 </a:t>
            </a:r>
            <a:endParaRPr lang="en-US" sz="28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7950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3619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Writing the Conclusion</a:t>
            </a:r>
            <a:endParaRPr lang="en-US" sz="54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  <a:cs typeface="Times New Roman"/>
            </a:endParaRPr>
          </a:p>
          <a:p>
            <a:pPr algn="ctr"/>
            <a:endParaRPr lang="en-US" sz="5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2800" dirty="0">
                <a:latin typeface="HelloCutie" panose="02000603000000000000" pitchFamily="2" charset="0"/>
                <a:ea typeface="HelloCutie" panose="02000603000000000000" pitchFamily="2" charset="0"/>
              </a:rPr>
              <a:t> </a:t>
            </a:r>
            <a:endParaRPr lang="en-US" sz="3600" dirty="0" smtClean="0"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latin typeface="HelloCutie" panose="02000603000000000000" pitchFamily="2" charset="0"/>
                <a:ea typeface="HelloCutie" panose="02000603000000000000" pitchFamily="2" charset="0"/>
              </a:rPr>
              <a:t>When your audience is finished reading your editorial, what </a:t>
            </a:r>
            <a:r>
              <a:rPr lang="en-US" sz="3600" dirty="0">
                <a:latin typeface="HelloCutie" panose="02000603000000000000" pitchFamily="2" charset="0"/>
                <a:ea typeface="HelloCutie" panose="02000603000000000000" pitchFamily="2" charset="0"/>
              </a:rPr>
              <a:t>you want </a:t>
            </a:r>
            <a:r>
              <a:rPr lang="en-US" sz="3600" dirty="0" smtClean="0">
                <a:latin typeface="HelloCutie" panose="02000603000000000000" pitchFamily="2" charset="0"/>
                <a:ea typeface="HelloCutie" panose="02000603000000000000" pitchFamily="2" charset="0"/>
              </a:rPr>
              <a:t>them to </a:t>
            </a:r>
            <a:r>
              <a:rPr lang="en-US" sz="3600" dirty="0">
                <a:latin typeface="HelloCutie" panose="02000603000000000000" pitchFamily="2" charset="0"/>
                <a:ea typeface="HelloCutie" panose="02000603000000000000" pitchFamily="2" charset="0"/>
              </a:rPr>
              <a:t>do or </a:t>
            </a:r>
            <a:r>
              <a:rPr lang="en-US" sz="3600" dirty="0" smtClean="0">
                <a:latin typeface="HelloCutie" panose="02000603000000000000" pitchFamily="2" charset="0"/>
                <a:ea typeface="HelloCutie" panose="02000603000000000000" pitchFamily="2" charset="0"/>
              </a:rPr>
              <a:t>believe?</a:t>
            </a:r>
            <a:endParaRPr lang="en-US" sz="28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  <a:cs typeface="Times New Roman"/>
              </a:rPr>
              <a:t> 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r>
              <a:rPr lang="en-US" sz="1050" dirty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 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6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7950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3619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4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Writing the Conclusion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Restate your thesis.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Reaffirm your persuasive arguments            (from the body paragraphs).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Issue a call to action!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Leave your audience  with                         something to think about. </a:t>
            </a:r>
            <a:endParaRPr lang="en-US" sz="2400" dirty="0">
              <a:solidFill>
                <a:prstClr val="black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</p:txBody>
      </p:sp>
      <p:pic>
        <p:nvPicPr>
          <p:cNvPr id="12290" name="Picture 2" descr="Image result for think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74717"/>
            <a:ext cx="2895600" cy="2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43000" y="361950"/>
            <a:ext cx="6682567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4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  <a:cs typeface="Times New Roman"/>
              </a:rPr>
              <a:t>Writing the Conclusion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Restate your thesis.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Reaffirm your persuasive arguments            (from the body paragraphs).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Issue a call to action!</a:t>
            </a:r>
          </a:p>
          <a:p>
            <a:pPr marL="571500" indent="-571500">
              <a:spcBef>
                <a:spcPts val="1200"/>
              </a:spcBef>
              <a:buClr>
                <a:srgbClr val="92D05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latin typeface="KG Sorry Not Sorry Chub" panose="02000506000000020004" pitchFamily="2" charset="0"/>
                <a:ea typeface="HelloCutie" panose="02000603000000000000" pitchFamily="2" charset="0"/>
              </a:rPr>
              <a:t>Leave your audience  with                         something to think about. </a:t>
            </a:r>
            <a:endParaRPr lang="en-US" sz="2400" dirty="0">
              <a:solidFill>
                <a:prstClr val="black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</p:txBody>
      </p:sp>
      <p:pic>
        <p:nvPicPr>
          <p:cNvPr id="12290" name="Picture 2" descr="Image result for thinking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74717"/>
            <a:ext cx="2895600" cy="2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943600" y="2343150"/>
            <a:ext cx="1752600" cy="838200"/>
          </a:xfrm>
          <a:prstGeom prst="wedgeRoundRectCallout">
            <a:avLst>
              <a:gd name="adj1" fmla="val 49394"/>
              <a:gd name="adj2" fmla="val 6869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2374323"/>
            <a:ext cx="16002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Maybe dogs </a:t>
            </a:r>
          </a:p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better companions…</a:t>
            </a:r>
            <a:endParaRPr lang="en-US" sz="1400" b="1" i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5105400" y="3719840"/>
            <a:ext cx="734343" cy="83311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0"/>
          <a:stretch/>
        </p:blipFill>
        <p:spPr bwMode="auto">
          <a:xfrm>
            <a:off x="762000" y="386259"/>
            <a:ext cx="4268970" cy="40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333375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3425432"/>
            <a:ext cx="118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KG Piece by Piece2" panose="02000506000000020003" pitchFamily="2" charset="0"/>
              </a:rPr>
              <a:t>RESTATE THE THESIS</a:t>
            </a:r>
            <a:endParaRPr lang="en-US" sz="1400" dirty="0">
              <a:latin typeface="KG Piece by Piece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38200" y="439881"/>
            <a:ext cx="7543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0000"/>
                </a:solidFill>
                <a:latin typeface="KG Sorry Not Sorry Chub"/>
                <a:ea typeface="HelloTypewriterSquisht"/>
                <a:cs typeface="Segoe UI"/>
              </a:rPr>
              <a:t>WRITING </a:t>
            </a:r>
            <a:r>
              <a:rPr lang="en-US" sz="4000" u="sng" dirty="0" smtClean="0">
                <a:solidFill>
                  <a:srgbClr val="000000"/>
                </a:solidFill>
                <a:latin typeface="KG Sorry Not Sorry Chub"/>
                <a:ea typeface="HelloTypewriterSquisht"/>
                <a:cs typeface="Segoe UI"/>
              </a:rPr>
              <a:t>GOALs: INTRODUCTION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I CAN WRITE A INTRODUCTION PARAGRAPH THAT:</a:t>
            </a: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914400" lvl="1" indent="-457200" defTabSz="8001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Grabs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the reader’s attention 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WITH a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“</a:t>
            </a:r>
            <a:r>
              <a:rPr lang="en-US" sz="2800" dirty="0" smtClean="0">
                <a:solidFill>
                  <a:srgbClr val="FF6600"/>
                </a:solidFill>
                <a:latin typeface="KG Sorry Not Sorry Chub"/>
                <a:ea typeface="Sweet Pea"/>
                <a:cs typeface="Sweet Pea"/>
              </a:rPr>
              <a:t>hook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”</a:t>
            </a: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914400" lvl="1" indent="-457200" defTabSz="8001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GIVES A QUICK </a:t>
            </a:r>
            <a:r>
              <a:rPr lang="en-US" sz="2800" dirty="0" smtClean="0">
                <a:solidFill>
                  <a:srgbClr val="006600"/>
                </a:solidFill>
                <a:latin typeface="KG Sorry Not Sorry Chub"/>
                <a:ea typeface="Sweet Pea"/>
                <a:cs typeface="Sweet Pea"/>
              </a:rPr>
              <a:t>OVERVIEW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 of the essay topic</a:t>
            </a: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914400" lvl="1" indent="-457200" defTabSz="8001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ENDS with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a </a:t>
            </a:r>
            <a:r>
              <a:rPr lang="en-US" sz="2800" dirty="0">
                <a:solidFill>
                  <a:srgbClr val="008080"/>
                </a:solidFill>
                <a:latin typeface="KG Sorry Not Sorry Chub"/>
                <a:ea typeface="Sweet Pea"/>
                <a:cs typeface="Sweet Pea"/>
              </a:rPr>
              <a:t>thesis statement </a:t>
            </a:r>
            <a:r>
              <a:rPr lang="en-US" sz="2800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that reveals the position </a:t>
            </a:r>
            <a:r>
              <a:rPr lang="en-US" sz="2800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I WILL TAKE ON THE TOPIC</a:t>
            </a: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338138" indent="-338138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7" y="2048648"/>
            <a:ext cx="210432" cy="329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20" y="2630540"/>
            <a:ext cx="210432" cy="329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2" y="3205549"/>
            <a:ext cx="210432" cy="3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4"/>
          <a:stretch/>
        </p:blipFill>
        <p:spPr bwMode="auto">
          <a:xfrm>
            <a:off x="838200" y="363629"/>
            <a:ext cx="4219575" cy="412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5105400" y="3719840"/>
            <a:ext cx="734343" cy="83311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773" y="1809750"/>
            <a:ext cx="118872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1991" y="1811376"/>
            <a:ext cx="123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KG Piece by Piece2" panose="02000506000000020003" pitchFamily="2" charset="0"/>
              </a:rPr>
              <a:t>REAFFIRM YOUR MAIN POINTS</a:t>
            </a:r>
            <a:endParaRPr lang="en-US" sz="1400" dirty="0">
              <a:latin typeface="KG Piece by Piece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899564" y="1123950"/>
            <a:ext cx="0" cy="3124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43599" y="1606916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35782" y="67693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764" y="77391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INTRODUCTION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743" y="16528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1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9744" y="22822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744" y="2968020"/>
            <a:ext cx="1918855" cy="52322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3719840"/>
            <a:ext cx="2286000" cy="680710"/>
          </a:xfrm>
          <a:prstGeom prst="ellipse">
            <a:avLst/>
          </a:prstGeom>
          <a:solidFill>
            <a:srgbClr val="3333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0982" y="38168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conclusion</a:t>
            </a:r>
            <a:endParaRPr lang="en-US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745" y="2338685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2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745" y="2998797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KG Sorry Not Sorry Chub" panose="02000506000000020004" pitchFamily="2" charset="0"/>
              </a:rPr>
              <a:t>BODY: REASON 3</a:t>
            </a:r>
            <a:endParaRPr lang="en-US" sz="1600" dirty="0">
              <a:solidFill>
                <a:prstClr val="white"/>
              </a:solidFill>
              <a:latin typeface="KG Sorry Not Sorry Chub" panose="02000506000000020004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5105400" y="3719840"/>
            <a:ext cx="734343" cy="833110"/>
          </a:xfrm>
          <a:prstGeom prst="leftBrace">
            <a:avLst>
              <a:gd name="adj1" fmla="val 31033"/>
              <a:gd name="adj2" fmla="val 5078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2" y="379268"/>
            <a:ext cx="42195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15"/>
            <a:ext cx="3161616" cy="41148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4" descr="Image result for student writ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11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v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838200" y="887503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Use Your notebook pages to </a:t>
            </a:r>
            <a:r>
              <a:rPr lang="en-US" sz="2000" kern="120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help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kern="120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you </a:t>
            </a:r>
            <a:r>
              <a:rPr lang="en-US" sz="2000" kern="1200" dirty="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write your </a:t>
            </a:r>
            <a:r>
              <a:rPr lang="en-US" sz="2000" kern="1200" smtClean="0">
                <a:solidFill>
                  <a:srgbClr val="000000"/>
                </a:solidFill>
                <a:effectLst/>
                <a:latin typeface="KG Sorry Not Sorry Chub"/>
                <a:ea typeface="HelloTypewriterSquisht"/>
                <a:cs typeface="Segoe UI"/>
              </a:rPr>
              <a:t>rough draft!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61">
            <a:off x="5145969" y="426479"/>
            <a:ext cx="3287264" cy="433453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74667"/>
            <a:ext cx="4267200" cy="193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HelloTypewriterSquisht" panose="02000603000000000000" pitchFamily="2" charset="0"/>
              </a:rPr>
              <a:t>ANY QUESTIONS</a:t>
            </a:r>
            <a:r>
              <a:rPr lang="en-US" sz="7200" dirty="0" smtClean="0">
                <a:solidFill>
                  <a:prstClr val="black"/>
                </a:solidFill>
                <a:latin typeface="KG Dancing on the Rooftop" panose="02000506000000020004" pitchFamily="2" charset="0"/>
                <a:ea typeface="HelloTypewriterSquisht" panose="02000603000000000000" pitchFamily="2" charset="0"/>
              </a:rPr>
              <a:t>?</a:t>
            </a:r>
            <a:endParaRPr lang="en-US" sz="6000" dirty="0">
              <a:solidFill>
                <a:prstClr val="black"/>
              </a:solidFill>
              <a:latin typeface="KG Dancing on the Rooftop" panose="02000506000000020004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2050" name="Picture 2" descr="Image result for student raising ha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4810"/>
            <a:ext cx="3733800" cy="24786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udent raising hand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3050" y="2743198"/>
            <a:ext cx="28575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g raise hand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2615824"/>
            <a:ext cx="2505075" cy="2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/>
          <p:nvPr/>
        </p:nvSpPr>
        <p:spPr>
          <a:xfrm>
            <a:off x="2209800" y="590550"/>
            <a:ext cx="6781800" cy="14763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  <a:latin typeface="HelloEsliScript"/>
                <a:ea typeface="Calibri"/>
                <a:cs typeface="Times New Roman"/>
              </a:rPr>
              <a:t>Nice job</a:t>
            </a:r>
            <a:endParaRPr lang="en-US" sz="10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343400" y="1624664"/>
            <a:ext cx="5791200" cy="1428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800" dirty="0" smtClean="0">
                <a:solidFill>
                  <a:prstClr val="black"/>
                </a:solidFill>
                <a:latin typeface="HelloEsliScript"/>
                <a:ea typeface="Calibri"/>
                <a:cs typeface="Times New Roman"/>
              </a:rPr>
              <a:t>today!</a:t>
            </a:r>
            <a:endParaRPr lang="en-US" sz="1100" dirty="0">
              <a:solidFill>
                <a:prstClr val="black"/>
              </a:solidFill>
              <a:latin typeface="Segoe UI"/>
              <a:ea typeface="Calibri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19200" y="4814758"/>
            <a:ext cx="10744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aper bo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3619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ute fish hook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0"/>
            <a:ext cx="647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14350"/>
            <a:ext cx="7315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1. Hook the Reader!</a:t>
            </a:r>
            <a:endParaRPr lang="en-US" sz="28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Your </a:t>
            </a:r>
            <a:r>
              <a:rPr lang="en-US" sz="3200" dirty="0" smtClean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persuasive essay should </a:t>
            </a:r>
            <a:r>
              <a:rPr lang="en-US" sz="3200" dirty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start in a way that makes the reader want to keep reading. These gripping introductions are called “hooks” because they hook the </a:t>
            </a:r>
            <a:r>
              <a:rPr lang="en-US" sz="3200" strike="sngStrike" dirty="0" smtClean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fish</a:t>
            </a:r>
            <a:r>
              <a:rPr lang="en-US" sz="3200" dirty="0" smtClean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 reader</a:t>
            </a:r>
            <a:r>
              <a:rPr lang="en-US" sz="3200" dirty="0">
                <a:solidFill>
                  <a:prstClr val="black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!</a:t>
            </a:r>
          </a:p>
        </p:txBody>
      </p:sp>
      <p:pic>
        <p:nvPicPr>
          <p:cNvPr id="2052" name="Picture 4" descr="Image result for fish clipart black and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52550"/>
            <a:ext cx="2057400" cy="12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4400" y="285750"/>
            <a:ext cx="7467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Start your essay with…</a:t>
            </a:r>
          </a:p>
          <a:p>
            <a:pPr algn="ctr"/>
            <a:endParaRPr lang="en-US" sz="1100" dirty="0" smtClean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A Strong </a:t>
            </a:r>
            <a:r>
              <a:rPr lang="en-US" sz="2400" dirty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statement: </a:t>
            </a:r>
            <a:endParaRPr lang="en-US" sz="2400" dirty="0" smtClean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1 out of every 4 car accidents in the United States </a:t>
            </a:r>
            <a:endParaRPr lang="en-US" sz="1600" i="1" dirty="0" smtClean="0">
              <a:solidFill>
                <a:srgbClr val="000000"/>
              </a:solidFill>
              <a:latin typeface="Century Schoolbook" panose="02040604050505020304" pitchFamily="18" charset="0"/>
              <a:ea typeface="HelloCutie" panose="02000603000000000000" pitchFamily="2" charset="0"/>
            </a:endParaRP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is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caused 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by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texting and driving.</a:t>
            </a:r>
            <a:endParaRPr lang="en-US" sz="2000" dirty="0">
              <a:solidFill>
                <a:srgbClr val="000000"/>
              </a:solidFill>
              <a:ea typeface="HelloCutie" panose="02000603000000000000" pitchFamily="2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A Quotation</a:t>
            </a:r>
            <a:r>
              <a:rPr lang="en-US" sz="2000" dirty="0">
                <a:solidFill>
                  <a:srgbClr val="000000"/>
                </a:solidFill>
                <a:ea typeface="HelloCutie" panose="02000603000000000000" pitchFamily="2" charset="0"/>
              </a:rPr>
              <a:t>: </a:t>
            </a:r>
            <a:endParaRPr lang="en-US" sz="2000" dirty="0" smtClean="0">
              <a:solidFill>
                <a:srgbClr val="000000"/>
              </a:solidFill>
              <a:ea typeface="HelloCutie" panose="02000603000000000000" pitchFamily="2" charset="0"/>
            </a:endParaRPr>
          </a:p>
          <a:p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Former US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Attorney 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General Loretta Lynch once said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“We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all have a responsibility to protect endangered species, both for their sake and for the sake of our own future generations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.” </a:t>
            </a:r>
            <a:endParaRPr lang="en-US" sz="1000" dirty="0">
              <a:solidFill>
                <a:srgbClr val="000000"/>
              </a:solidFill>
              <a:latin typeface="Century Schoolbook" panose="02040604050505020304" pitchFamily="18" charset="0"/>
              <a:ea typeface="HelloCutie" panose="02000603000000000000" pitchFamily="2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KG Sorry Not Sorry Chub" panose="02000506000000020004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KG Sorry Not Sorry Chub" panose="02000506000000020004" pitchFamily="2" charset="0"/>
                <a:ea typeface="HelloCutie" panose="02000603000000000000" pitchFamily="2" charset="0"/>
              </a:rPr>
              <a:t>A Question: 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Have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you ever considered 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how many</a:t>
            </a:r>
          </a:p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books we'd read if it were 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not </a:t>
            </a:r>
            <a:r>
              <a:rPr lang="en-US" sz="1600" i="1" dirty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for television</a:t>
            </a:r>
            <a:r>
              <a:rPr lang="en-US" sz="1600" i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HelloCutie" panose="02000603000000000000" pitchFamily="2" charset="0"/>
              </a:rPr>
              <a:t>?</a:t>
            </a:r>
          </a:p>
          <a:p>
            <a:endParaRPr lang="en-US" sz="2000" dirty="0">
              <a:solidFill>
                <a:prstClr val="black"/>
              </a:solidFill>
              <a:ea typeface="HelloCutie" panose="02000603000000000000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ea typeface="HelloCutie" panose="02000603000000000000" pitchFamily="2" charset="0"/>
                <a:cs typeface="Times New Roman"/>
              </a:rPr>
              <a:t> </a:t>
            </a:r>
            <a:endParaRPr lang="en-US" sz="2000" dirty="0">
              <a:solidFill>
                <a:prstClr val="black"/>
              </a:solidFill>
              <a:ea typeface="HelloCutie" panose="02000603000000000000" pitchFamily="2" charset="0"/>
            </a:endParaRPr>
          </a:p>
          <a:p>
            <a:endParaRPr lang="en-US" sz="2000" dirty="0" smtClean="0">
              <a:solidFill>
                <a:srgbClr val="000000"/>
              </a:solidFill>
              <a:ea typeface="HelloCutie" panose="02000603000000000000" pitchFamily="2" charset="0"/>
            </a:endParaRPr>
          </a:p>
          <a:p>
            <a:endParaRPr lang="en-US" sz="2000" dirty="0">
              <a:solidFill>
                <a:srgbClr val="000000"/>
              </a:solidFill>
              <a:ea typeface="HelloCutie" panose="02000603000000000000" pitchFamily="2" charset="0"/>
            </a:endParaRPr>
          </a:p>
          <a:p>
            <a:endParaRPr lang="en-US" sz="1200" dirty="0">
              <a:solidFill>
                <a:prstClr val="black"/>
              </a:solidFill>
              <a:ea typeface="HelloCutie" panose="02000603000000000000" pitchFamily="2" charset="0"/>
            </a:endParaRPr>
          </a:p>
          <a:p>
            <a:r>
              <a:rPr lang="en-US" sz="800" dirty="0">
                <a:solidFill>
                  <a:srgbClr val="000000"/>
                </a:solidFill>
                <a:ea typeface="HelloCutie" panose="02000603000000000000" pitchFamily="2" charset="0"/>
              </a:rPr>
              <a:t> </a:t>
            </a:r>
            <a:endParaRPr lang="en-US" sz="1400" dirty="0">
              <a:solidFill>
                <a:prstClr val="black"/>
              </a:solidFill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77875" y="1657350"/>
            <a:ext cx="7680325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In1-2 sentences…</a:t>
            </a:r>
            <a:endParaRPr lang="en-US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endParaRPr lang="en-US" sz="1100" dirty="0" smtClean="0">
              <a:solidFill>
                <a:srgbClr val="000000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Explain the issue you are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loCutie" panose="02000603000000000000" pitchFamily="2" charset="0"/>
                <a:ea typeface="HelloCutie" panose="02000603000000000000" pitchFamily="2" charset="0"/>
              </a:rPr>
              <a:t>concerned about.</a:t>
            </a:r>
            <a:endParaRPr lang="en-US" sz="20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435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2. Add a Quick Overview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  <p:pic>
        <p:nvPicPr>
          <p:cNvPr id="7" name="Picture 2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7950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ttps://charlottelawlibrary.files.wordpress.com/2012/09/election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854450"/>
            <a:ext cx="730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3950"/>
            <a:ext cx="7295296" cy="36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648" y="13335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3. Add Your Thesis Statement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648" y="1123950"/>
            <a:ext cx="4810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 smtClean="0"/>
              <a:t>	Did you know that 90% of </a:t>
            </a:r>
            <a:r>
              <a:rPr lang="en-US" dirty="0"/>
              <a:t>the cheetah population has died in the past 100 </a:t>
            </a:r>
            <a:r>
              <a:rPr lang="en-US" dirty="0" smtClean="0"/>
              <a:t>years? In </a:t>
            </a:r>
            <a:r>
              <a:rPr lang="en-US" dirty="0"/>
              <a:t>fact, only 7,000 cheetahs remain worldwide today. This is because cheetahs are being </a:t>
            </a:r>
            <a:r>
              <a:rPr lang="en-US" dirty="0" smtClean="0"/>
              <a:t>hunted for their fur and they have also suffered habitat </a:t>
            </a:r>
            <a:r>
              <a:rPr lang="en-US" dirty="0"/>
              <a:t>loss. Many organizations such as </a:t>
            </a:r>
            <a:r>
              <a:rPr lang="en-US" dirty="0" smtClean="0"/>
              <a:t>the Cheetah </a:t>
            </a:r>
            <a:r>
              <a:rPr lang="en-US" dirty="0"/>
              <a:t>Conservation </a:t>
            </a:r>
            <a:r>
              <a:rPr lang="en-US" dirty="0" smtClean="0"/>
              <a:t>Fund are </a:t>
            </a:r>
            <a:r>
              <a:rPr lang="en-US" dirty="0"/>
              <a:t>dedicated to saving cheetahs and are trying to raise their population. </a:t>
            </a:r>
            <a:r>
              <a:rPr lang="en-US" dirty="0" smtClean="0"/>
              <a:t>It is important to do what we can to save wild cheetahs because they </a:t>
            </a:r>
            <a:r>
              <a:rPr lang="en-US" dirty="0"/>
              <a:t>keep the ecosystem in </a:t>
            </a:r>
            <a:r>
              <a:rPr lang="en-US" dirty="0" smtClean="0"/>
              <a:t>balance, they prevent </a:t>
            </a:r>
            <a:r>
              <a:rPr lang="en-US" dirty="0"/>
              <a:t>overpopulation, </a:t>
            </a:r>
            <a:r>
              <a:rPr lang="en-US" dirty="0" smtClean="0"/>
              <a:t>and they are amazing </a:t>
            </a:r>
            <a:r>
              <a:rPr lang="en-US" dirty="0"/>
              <a:t>mammals that </a:t>
            </a:r>
            <a:r>
              <a:rPr lang="en-US" dirty="0" smtClean="0"/>
              <a:t>are quickly </a:t>
            </a:r>
            <a:r>
              <a:rPr lang="en-US" dirty="0"/>
              <a:t>heading towards </a:t>
            </a:r>
            <a:r>
              <a:rPr lang="en-US" dirty="0" smtClean="0"/>
              <a:t>extinction.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4520"/>
            <a:ext cx="745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Introduction Paragraph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648" y="1123950"/>
            <a:ext cx="4810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dirty="0" smtClean="0">
                <a:solidFill>
                  <a:srgbClr val="0066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Did you know that 90% of </a:t>
            </a:r>
            <a:r>
              <a:rPr lang="en-US" dirty="0">
                <a:solidFill>
                  <a:srgbClr val="008000"/>
                </a:solidFill>
              </a:rPr>
              <a:t>the cheetah population has died in the past 100 </a:t>
            </a:r>
            <a:r>
              <a:rPr lang="en-US" dirty="0" smtClean="0">
                <a:solidFill>
                  <a:srgbClr val="008000"/>
                </a:solidFill>
              </a:rPr>
              <a:t>years? In </a:t>
            </a:r>
            <a:r>
              <a:rPr lang="en-US" dirty="0">
                <a:solidFill>
                  <a:srgbClr val="008000"/>
                </a:solidFill>
              </a:rPr>
              <a:t>fact, only 7,000 cheetahs remain worldwide today. </a:t>
            </a:r>
            <a:r>
              <a:rPr lang="en-US" dirty="0">
                <a:solidFill>
                  <a:srgbClr val="0000CC"/>
                </a:solidFill>
              </a:rPr>
              <a:t>This is because cheetahs are being </a:t>
            </a:r>
            <a:r>
              <a:rPr lang="en-US" dirty="0" smtClean="0">
                <a:solidFill>
                  <a:srgbClr val="0000CC"/>
                </a:solidFill>
              </a:rPr>
              <a:t>hunted for their fur and they have also suffered habitat </a:t>
            </a:r>
            <a:r>
              <a:rPr lang="en-US" dirty="0">
                <a:solidFill>
                  <a:srgbClr val="0000CC"/>
                </a:solidFill>
              </a:rPr>
              <a:t>loss. Many organizations such as </a:t>
            </a:r>
            <a:r>
              <a:rPr lang="en-US" dirty="0" smtClean="0">
                <a:solidFill>
                  <a:srgbClr val="0000CC"/>
                </a:solidFill>
              </a:rPr>
              <a:t>the Cheetah </a:t>
            </a:r>
            <a:r>
              <a:rPr lang="en-US" dirty="0">
                <a:solidFill>
                  <a:srgbClr val="0000CC"/>
                </a:solidFill>
              </a:rPr>
              <a:t>Conservation </a:t>
            </a:r>
            <a:r>
              <a:rPr lang="en-US" dirty="0" smtClean="0">
                <a:solidFill>
                  <a:srgbClr val="0000CC"/>
                </a:solidFill>
              </a:rPr>
              <a:t>Fund are </a:t>
            </a:r>
            <a:r>
              <a:rPr lang="en-US" dirty="0">
                <a:solidFill>
                  <a:srgbClr val="0000CC"/>
                </a:solidFill>
              </a:rPr>
              <a:t>dedicated to saving cheetahs and are trying to raise their population. </a:t>
            </a:r>
            <a:r>
              <a:rPr lang="en-US" dirty="0" smtClean="0">
                <a:solidFill>
                  <a:srgbClr val="FF0000"/>
                </a:solidFill>
              </a:rPr>
              <a:t>It is important to do what we can to save wild cheetahs because they </a:t>
            </a:r>
            <a:r>
              <a:rPr lang="en-US" dirty="0">
                <a:solidFill>
                  <a:srgbClr val="FF0000"/>
                </a:solidFill>
              </a:rPr>
              <a:t>keep the ecosystem in </a:t>
            </a:r>
            <a:r>
              <a:rPr lang="en-US" dirty="0" smtClean="0">
                <a:solidFill>
                  <a:srgbClr val="FF0000"/>
                </a:solidFill>
              </a:rPr>
              <a:t>balance, they prevent </a:t>
            </a:r>
            <a:r>
              <a:rPr lang="en-US" dirty="0">
                <a:solidFill>
                  <a:srgbClr val="FF0000"/>
                </a:solidFill>
              </a:rPr>
              <a:t>overpopulation, </a:t>
            </a:r>
            <a:r>
              <a:rPr lang="en-US" dirty="0" smtClean="0">
                <a:solidFill>
                  <a:srgbClr val="FF0000"/>
                </a:solidFill>
              </a:rPr>
              <a:t>and they are amazing </a:t>
            </a:r>
            <a:r>
              <a:rPr lang="en-US" dirty="0">
                <a:solidFill>
                  <a:srgbClr val="FF0000"/>
                </a:solidFill>
              </a:rPr>
              <a:t>mammals that </a:t>
            </a:r>
            <a:r>
              <a:rPr lang="en-US" dirty="0" smtClean="0">
                <a:solidFill>
                  <a:srgbClr val="FF0000"/>
                </a:solidFill>
              </a:rPr>
              <a:t>are quickly </a:t>
            </a:r>
            <a:r>
              <a:rPr lang="en-US" dirty="0">
                <a:solidFill>
                  <a:srgbClr val="FF0000"/>
                </a:solidFill>
              </a:rPr>
              <a:t>heading towards </a:t>
            </a:r>
            <a:r>
              <a:rPr lang="en-US" dirty="0" smtClean="0">
                <a:solidFill>
                  <a:srgbClr val="FF0000"/>
                </a:solidFill>
              </a:rPr>
              <a:t>extinction.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898573" y="1276350"/>
            <a:ext cx="2414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Grabs </a:t>
            </a:r>
            <a:r>
              <a:rPr lang="en-US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the reader’s attention </a:t>
            </a: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WITH a </a:t>
            </a:r>
            <a:r>
              <a:rPr lang="en-US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“</a:t>
            </a:r>
            <a:r>
              <a:rPr lang="en-US" dirty="0" smtClean="0">
                <a:solidFill>
                  <a:srgbClr val="008000"/>
                </a:solidFill>
                <a:latin typeface="KG Sorry Not Sorry Chub"/>
                <a:ea typeface="Sweet Pea"/>
                <a:cs typeface="Sweet Pea"/>
              </a:rPr>
              <a:t>hook</a:t>
            </a: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”</a:t>
            </a:r>
            <a:endParaRPr lang="en-US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endParaRPr lang="en-US" sz="3200" dirty="0" smtClean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GIVES A QUICK </a:t>
            </a:r>
            <a:r>
              <a:rPr lang="en-US" dirty="0" smtClean="0">
                <a:solidFill>
                  <a:srgbClr val="0000CC"/>
                </a:solidFill>
                <a:latin typeface="KG Sorry Not Sorry Chub"/>
                <a:ea typeface="Sweet Pea"/>
                <a:cs typeface="Sweet Pea"/>
              </a:rPr>
              <a:t>OVERVIEW </a:t>
            </a: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of the essay topic</a:t>
            </a:r>
            <a:endParaRPr lang="en-US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endParaRPr lang="en-US" sz="3200" dirty="0" smtClean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ENDS with </a:t>
            </a:r>
            <a:r>
              <a:rPr lang="en-US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a </a:t>
            </a:r>
            <a:endParaRPr lang="en-US" dirty="0" smtClean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0" lvl="1" algn="ctr" defTabSz="800100">
              <a:buClr>
                <a:schemeClr val="tx1"/>
              </a:buClr>
              <a:tabLst>
                <a:tab pos="914400" algn="l"/>
              </a:tabLst>
            </a:pPr>
            <a:r>
              <a:rPr lang="en-US" dirty="0" smtClean="0">
                <a:solidFill>
                  <a:srgbClr val="FF0000"/>
                </a:solidFill>
                <a:latin typeface="KG Sorry Not Sorry Chub"/>
                <a:ea typeface="Sweet Pea"/>
                <a:cs typeface="Sweet Pea"/>
              </a:rPr>
              <a:t>thesis </a:t>
            </a:r>
            <a:r>
              <a:rPr lang="en-US" dirty="0">
                <a:solidFill>
                  <a:srgbClr val="FF0000"/>
                </a:solidFill>
                <a:latin typeface="KG Sorry Not Sorry Chub"/>
                <a:ea typeface="Sweet Pea"/>
                <a:cs typeface="Sweet Pea"/>
              </a:rPr>
              <a:t>statement </a:t>
            </a:r>
            <a:r>
              <a:rPr lang="en-US" dirty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that </a:t>
            </a:r>
            <a:r>
              <a:rPr lang="en-US" dirty="0" smtClean="0">
                <a:solidFill>
                  <a:prstClr val="black"/>
                </a:solidFill>
                <a:latin typeface="KG Sorry Not Sorry Chub"/>
                <a:ea typeface="Sweet Pea"/>
                <a:cs typeface="Sweet Pea"/>
              </a:rPr>
              <a:t>INCLUDES Your Opinion on the issue.</a:t>
            </a:r>
            <a:endParaRPr lang="en-US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  <a:p>
            <a:pPr marL="338138" indent="-338138" algn="ctr">
              <a:buClr>
                <a:srgbClr val="FFC000"/>
              </a:buClr>
              <a:buFont typeface="Wingdings" panose="05000000000000000000" pitchFamily="2" charset="2"/>
              <a:buChar char="«"/>
            </a:pPr>
            <a:endParaRPr lang="en-US" sz="2800" dirty="0">
              <a:solidFill>
                <a:prstClr val="black"/>
              </a:solidFill>
              <a:latin typeface="KG Sorry Not Sorry Chub"/>
              <a:ea typeface="Sweet Pea"/>
              <a:cs typeface="Sweet P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1255568"/>
            <a:ext cx="2428448" cy="6858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4718" y="2284809"/>
            <a:ext cx="2428448" cy="685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4718" y="3333750"/>
            <a:ext cx="2428448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4520"/>
            <a:ext cx="745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KG Dancing on the Rooftop" panose="02000506000000020004" pitchFamily="2" charset="0"/>
                <a:ea typeface="HelloCutie" panose="02000603000000000000" pitchFamily="2" charset="0"/>
                <a:cs typeface="Times New Roman"/>
              </a:rPr>
              <a:t>Sample Introduction Paragraph</a:t>
            </a:r>
            <a:endParaRPr lang="en-US" sz="3200" dirty="0">
              <a:solidFill>
                <a:prstClr val="black"/>
              </a:solidFill>
              <a:latin typeface="HelloCutie" panose="02000603000000000000" pitchFamily="2" charset="0"/>
              <a:ea typeface="HelloCu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735</Words>
  <Application>Microsoft Office PowerPoint</Application>
  <PresentationFormat>On-screen Show (16:9)</PresentationFormat>
  <Paragraphs>245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Office Theme</vt:lpstr>
      <vt:lpstr>6_Office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VAteacher</dc:creator>
  <cp:lastModifiedBy>VAteacher</cp:lastModifiedBy>
  <cp:revision>274</cp:revision>
  <dcterms:created xsi:type="dcterms:W3CDTF">2016-08-15T17:48:45Z</dcterms:created>
  <dcterms:modified xsi:type="dcterms:W3CDTF">2018-01-02T23:37:25Z</dcterms:modified>
</cp:coreProperties>
</file>