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32" r:id="rId4"/>
    <p:sldMasterId id="2147483744" r:id="rId5"/>
  </p:sldMasterIdLst>
  <p:notesMasterIdLst>
    <p:notesMasterId r:id="rId34"/>
  </p:notesMasterIdLst>
  <p:sldIdLst>
    <p:sldId id="257" r:id="rId6"/>
    <p:sldId id="336" r:id="rId7"/>
    <p:sldId id="369" r:id="rId8"/>
    <p:sldId id="371" r:id="rId9"/>
    <p:sldId id="370" r:id="rId10"/>
    <p:sldId id="367" r:id="rId11"/>
    <p:sldId id="368" r:id="rId12"/>
    <p:sldId id="372" r:id="rId13"/>
    <p:sldId id="373" r:id="rId14"/>
    <p:sldId id="366" r:id="rId15"/>
    <p:sldId id="266" r:id="rId16"/>
    <p:sldId id="374" r:id="rId17"/>
    <p:sldId id="375" r:id="rId18"/>
    <p:sldId id="376" r:id="rId19"/>
    <p:sldId id="379" r:id="rId20"/>
    <p:sldId id="381" r:id="rId21"/>
    <p:sldId id="378" r:id="rId22"/>
    <p:sldId id="382" r:id="rId23"/>
    <p:sldId id="384" r:id="rId24"/>
    <p:sldId id="385" r:id="rId25"/>
    <p:sldId id="386" r:id="rId26"/>
    <p:sldId id="389" r:id="rId27"/>
    <p:sldId id="387" r:id="rId28"/>
    <p:sldId id="388" r:id="rId29"/>
    <p:sldId id="281" r:id="rId30"/>
    <p:sldId id="356" r:id="rId31"/>
    <p:sldId id="279" r:id="rId32"/>
    <p:sldId id="359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0000CC"/>
    <a:srgbClr val="F5B639"/>
    <a:srgbClr val="006600"/>
    <a:srgbClr val="003300"/>
    <a:srgbClr val="5C1E3D"/>
    <a:srgbClr val="008080"/>
    <a:srgbClr val="7900F2"/>
    <a:srgbClr val="8C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1867" autoAdjust="0"/>
  </p:normalViewPr>
  <p:slideViewPr>
    <p:cSldViewPr>
      <p:cViewPr>
        <p:scale>
          <a:sx n="100" d="100"/>
          <a:sy n="100" d="100"/>
        </p:scale>
        <p:origin x="-198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7470-F194-4D6A-8126-F38A3A94F0F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8C928-4248-414B-A8FE-441942D7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2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will submit their topic via google form. </a:t>
            </a:r>
            <a:r>
              <a:rPr lang="en-US" dirty="0" smtClean="0"/>
              <a:t>- https://goo.gl/forms/EPuuvfKLETHifYQh1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1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 white box over each word or definition and reveal as you go down the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AFF3-6952-49DF-AEE5-37D70D27524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2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AFF3-6952-49DF-AEE5-37D70D27524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2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type on the whiteboard, in chat or share</a:t>
            </a:r>
            <a:r>
              <a:rPr lang="en-US" baseline="0" dirty="0" smtClean="0"/>
              <a:t> on mics.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https://safeshare.tv/x/ss586fb6e1a31f1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8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8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5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6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8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8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5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96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1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4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34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62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5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5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00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29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6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8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2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23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01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53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58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5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46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75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1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9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97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38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8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7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05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60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35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48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0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5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68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5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27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5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2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0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feshare.tv/x/ss586fb6e1a31f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6.jpe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s://charlottelawlibrary.files.wordpress.com/2012/09/electi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s://charlottelawlibrary.files.wordpress.com/2012/09/electi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s://charlottelawlibrary.files.wordpress.com/2012/09/electi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/>
          <p:nvPr/>
        </p:nvSpPr>
        <p:spPr>
          <a:xfrm>
            <a:off x="2209800" y="590550"/>
            <a:ext cx="6781800" cy="14763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effectLst/>
                <a:latin typeface="HelloEsliScript"/>
                <a:ea typeface="Calibri"/>
                <a:cs typeface="Times New Roman"/>
              </a:rPr>
              <a:t>Writing an</a:t>
            </a:r>
            <a:endParaRPr lang="en-US" sz="1000" dirty="0">
              <a:effectLst/>
              <a:latin typeface="Segoe UI"/>
              <a:ea typeface="Calibri"/>
              <a:cs typeface="Times New Roman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735317" y="1624664"/>
            <a:ext cx="6399283" cy="1428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effectLst/>
                <a:latin typeface="HelloEsliScript"/>
                <a:ea typeface="Calibri"/>
                <a:cs typeface="Times New Roman"/>
              </a:rPr>
              <a:t>Editorial </a:t>
            </a:r>
            <a:endParaRPr lang="en-US" sz="1100" dirty="0">
              <a:effectLst/>
              <a:latin typeface="Segoe U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0641" y="3053414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Editorial Format</a:t>
            </a:r>
          </a:p>
          <a:p>
            <a:pPr algn="ctr"/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Point of View</a:t>
            </a:r>
            <a:b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</a:br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THESIS STATEMENT</a:t>
            </a:r>
          </a:p>
          <a:p>
            <a:pPr algn="ctr"/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RESEARCH</a:t>
            </a:r>
            <a:endParaRPr lang="en-US" sz="2400" dirty="0">
              <a:solidFill>
                <a:srgbClr val="5C1E3D"/>
              </a:solidFill>
              <a:latin typeface="KG Sorry Not Sorry Chub" panose="02000506000000020004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15240" y="4814758"/>
            <a:ext cx="9235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aper bo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0150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4563130"/>
            <a:ext cx="419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Raise your hand if you would like to share your editorial’s task, purpose &amp; audience.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/>
          <a:stretch/>
        </p:blipFill>
        <p:spPr bwMode="auto">
          <a:xfrm>
            <a:off x="-12526" y="648492"/>
            <a:ext cx="9153144" cy="383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92" y="4095750"/>
            <a:ext cx="1941816" cy="9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9062" y="742950"/>
            <a:ext cx="4545875" cy="3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HelloTypewriterSquisht" panose="02000603000000000000" pitchFamily="2" charset="0"/>
              </a:rPr>
              <a:t>MOVIE TIME!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4241721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How to </a:t>
            </a:r>
            <a:r>
              <a:rPr lang="en-US" b="1" dirty="0" smtClean="0"/>
              <a:t>Write an Argument Essay</a:t>
            </a:r>
            <a:endParaRPr lang="en-US" b="1" dirty="0"/>
          </a:p>
          <a:p>
            <a:pPr algn="ctr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safeshare.tv/x/ss586fb6e1a31f1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4221114"/>
            <a:ext cx="4267200" cy="7128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6824" y="1897106"/>
            <a:ext cx="6608763" cy="265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light bul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4" y="438150"/>
            <a:ext cx="560656" cy="7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7390" y="1178064"/>
            <a:ext cx="701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Key Points</a:t>
            </a:r>
            <a:endParaRPr lang="en-US" sz="28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6824" y="1897106"/>
            <a:ext cx="6608763" cy="265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light bul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4" y="438150"/>
            <a:ext cx="560656" cy="7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7390" y="1178064"/>
            <a:ext cx="701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Key Points</a:t>
            </a:r>
            <a:endParaRPr lang="en-US" sz="28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8630" y="2812876"/>
            <a:ext cx="1219200" cy="3266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1876" y="3264433"/>
            <a:ext cx="3914776" cy="3266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3692911"/>
            <a:ext cx="914400" cy="3266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1674" y="4147681"/>
            <a:ext cx="4572000" cy="3266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3293" y="2419350"/>
            <a:ext cx="1280160" cy="3266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4419600" y="411123"/>
            <a:ext cx="419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KG Sorry Not Sorry Chub"/>
                <a:ea typeface="Segoe UI"/>
                <a:cs typeface="Segoe UI"/>
              </a:rPr>
              <a:t>PARTS OF AN  EDITORIAL</a:t>
            </a:r>
            <a:endParaRPr lang="en-US" sz="1400" dirty="0">
              <a:effectLst/>
              <a:latin typeface="Segoe U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kern="1200" dirty="0">
                <a:effectLst/>
                <a:latin typeface="KG Sorry Not Sorry Chub"/>
                <a:ea typeface="Segoe UI"/>
                <a:cs typeface="Segoe UI"/>
              </a:rPr>
              <a:t> </a:t>
            </a:r>
            <a:endParaRPr lang="en-US" sz="1600" dirty="0">
              <a:effectLst/>
              <a:latin typeface="Segoe U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1600" b="1" kern="1200" dirty="0">
                <a:effectLst/>
                <a:latin typeface="Segoe UI"/>
                <a:ea typeface="Segoe UI"/>
              </a:rPr>
              <a:t>Introduction</a:t>
            </a:r>
            <a:r>
              <a:rPr lang="en-US" sz="1600" kern="1200" dirty="0">
                <a:effectLst/>
                <a:latin typeface="Segoe UI"/>
                <a:ea typeface="Segoe UI"/>
              </a:rPr>
              <a:t>: The first paragraph </a:t>
            </a:r>
            <a:r>
              <a:rPr lang="en-US" sz="1600" kern="1200" dirty="0" smtClean="0">
                <a:effectLst/>
                <a:latin typeface="Segoe UI"/>
                <a:ea typeface="Segoe UI"/>
              </a:rPr>
              <a:t>includes </a:t>
            </a:r>
            <a:r>
              <a:rPr lang="en-US" sz="1600" kern="1200" dirty="0">
                <a:effectLst/>
                <a:latin typeface="Segoe UI"/>
                <a:ea typeface="Segoe UI"/>
              </a:rPr>
              <a:t>a </a:t>
            </a:r>
            <a:r>
              <a:rPr lang="en-US" sz="1600" b="1" kern="1200" dirty="0" smtClean="0">
                <a:solidFill>
                  <a:srgbClr val="FF0000"/>
                </a:solidFill>
                <a:effectLst/>
                <a:latin typeface="Segoe UI"/>
                <a:ea typeface="Segoe UI"/>
              </a:rPr>
              <a:t>thesis statement </a:t>
            </a:r>
            <a:r>
              <a:rPr lang="en-US" sz="1600" kern="1200" dirty="0" smtClean="0">
                <a:effectLst/>
                <a:latin typeface="Segoe UI"/>
                <a:ea typeface="Segoe UI"/>
              </a:rPr>
              <a:t>explaining what </a:t>
            </a:r>
            <a:r>
              <a:rPr lang="en-US" sz="1600" kern="1200" dirty="0">
                <a:effectLst/>
                <a:latin typeface="Segoe UI"/>
                <a:ea typeface="Segoe UI"/>
              </a:rPr>
              <a:t>the </a:t>
            </a:r>
            <a:r>
              <a:rPr lang="en-US" sz="1600" b="1" kern="1200" dirty="0" smtClean="0">
                <a:solidFill>
                  <a:srgbClr val="FF0000"/>
                </a:solidFill>
                <a:effectLst/>
                <a:latin typeface="Segoe UI"/>
                <a:ea typeface="Segoe UI"/>
              </a:rPr>
              <a:t>topic</a:t>
            </a:r>
            <a:r>
              <a:rPr lang="en-US" sz="1600" kern="1200" dirty="0" smtClean="0">
                <a:solidFill>
                  <a:srgbClr val="FF0000"/>
                </a:solidFill>
                <a:effectLst/>
                <a:latin typeface="Segoe UI"/>
                <a:ea typeface="Segoe UI"/>
              </a:rPr>
              <a:t> </a:t>
            </a:r>
            <a:r>
              <a:rPr lang="en-US" sz="1600" kern="1200" dirty="0" smtClean="0">
                <a:effectLst/>
                <a:latin typeface="Segoe UI"/>
                <a:ea typeface="Segoe UI"/>
              </a:rPr>
              <a:t>is</a:t>
            </a:r>
            <a:r>
              <a:rPr lang="en-US" sz="1600" kern="1200" dirty="0">
                <a:effectLst/>
                <a:latin typeface="Segoe UI"/>
                <a:ea typeface="Segoe UI"/>
              </a:rPr>
              <a:t>, and what the editorial writer’s </a:t>
            </a:r>
            <a:r>
              <a:rPr lang="en-US" sz="1600" b="1" kern="1200" dirty="0">
                <a:solidFill>
                  <a:srgbClr val="FF0000"/>
                </a:solidFill>
                <a:effectLst/>
                <a:latin typeface="Segoe UI"/>
                <a:ea typeface="Segoe UI"/>
              </a:rPr>
              <a:t>opinion</a:t>
            </a:r>
            <a:r>
              <a:rPr lang="en-US" sz="1600" kern="1200" dirty="0">
                <a:solidFill>
                  <a:srgbClr val="FF0000"/>
                </a:solidFill>
                <a:effectLst/>
                <a:latin typeface="Segoe UI"/>
                <a:ea typeface="Segoe UI"/>
              </a:rPr>
              <a:t> </a:t>
            </a:r>
            <a:r>
              <a:rPr lang="en-US" sz="1600" kern="1200" dirty="0">
                <a:effectLst/>
                <a:latin typeface="Segoe UI"/>
                <a:ea typeface="Segoe UI"/>
              </a:rPr>
              <a:t>is.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effectLst/>
                <a:latin typeface="Segoe UI"/>
                <a:ea typeface="Segoe UI"/>
                <a:cs typeface="Segoe UI"/>
              </a:rPr>
              <a:t> </a:t>
            </a:r>
            <a:endParaRPr lang="en-US" sz="1600" dirty="0">
              <a:effectLst/>
              <a:latin typeface="Segoe U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1600" b="1" kern="1200" dirty="0">
                <a:effectLst/>
                <a:latin typeface="Segoe UI"/>
                <a:ea typeface="Segoe UI"/>
              </a:rPr>
              <a:t>Body</a:t>
            </a:r>
            <a:r>
              <a:rPr lang="en-US" sz="1600" kern="1200" dirty="0">
                <a:effectLst/>
                <a:latin typeface="Segoe UI"/>
                <a:ea typeface="Segoe UI"/>
              </a:rPr>
              <a:t>: The middle paragraphs give </a:t>
            </a:r>
            <a:r>
              <a:rPr lang="en-US" sz="1600" b="1" kern="1200" dirty="0">
                <a:solidFill>
                  <a:srgbClr val="006600"/>
                </a:solidFill>
                <a:effectLst/>
                <a:latin typeface="Segoe UI"/>
                <a:ea typeface="Segoe UI"/>
              </a:rPr>
              <a:t>background information </a:t>
            </a:r>
            <a:r>
              <a:rPr lang="en-US" sz="1600" kern="1200" dirty="0">
                <a:effectLst/>
                <a:latin typeface="Segoe UI"/>
                <a:ea typeface="Segoe UI"/>
              </a:rPr>
              <a:t>about the issue. Even more importantly, they give </a:t>
            </a:r>
            <a:r>
              <a:rPr lang="en-US" sz="1600" b="1" kern="1200" dirty="0">
                <a:solidFill>
                  <a:srgbClr val="006600"/>
                </a:solidFill>
                <a:effectLst/>
                <a:latin typeface="Segoe UI"/>
                <a:ea typeface="Segoe UI"/>
              </a:rPr>
              <a:t>facts and reasons </a:t>
            </a:r>
            <a:r>
              <a:rPr lang="en-US" sz="1600" kern="1200" dirty="0">
                <a:effectLst/>
                <a:latin typeface="Segoe UI"/>
                <a:ea typeface="Segoe UI"/>
              </a:rPr>
              <a:t>explaining the writer’s opinion.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effectLst/>
                <a:latin typeface="Segoe UI"/>
                <a:ea typeface="Segoe UI"/>
                <a:cs typeface="Segoe UI"/>
              </a:rPr>
              <a:t> </a:t>
            </a:r>
            <a:endParaRPr lang="en-US" sz="1600" dirty="0">
              <a:effectLst/>
              <a:latin typeface="Segoe U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1600" b="1" kern="1200" dirty="0">
                <a:effectLst/>
                <a:latin typeface="Segoe UI"/>
                <a:ea typeface="Segoe UI"/>
              </a:rPr>
              <a:t>Conclusion</a:t>
            </a:r>
            <a:r>
              <a:rPr lang="en-US" sz="1600" kern="1200" dirty="0">
                <a:effectLst/>
                <a:latin typeface="Segoe UI"/>
                <a:ea typeface="Segoe UI"/>
              </a:rPr>
              <a:t>: The final paragraph often </a:t>
            </a:r>
            <a:r>
              <a:rPr lang="en-US" sz="1600" b="1" kern="1200" dirty="0">
                <a:solidFill>
                  <a:srgbClr val="F5B639"/>
                </a:solidFill>
                <a:effectLst/>
                <a:latin typeface="Segoe UI"/>
                <a:ea typeface="Segoe UI"/>
              </a:rPr>
              <a:t>restates</a:t>
            </a:r>
            <a:r>
              <a:rPr lang="en-US" sz="1600" kern="1200" dirty="0">
                <a:solidFill>
                  <a:srgbClr val="F5B639"/>
                </a:solidFill>
                <a:effectLst/>
                <a:latin typeface="Segoe UI"/>
                <a:ea typeface="Segoe UI"/>
              </a:rPr>
              <a:t> </a:t>
            </a:r>
            <a:r>
              <a:rPr lang="en-US" sz="1600" kern="1200" dirty="0">
                <a:effectLst/>
                <a:latin typeface="Segoe UI"/>
                <a:ea typeface="Segoe UI"/>
              </a:rPr>
              <a:t>the </a:t>
            </a:r>
            <a:r>
              <a:rPr lang="en-US" sz="1600" kern="1200" dirty="0" smtClean="0">
                <a:effectLst/>
                <a:latin typeface="Segoe UI"/>
                <a:ea typeface="Segoe UI"/>
              </a:rPr>
              <a:t>thesis and </a:t>
            </a:r>
            <a:r>
              <a:rPr lang="en-US" sz="1600" b="1" kern="1200" dirty="0">
                <a:solidFill>
                  <a:srgbClr val="F5B639"/>
                </a:solidFill>
                <a:effectLst/>
                <a:latin typeface="Segoe UI"/>
                <a:ea typeface="Segoe UI"/>
              </a:rPr>
              <a:t>encourages readers to think in a different way or to take action</a:t>
            </a:r>
            <a:r>
              <a:rPr lang="en-US" sz="1600" kern="1200" dirty="0">
                <a:effectLst/>
                <a:latin typeface="Segoe UI"/>
                <a:ea typeface="Segoe UI"/>
              </a:rPr>
              <a:t>!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479" y="421857"/>
            <a:ext cx="3684995" cy="42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8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7390" y="666750"/>
            <a:ext cx="701601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THESIS STATEMENT</a:t>
            </a:r>
          </a:p>
          <a:p>
            <a:endParaRPr lang="en-US" sz="9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thesis statement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presents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the topic of your paper and also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makes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 comment about your position in relation to the topic. </a:t>
            </a:r>
            <a:endParaRPr lang="en-US" sz="28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16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Your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thesis statement should tell your reader what the paper is about and also help guide your writing and keep your argument focused.</a:t>
            </a:r>
            <a:endParaRPr lang="en-US" sz="28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666750"/>
            <a:ext cx="73914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THESIS STATEMENT</a:t>
            </a:r>
          </a:p>
          <a:p>
            <a:endParaRPr lang="en-US" sz="9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 strong thesis statement is key to writing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persuasive essay. </a:t>
            </a:r>
            <a:endParaRPr lang="en-US" sz="28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thesis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statement… </a:t>
            </a:r>
          </a:p>
          <a:p>
            <a:pPr marL="568325" indent="-342900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3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presents </a:t>
            </a:r>
            <a:r>
              <a:rPr lang="en-US" sz="2300" dirty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your topic to the </a:t>
            </a:r>
            <a:r>
              <a:rPr lang="en-US" sz="23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reader. </a:t>
            </a:r>
          </a:p>
          <a:p>
            <a:pPr marL="568325" indent="-342900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3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provides </a:t>
            </a:r>
            <a:r>
              <a:rPr lang="en-US" sz="2300" dirty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your opinion on that </a:t>
            </a:r>
            <a:r>
              <a:rPr lang="en-US" sz="23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topic.</a:t>
            </a:r>
          </a:p>
          <a:p>
            <a:pPr marL="568325" indent="-342900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3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summarizes </a:t>
            </a:r>
            <a:r>
              <a:rPr lang="en-US" sz="2300" dirty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the argument you’ll make in the paper by offering evidence for your opinion.</a:t>
            </a:r>
            <a:endParaRPr lang="en-US" sz="2300" dirty="0" smtClean="0">
              <a:solidFill>
                <a:prstClr val="black"/>
              </a:solidFill>
              <a:latin typeface="KG Sorry Not Sorry Chub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kibin.com/blog/wp-content/uploads/2015/02/Screen-Shot-2014-10-28-at-4.08.26-PM-Thesis-Statements-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61950"/>
            <a:ext cx="6657975" cy="4295775"/>
          </a:xfrm>
          <a:prstGeom prst="rect">
            <a:avLst/>
          </a:prstGeom>
          <a:noFill/>
          <a:ln w="19050">
            <a:solidFill>
              <a:srgbClr val="92D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kibin.com/blog/wp-content/uploads/2015/02/Screen-Shot-2014-10-28-at-4.08.26-PM-Thesis-Statements-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61950"/>
            <a:ext cx="6657975" cy="4295775"/>
          </a:xfrm>
          <a:prstGeom prst="rect">
            <a:avLst/>
          </a:prstGeom>
          <a:noFill/>
          <a:ln w="19050">
            <a:solidFill>
              <a:srgbClr val="92D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2509837"/>
            <a:ext cx="640080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62150"/>
            <a:ext cx="3005328" cy="33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666750"/>
            <a:ext cx="73914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THESIS STATEMENT</a:t>
            </a:r>
          </a:p>
          <a:p>
            <a:pPr algn="ctr"/>
            <a:endParaRPr lang="en-US" sz="1050" dirty="0" smtClean="0">
              <a:solidFill>
                <a:prstClr val="black"/>
              </a:solidFill>
              <a:latin typeface="KG Dancing on the Rooftop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While reading your introduction, you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want your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audience to think…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“Wow! This </a:t>
            </a:r>
            <a:r>
              <a:rPr lang="en-US" sz="3200" dirty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is an interesting statement</a:t>
            </a:r>
            <a:r>
              <a:rPr lang="en-US" sz="32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! Let’s </a:t>
            </a:r>
            <a:r>
              <a:rPr lang="en-US" sz="3200" dirty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see if this author can convince me.”</a:t>
            </a:r>
            <a:endParaRPr lang="en-US" sz="2400" dirty="0" smtClean="0">
              <a:solidFill>
                <a:prstClr val="black"/>
              </a:solidFill>
              <a:latin typeface="KG Sorry Not Sorry Chub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38200" y="590550"/>
            <a:ext cx="762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u="sng" kern="1200" dirty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WRITING </a:t>
            </a:r>
            <a:r>
              <a:rPr lang="en-US" sz="4000" u="sng" kern="1200" dirty="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GOALS</a:t>
            </a:r>
            <a:r>
              <a:rPr lang="en-US" sz="4000" kern="1200" dirty="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/>
              <a:ea typeface="Times New Roman"/>
            </a:endParaRPr>
          </a:p>
          <a:p>
            <a:pPr marL="338138" indent="-338138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I </a:t>
            </a:r>
            <a:r>
              <a:rPr lang="en-US" sz="2800" dirty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can determine my </a:t>
            </a:r>
            <a:r>
              <a:rPr lang="en-US" sz="2800" dirty="0" smtClean="0">
                <a:solidFill>
                  <a:srgbClr val="0000CC"/>
                </a:solidFill>
                <a:latin typeface="KG Sorry Not Sorry Chub"/>
                <a:ea typeface="Sweet Pea"/>
                <a:cs typeface="Sweet Pea"/>
              </a:rPr>
              <a:t>point </a:t>
            </a:r>
            <a:r>
              <a:rPr lang="en-US" sz="2800" dirty="0">
                <a:solidFill>
                  <a:srgbClr val="0000CC"/>
                </a:solidFill>
                <a:latin typeface="KG Sorry Not Sorry Chub"/>
                <a:ea typeface="Sweet Pea"/>
                <a:cs typeface="Sweet Pea"/>
              </a:rPr>
              <a:t>of view </a:t>
            </a:r>
            <a:r>
              <a:rPr lang="en-US" sz="2800" dirty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on a 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topic. </a:t>
            </a:r>
          </a:p>
          <a:p>
            <a:pPr>
              <a:buClr>
                <a:srgbClr val="FFC000"/>
              </a:buClr>
            </a:pPr>
            <a:endParaRPr lang="en-US" sz="1600" dirty="0" smtClean="0">
              <a:solidFill>
                <a:srgbClr val="000000"/>
              </a:solidFill>
              <a:latin typeface="KG Sorry Not Sorry Chub"/>
              <a:ea typeface="Sweet Pea"/>
              <a:cs typeface="Sweet Pea"/>
            </a:endParaRPr>
          </a:p>
          <a:p>
            <a:pPr marL="338138" indent="-338138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I </a:t>
            </a:r>
            <a:r>
              <a:rPr lang="en-US" sz="2800" dirty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can include 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a strong  </a:t>
            </a:r>
            <a:r>
              <a:rPr lang="en-US" sz="2800" dirty="0" smtClean="0">
                <a:solidFill>
                  <a:srgbClr val="008000"/>
                </a:solidFill>
                <a:latin typeface="KG Sorry Not Sorry Chub"/>
                <a:ea typeface="Sweet Pea"/>
                <a:cs typeface="Sweet Pea"/>
              </a:rPr>
              <a:t>thesis statement 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within </a:t>
            </a:r>
            <a:r>
              <a:rPr lang="en-US" sz="2800" dirty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KG Sorry Not Sorry Chub"/>
                <a:ea typeface="Sweet Pea"/>
                <a:cs typeface="Sweet Pea"/>
              </a:rPr>
              <a:t>introduction</a:t>
            </a:r>
            <a:r>
              <a:rPr lang="en-US" sz="2800" dirty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 of the topic when writing an 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argument.</a:t>
            </a:r>
          </a:p>
          <a:p>
            <a:pPr>
              <a:buClr>
                <a:srgbClr val="FFC000"/>
              </a:buClr>
            </a:pPr>
            <a:endParaRPr lang="en-US" dirty="0" smtClean="0">
              <a:solidFill>
                <a:srgbClr val="000000"/>
              </a:solidFill>
              <a:latin typeface="KG Sorry Not Sorry Chub"/>
              <a:ea typeface="Sweet Pea"/>
              <a:cs typeface="Sweet Pea"/>
            </a:endParaRPr>
          </a:p>
          <a:p>
            <a:pPr marL="338138" indent="-338138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I </a:t>
            </a:r>
            <a:r>
              <a:rPr lang="en-US" sz="2800" dirty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can  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research and provide </a:t>
            </a:r>
            <a:r>
              <a:rPr lang="en-US" sz="2800" dirty="0" smtClean="0">
                <a:solidFill>
                  <a:srgbClr val="FF3300"/>
                </a:solidFill>
                <a:latin typeface="KG Sorry Not Sorry Chub"/>
                <a:ea typeface="Sweet Pea"/>
                <a:cs typeface="Sweet Pea"/>
              </a:rPr>
              <a:t>evidence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,</a:t>
            </a:r>
            <a:r>
              <a:rPr lang="en-US" sz="2800" dirty="0" smtClean="0">
                <a:solidFill>
                  <a:srgbClr val="FF3300"/>
                </a:solidFill>
                <a:latin typeface="KG Sorry Not Sorry Chub"/>
                <a:ea typeface="Sweet Pea"/>
                <a:cs typeface="Sweet Pea"/>
              </a:rPr>
              <a:t> facts </a:t>
            </a:r>
            <a:r>
              <a:rPr lang="en-US" sz="2800" dirty="0">
                <a:latin typeface="KG Sorry Not Sorry Chub"/>
                <a:ea typeface="Sweet Pea"/>
                <a:cs typeface="Sweet Pea"/>
              </a:rPr>
              <a:t>and</a:t>
            </a:r>
            <a:r>
              <a:rPr lang="en-US" sz="2800" dirty="0">
                <a:solidFill>
                  <a:srgbClr val="FF3300"/>
                </a:solidFill>
                <a:latin typeface="KG Sorry Not Sorry Chub"/>
                <a:ea typeface="Sweet Pea"/>
                <a:cs typeface="Sweet Pea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KG Sorry Not Sorry Chub"/>
                <a:ea typeface="Sweet Pea"/>
                <a:cs typeface="Sweet Pea"/>
              </a:rPr>
              <a:t>details </a:t>
            </a:r>
            <a:r>
              <a:rPr lang="en-US" sz="2800" dirty="0" smtClean="0">
                <a:latin typeface="KG Sorry Not Sorry Chub"/>
                <a:ea typeface="Sweet Pea"/>
                <a:cs typeface="Sweet Pea"/>
              </a:rPr>
              <a:t>to</a:t>
            </a:r>
            <a:r>
              <a:rPr lang="en-US" sz="2800" dirty="0" smtClean="0">
                <a:solidFill>
                  <a:srgbClr val="FF3300"/>
                </a:solidFill>
                <a:latin typeface="KG Sorry Not Sorry Chub"/>
                <a:ea typeface="Sweet Pea"/>
                <a:cs typeface="Sweet Pe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support </a:t>
            </a:r>
            <a:r>
              <a:rPr lang="en-US" sz="2800" dirty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my </a:t>
            </a:r>
            <a:r>
              <a:rPr lang="en-US" sz="2800" dirty="0" smtClean="0">
                <a:solidFill>
                  <a:srgbClr val="000000"/>
                </a:solidFill>
                <a:latin typeface="KG Sorry Not Sorry Chub"/>
                <a:ea typeface="Sweet Pea"/>
                <a:cs typeface="Sweet Pea"/>
              </a:rPr>
              <a:t>point of view on a topic or issue.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1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surprised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46641"/>
            <a:ext cx="3648075" cy="22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379095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“You will never convince us.”</a:t>
            </a:r>
            <a:endParaRPr lang="en-US" sz="2400" dirty="0" smtClean="0">
              <a:solidFill>
                <a:prstClr val="black"/>
              </a:solidFill>
              <a:latin typeface="KG Sorry Not Sorry Chub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312078"/>
            <a:ext cx="7391400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SAMPLE THESIS STATEMENT</a:t>
            </a:r>
          </a:p>
          <a:p>
            <a:pPr algn="ctr"/>
            <a:endParaRPr lang="en-US" sz="1050" dirty="0" smtClean="0">
              <a:solidFill>
                <a:prstClr val="black"/>
              </a:solidFill>
              <a:latin typeface="KG Dancing on the Rooftop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"Cats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are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better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pets for professionals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who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are not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home a lot because they require less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hands-on </a:t>
            </a:r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care on a daily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basis, they don’t need to be taken on walks, and they are litter box trained."</a:t>
            </a:r>
            <a:endParaRPr lang="en-US" sz="28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3511003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“Utter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    Nonsense.”</a:t>
            </a:r>
            <a:endParaRPr lang="en-US" sz="2400" dirty="0" smtClean="0">
              <a:solidFill>
                <a:prstClr val="black"/>
              </a:solidFill>
              <a:latin typeface="KG Sorry Not Sorry Chub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312078"/>
            <a:ext cx="73914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SAMPLE THESIS STATEMENT</a:t>
            </a:r>
          </a:p>
          <a:p>
            <a:pPr algn="ctr"/>
            <a:endParaRPr lang="en-US" sz="1050" dirty="0" smtClean="0">
              <a:solidFill>
                <a:prstClr val="black"/>
              </a:solidFill>
              <a:latin typeface="KG Dancing on the Rooftop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Dogs are often called “man’s best 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friend” because they are loyal, they make wonderful companions, and they provide steadfast protection for their owners. </a:t>
            </a:r>
          </a:p>
          <a:p>
            <a:pPr algn="ctr"/>
            <a:endParaRPr lang="en-US" sz="9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20482" name="Picture 2" descr="Image result for surprised cat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952750"/>
            <a:ext cx="2623843" cy="21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2"/>
          <a:stretch/>
        </p:blipFill>
        <p:spPr>
          <a:xfrm>
            <a:off x="3962400" y="514350"/>
            <a:ext cx="4050399" cy="3943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4109" y="1386572"/>
            <a:ext cx="245729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This guide will help you turn your topic and opinion into a strong thesis statement.</a:t>
            </a:r>
            <a:endParaRPr lang="en-US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>
              <a:lnSpc>
                <a:spcPts val="3000"/>
              </a:lnSpc>
            </a:pPr>
            <a:endParaRPr lang="en-US" sz="6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95" y="2571750"/>
            <a:ext cx="221170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28575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Research: Finding Evidence</a:t>
            </a:r>
          </a:p>
          <a:p>
            <a:endParaRPr lang="en-US" sz="9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You will need an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informed</a:t>
            </a: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 opinion to persuade your audience.</a:t>
            </a:r>
          </a:p>
          <a:p>
            <a:endParaRPr lang="en-US" sz="2400" dirty="0">
              <a:solidFill>
                <a:srgbClr val="000000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To find evidence to support your thesis: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Use knowledge from personal experiences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Ask people you know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Interview experts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Research using the internet, books, magazines,      newspapers, etc.</a:t>
            </a: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225425" algn="ctr">
              <a:buClr>
                <a:srgbClr val="FFC000"/>
              </a:buClr>
            </a:pP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“INFORMED” - BACKED BY FACTS that can be proven.</a:t>
            </a:r>
          </a:p>
        </p:txBody>
      </p:sp>
    </p:spTree>
    <p:extLst>
      <p:ext uri="{BB962C8B-B14F-4D97-AF65-F5344CB8AC3E}">
        <p14:creationId xmlns:p14="http://schemas.microsoft.com/office/powerpoint/2010/main" val="16362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272861"/>
            <a:ext cx="7391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Research: Finding Evidence</a:t>
            </a:r>
          </a:p>
          <a:p>
            <a:endParaRPr lang="en-US" sz="9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When you research information for your editorial, also take notes on facts and opinions that are </a:t>
            </a:r>
            <a:r>
              <a:rPr lang="en-US" sz="2400" dirty="0" smtClean="0">
                <a:solidFill>
                  <a:srgbClr val="FF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different</a:t>
            </a: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 from yours. </a:t>
            </a:r>
          </a:p>
          <a:p>
            <a:endParaRPr lang="en-US" sz="1600" dirty="0">
              <a:solidFill>
                <a:srgbClr val="000000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you’ll want to show that you are aware of the opposing arguments. </a:t>
            </a:r>
          </a:p>
          <a:p>
            <a:endParaRPr lang="en-US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28661"/>
            <a:ext cx="6858000" cy="20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95" y="2571750"/>
            <a:ext cx="221170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715"/>
            <a:ext cx="3161616" cy="41148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4" descr="Image result for student writ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11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tv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838200" y="887503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Use Your notebook pages to help you plan your editorial!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10">
            <a:off x="5503055" y="712904"/>
            <a:ext cx="3171406" cy="4114800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789"/>
            <a:ext cx="7287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To Do:</a:t>
            </a:r>
          </a:p>
          <a:p>
            <a:pPr algn="ctr"/>
            <a:endParaRPr lang="en-US" sz="28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63302"/>
            <a:ext cx="3810000" cy="20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140589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Continue working on your OLS composition lessons.</a:t>
            </a:r>
            <a:endParaRPr lang="en-US" sz="2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Write your thesis statement.</a:t>
            </a:r>
          </a:p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2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Begin gathering information and taking notes on your topic.</a:t>
            </a:r>
            <a:endParaRPr lang="en-US" sz="2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 the weekly assignment </a:t>
            </a:r>
            <a:r>
              <a:rPr lang="en-US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before                     our next class.</a:t>
            </a:r>
            <a:endParaRPr lang="en-US" sz="2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5138" indent="-465138"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4295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ANY QUESTIONS?</a:t>
            </a:r>
            <a:endParaRPr lang="en-US" sz="44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2050" name="Picture 2" descr="Image result for student raising ha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4810"/>
            <a:ext cx="3733800" cy="24786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udent raising hand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3050" y="2743198"/>
            <a:ext cx="285750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og raise hand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2615824"/>
            <a:ext cx="2505075" cy="2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/>
          <p:nvPr/>
        </p:nvSpPr>
        <p:spPr>
          <a:xfrm>
            <a:off x="2209800" y="590550"/>
            <a:ext cx="6781800" cy="14763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  <a:latin typeface="HelloEsliScript"/>
                <a:ea typeface="Calibri"/>
                <a:cs typeface="Times New Roman"/>
              </a:rPr>
              <a:t>Nice job</a:t>
            </a:r>
            <a:endParaRPr lang="en-US" sz="10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4343400" y="1624664"/>
            <a:ext cx="5791200" cy="1428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800" dirty="0" smtClean="0">
                <a:solidFill>
                  <a:prstClr val="black"/>
                </a:solidFill>
                <a:latin typeface="HelloEsliScript"/>
                <a:ea typeface="Calibri"/>
                <a:cs typeface="Times New Roman"/>
              </a:rPr>
              <a:t>today!</a:t>
            </a:r>
            <a:endParaRPr lang="en-US" sz="11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5240" y="4814758"/>
            <a:ext cx="9235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aper 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0150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685800" y="666750"/>
            <a:ext cx="800099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dirty="0" smtClean="0">
                <a:solidFill>
                  <a:srgbClr val="C00000"/>
                </a:solidFill>
                <a:latin typeface="HelloEsliScript"/>
                <a:ea typeface="HelloTypewriterSquisht"/>
                <a:cs typeface="Segoe UI"/>
              </a:rPr>
              <a:t>Flashback!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KG Sorry Not Sorry Chub"/>
              <a:ea typeface="Sweet Pea"/>
              <a:cs typeface="Sweet Pea"/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Define these words:</a:t>
            </a:r>
          </a:p>
          <a:p>
            <a:pPr marL="400050" lvl="1" indent="-225425">
              <a:lnSpc>
                <a:spcPts val="3200"/>
              </a:lnSpc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100" u="sng" dirty="0" smtClean="0">
                <a:latin typeface="KG Sorry Not Sorry Chub"/>
                <a:ea typeface="Sweet Pea"/>
                <a:cs typeface="Sweet Pea"/>
              </a:rPr>
              <a:t>Editorial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 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- An article in which 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expresses 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an opinion on a topic or issue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.</a:t>
            </a:r>
          </a:p>
          <a:p>
            <a:pPr marL="400050" lvl="1" indent="-225425">
              <a:lnSpc>
                <a:spcPts val="3200"/>
              </a:lnSpc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100" u="sng" dirty="0" smtClean="0">
                <a:latin typeface="KG Sorry Not Sorry Chub"/>
                <a:ea typeface="Sweet Pea"/>
                <a:cs typeface="Sweet Pea"/>
              </a:rPr>
              <a:t>Persuade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 – to convince someone.</a:t>
            </a:r>
          </a:p>
          <a:p>
            <a:pPr marL="400050" lvl="1" indent="-225425">
              <a:lnSpc>
                <a:spcPts val="3200"/>
              </a:lnSpc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100" u="sng" dirty="0" smtClean="0">
                <a:latin typeface="KG Sorry Not Sorry Chub"/>
                <a:ea typeface="Sweet Pea"/>
                <a:cs typeface="Sweet Pea"/>
              </a:rPr>
              <a:t>Opinion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 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- What </a:t>
            </a:r>
            <a:r>
              <a:rPr lang="en-US" sz="2100" u="sng" dirty="0">
                <a:latin typeface="KG Sorry Not Sorry Chub"/>
                <a:ea typeface="Sweet Pea"/>
                <a:cs typeface="Sweet Pea"/>
              </a:rPr>
              <a:t>you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 think, feel or believe about something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.</a:t>
            </a:r>
          </a:p>
          <a:p>
            <a:pPr marL="400050" lvl="1" indent="-225425">
              <a:lnSpc>
                <a:spcPts val="3200"/>
              </a:lnSpc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100" u="sng" dirty="0" smtClean="0">
                <a:latin typeface="KG Sorry Not Sorry Chub"/>
                <a:ea typeface="Sweet Pea"/>
                <a:cs typeface="Sweet Pea"/>
              </a:rPr>
              <a:t>Fact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 – A statement that is always true and that can be proven.</a:t>
            </a:r>
          </a:p>
          <a:p>
            <a:pPr marL="400050" lvl="1" indent="-225425">
              <a:lnSpc>
                <a:spcPts val="3200"/>
              </a:lnSpc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100" u="sng" dirty="0" smtClean="0">
                <a:solidFill>
                  <a:srgbClr val="0000CC"/>
                </a:solidFill>
                <a:latin typeface="KG Sorry Not Sorry Chub"/>
                <a:ea typeface="Sweet Pea"/>
                <a:cs typeface="Sweet Pea"/>
              </a:rPr>
              <a:t>T</a:t>
            </a:r>
            <a:r>
              <a:rPr lang="en-US" sz="2100" u="sng" dirty="0" smtClean="0">
                <a:latin typeface="KG Sorry Not Sorry Chub"/>
                <a:ea typeface="Sweet Pea"/>
                <a:cs typeface="Sweet Pea"/>
              </a:rPr>
              <a:t>ask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 – The  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format of 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A piece 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of writing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. (editorial, narrative, etc.)</a:t>
            </a:r>
          </a:p>
          <a:p>
            <a:pPr marL="400050" lvl="1" indent="-225425">
              <a:lnSpc>
                <a:spcPts val="3200"/>
              </a:lnSpc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100" u="sng" dirty="0" smtClean="0">
                <a:solidFill>
                  <a:srgbClr val="0000CC"/>
                </a:solidFill>
                <a:latin typeface="KG Sorry Not Sorry Chub"/>
                <a:ea typeface="Sweet Pea"/>
                <a:cs typeface="Sweet Pea"/>
              </a:rPr>
              <a:t>A</a:t>
            </a:r>
            <a:r>
              <a:rPr lang="en-US" sz="2100" u="sng" dirty="0" smtClean="0">
                <a:latin typeface="KG Sorry Not Sorry Chub"/>
                <a:ea typeface="Sweet Pea"/>
                <a:cs typeface="Sweet Pea"/>
              </a:rPr>
              <a:t>udience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 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- The person, or people, to whom you are writing for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.</a:t>
            </a:r>
          </a:p>
          <a:p>
            <a:pPr marL="400050" lvl="1" indent="-225425">
              <a:lnSpc>
                <a:spcPts val="3200"/>
              </a:lnSpc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100" u="sng" dirty="0" smtClean="0">
                <a:solidFill>
                  <a:srgbClr val="0000CC"/>
                </a:solidFill>
                <a:latin typeface="KG Sorry Not Sorry Chub"/>
                <a:ea typeface="Sweet Pea"/>
                <a:cs typeface="Sweet Pea"/>
              </a:rPr>
              <a:t>P</a:t>
            </a:r>
            <a:r>
              <a:rPr lang="en-US" sz="2100" u="sng" dirty="0" smtClean="0">
                <a:latin typeface="KG Sorry Not Sorry Chub"/>
                <a:ea typeface="Sweet Pea"/>
                <a:cs typeface="Sweet Pea"/>
              </a:rPr>
              <a:t>urpose 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- </a:t>
            </a:r>
            <a:r>
              <a:rPr lang="en-US" sz="2100" dirty="0">
                <a:latin typeface="KG Sorry Not Sorry Chub"/>
                <a:ea typeface="Sweet Pea"/>
                <a:cs typeface="Sweet Pea"/>
              </a:rPr>
              <a:t>The reason you are writing</a:t>
            </a:r>
            <a:r>
              <a:rPr lang="en-US" sz="2100" dirty="0" smtClean="0">
                <a:latin typeface="KG Sorry Not Sorry Chub"/>
                <a:ea typeface="Sweet Pea"/>
                <a:cs typeface="Sweet Pea"/>
              </a:rPr>
              <a:t>.</a:t>
            </a:r>
            <a:endParaRPr lang="en-US" sz="2100" dirty="0">
              <a:latin typeface="KG Sorry Not Sorry Chub"/>
              <a:ea typeface="Sweet Pea"/>
              <a:cs typeface="Sweet Pea"/>
            </a:endParaRPr>
          </a:p>
        </p:txBody>
      </p:sp>
      <p:pic>
        <p:nvPicPr>
          <p:cNvPr id="3074" name="Picture 2" descr="C:\Users\VAteacher\AppData\Local\Microsoft\Windows\Temporary Internet Files\Content.IE5\HD0DX74R\lightening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09236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teacher\AppData\Local\Microsoft\Windows\Temporary Internet Files\Content.IE5\HD0DX74R\lightening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429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1066800" y="354711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KG Dancing on the Rooftop"/>
                <a:ea typeface="Sweet Pea"/>
                <a:cs typeface="Sweet Pea"/>
              </a:rPr>
              <a:t>An </a:t>
            </a:r>
            <a:r>
              <a:rPr lang="en-US" sz="3200" dirty="0">
                <a:solidFill>
                  <a:srgbClr val="002060"/>
                </a:solidFill>
                <a:latin typeface="KG Dancing on the Rooftop"/>
                <a:ea typeface="Sweet Pea"/>
                <a:cs typeface="Sweet Pea"/>
              </a:rPr>
              <a:t>OPINION </a:t>
            </a:r>
            <a:r>
              <a:rPr lang="en-US" sz="3200" dirty="0">
                <a:solidFill>
                  <a:srgbClr val="000000"/>
                </a:solidFill>
                <a:latin typeface="KG Dancing on the Rooftop"/>
                <a:ea typeface="Sweet Pea"/>
                <a:cs typeface="Sweet Pea"/>
              </a:rPr>
              <a:t>is something you believe, but not everyone believes.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AutoShape 2" descr="https://i.guim.co.uk/img/static/sys-images/Books/Pix/pictures/2011/6/3/1307110208350/Pippi-Longstocking-by-Lau-007.jpg?w=1200&amp;q=85&amp;auto=format&amp;sharp=10&amp;s=e1aa2adee39c7afa5ab3943fd169fe85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https://i.guim.co.uk/img/static/sys-images/Books/Pix/pictures/2011/6/3/1307110208350/Pippi-Longstocking-by-Lau-007.jpg?w=1200&amp;q=85&amp;auto=format&amp;sharp=10&amp;s=e1aa2adee39c7afa5ab3943fd169fe85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423782" y="1391986"/>
            <a:ext cx="51605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KG Dancing on the Rooftop"/>
                <a:ea typeface="Sweet Pea"/>
                <a:cs typeface="Sweet Pea"/>
              </a:rPr>
              <a:t>A </a:t>
            </a:r>
            <a:r>
              <a:rPr lang="en-US" sz="3200" dirty="0">
                <a:solidFill>
                  <a:srgbClr val="003300"/>
                </a:solidFill>
                <a:latin typeface="KG Dancing on the Rooftop"/>
                <a:ea typeface="Sweet Pea"/>
                <a:cs typeface="Sweet Pea"/>
              </a:rPr>
              <a:t>FACT</a:t>
            </a:r>
            <a:r>
              <a:rPr lang="en-US" sz="3200" dirty="0">
                <a:solidFill>
                  <a:srgbClr val="C00000"/>
                </a:solidFill>
                <a:latin typeface="KG Dancing on the Rooftop"/>
                <a:ea typeface="Sweet Pea"/>
                <a:cs typeface="Sweet Pea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KG Dancing on the Rooftop"/>
                <a:ea typeface="Sweet Pea"/>
                <a:cs typeface="Sweet Pea"/>
              </a:rPr>
              <a:t>is a true statement that can be proven with research.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US" sz="1000" dirty="0">
                <a:solidFill>
                  <a:srgbClr val="000000"/>
                </a:solidFill>
                <a:latin typeface="KG Dancing on the Rooftop"/>
                <a:ea typeface="Sweet Pea"/>
                <a:cs typeface="Sweet Pea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89348" y="1164669"/>
            <a:ext cx="2243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200" dirty="0">
                <a:solidFill>
                  <a:srgbClr val="003300"/>
                </a:solidFill>
                <a:latin typeface="HelloEsliScript"/>
                <a:ea typeface="HelloTypewriterSquisht"/>
                <a:cs typeface="Segoe UI"/>
              </a:rPr>
              <a:t>Fact</a:t>
            </a:r>
            <a:r>
              <a:rPr lang="en-US" sz="3200" dirty="0" smtClean="0">
                <a:solidFill>
                  <a:srgbClr val="003300"/>
                </a:solidFill>
                <a:latin typeface="HelloEsliScript"/>
                <a:ea typeface="HelloTypewriterSquisht"/>
                <a:cs typeface="Segoe UI"/>
              </a:rPr>
              <a:t>:</a:t>
            </a:r>
          </a:p>
          <a:p>
            <a:pPr algn="ctr"/>
            <a:endParaRPr lang="en-US" sz="1000" dirty="0">
              <a:solidFill>
                <a:srgbClr val="003300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03300"/>
                </a:solidFill>
                <a:latin typeface="KG Sorry Not Sorry Chub"/>
                <a:ea typeface="Sweet Pea"/>
                <a:cs typeface="Sweet Pea"/>
              </a:rPr>
              <a:t>It takes approximately 400 cacao beans to make one pound </a:t>
            </a:r>
            <a:r>
              <a:rPr lang="en-US" sz="2400" dirty="0" smtClean="0">
                <a:solidFill>
                  <a:srgbClr val="003300"/>
                </a:solidFill>
                <a:latin typeface="KG Sorry Not Sorry Chub"/>
                <a:ea typeface="Sweet Pea"/>
                <a:cs typeface="Sweet Pea"/>
              </a:rPr>
              <a:t>of </a:t>
            </a:r>
            <a:r>
              <a:rPr lang="en-US" sz="2400" dirty="0">
                <a:solidFill>
                  <a:srgbClr val="003300"/>
                </a:solidFill>
                <a:latin typeface="KG Sorry Not Sorry Chub"/>
                <a:ea typeface="Sweet Pea"/>
                <a:cs typeface="Sweet Pea"/>
              </a:rPr>
              <a:t>chocolate.</a:t>
            </a:r>
            <a:endParaRPr lang="en-US" sz="2400" dirty="0">
              <a:solidFill>
                <a:srgbClr val="003300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306855" y="3343208"/>
            <a:ext cx="213360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200" dirty="0">
                <a:solidFill>
                  <a:srgbClr val="002060"/>
                </a:solidFill>
                <a:latin typeface="HelloEsliScript"/>
                <a:ea typeface="HelloTypewriterSquisht"/>
                <a:cs typeface="Segoe UI"/>
              </a:rPr>
              <a:t>Opinion</a:t>
            </a:r>
            <a:r>
              <a:rPr lang="en-US" sz="2800" dirty="0">
                <a:solidFill>
                  <a:srgbClr val="002060"/>
                </a:solidFill>
                <a:latin typeface="HelloEsliScript"/>
                <a:ea typeface="HelloTypewriterSquisht"/>
                <a:cs typeface="Segoe UI"/>
              </a:rPr>
              <a:t>:</a:t>
            </a:r>
            <a:endParaRPr lang="en-US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endParaRPr lang="en-US" sz="1050" dirty="0" smtClean="0">
              <a:solidFill>
                <a:srgbClr val="002060"/>
              </a:solidFill>
              <a:latin typeface="KG Sorry Not Sorry Chub"/>
              <a:ea typeface="Sweet Pea"/>
              <a:cs typeface="Sweet Pea"/>
            </a:endParaRPr>
          </a:p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2060"/>
                </a:solidFill>
                <a:latin typeface="KG Sorry Not Sorry Chub"/>
                <a:ea typeface="Sweet Pea"/>
                <a:cs typeface="Sweet Pea"/>
              </a:rPr>
              <a:t>Hershey’s Chocolate kisses are delicious!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391785" y="4171950"/>
            <a:ext cx="932815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32690" y="1969451"/>
            <a:ext cx="932815" cy="0"/>
          </a:xfrm>
          <a:prstGeom prst="straightConnector1">
            <a:avLst/>
          </a:prstGeom>
          <a:ln w="57150">
            <a:solidFill>
              <a:srgbClr val="00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762000" y="666750"/>
            <a:ext cx="780162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dirty="0" smtClean="0">
                <a:solidFill>
                  <a:srgbClr val="C00000"/>
                </a:solidFill>
                <a:latin typeface="HelloEsliScript"/>
                <a:ea typeface="HelloTypewriterSquisht"/>
                <a:cs typeface="Segoe UI"/>
              </a:rPr>
              <a:t>Flashback!</a:t>
            </a:r>
          </a:p>
        </p:txBody>
      </p:sp>
      <p:pic>
        <p:nvPicPr>
          <p:cNvPr id="11" name="Picture 2" descr="C:\Users\VAteacher\AppData\Local\Microsoft\Windows\Temporary Internet Files\Content.IE5\HD0DX74R\lightening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09236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VAteacher\AppData\Local\Microsoft\Windows\Temporary Internet Files\Content.IE5\HD0DX74R\lightening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6195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89">
            <a:off x="424768" y="571287"/>
            <a:ext cx="2573190" cy="4515276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1472528"/>
            <a:ext cx="1055914" cy="338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8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</a:t>
            </a:r>
          </a:p>
          <a:p>
            <a:pPr algn="ctr">
              <a:lnSpc>
                <a:spcPts val="8500"/>
              </a:lnSpc>
            </a:pPr>
            <a:r>
              <a:rPr lang="en-US" sz="8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</a:t>
            </a:r>
          </a:p>
          <a:p>
            <a:pPr algn="ctr">
              <a:lnSpc>
                <a:spcPts val="8500"/>
              </a:lnSpc>
            </a:pPr>
            <a:r>
              <a:rPr lang="en-US" sz="8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P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567015" y="1714557"/>
            <a:ext cx="503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TASK</a:t>
            </a:r>
            <a:r>
              <a:rPr lang="en-US" sz="2800" dirty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: What are you writing?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05636" y="2518840"/>
            <a:ext cx="5140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AUDIENCE</a:t>
            </a:r>
            <a:r>
              <a:rPr lang="en-US" sz="2800" dirty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: Who are you writing this for? Who are you hoping to persuade?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493750" y="3622133"/>
            <a:ext cx="5108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PURPOSE</a:t>
            </a:r>
            <a:r>
              <a:rPr lang="en-US" sz="2800" dirty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: What do you hope </a:t>
            </a:r>
            <a:r>
              <a:rPr lang="en-US" sz="2800" dirty="0" smtClean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to accomplish </a:t>
            </a:r>
            <a:r>
              <a:rPr lang="en-US" sz="2800" dirty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with your writing</a:t>
            </a:r>
            <a:r>
              <a:rPr lang="en-US" sz="2800" dirty="0" smtClean="0">
                <a:solidFill>
                  <a:srgbClr val="000000"/>
                </a:solidFill>
                <a:latin typeface="HelloPlainJane"/>
                <a:ea typeface="HelloPlainJane"/>
                <a:cs typeface="Times New Roman"/>
              </a:rPr>
              <a:t>?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9" name="Picture 8" descr="Related image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491472">
            <a:off x="3055235" y="4522860"/>
            <a:ext cx="333375" cy="326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533401" y="666750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dirty="0" smtClean="0">
                <a:solidFill>
                  <a:srgbClr val="C00000"/>
                </a:solidFill>
                <a:latin typeface="HelloEsliScript"/>
                <a:ea typeface="HelloTypewriterSquisht"/>
                <a:cs typeface="Segoe UI"/>
              </a:rPr>
              <a:t>Flashback!</a:t>
            </a:r>
          </a:p>
        </p:txBody>
      </p:sp>
      <p:pic>
        <p:nvPicPr>
          <p:cNvPr id="10" name="Picture 2" descr="C:\Users\VAteacher\AppData\Local\Microsoft\Windows\Temporary Internet Files\Content.IE5\HD0DX74R\lightening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09236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Ateacher\AppData\Local\Microsoft\Windows\Temporary Internet Files\Content.IE5\HD0DX74R\lightening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429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/>
          <p:nvPr/>
        </p:nvSpPr>
        <p:spPr>
          <a:xfrm>
            <a:off x="1143000" y="950952"/>
            <a:ext cx="7340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solidFill>
                <a:srgbClr val="003300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70C0"/>
                </a:solidFill>
                <a:latin typeface="KG Sorry Not Sorry Chub"/>
                <a:ea typeface="Sweet Pea"/>
                <a:cs typeface="Sweet Pea"/>
              </a:rPr>
              <a:t>Before you write, ask yourself…</a:t>
            </a:r>
            <a:endParaRPr lang="en-US" sz="24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11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8191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Persuasive writing has many names…</a:t>
            </a:r>
            <a:endParaRPr lang="en-US" sz="40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smtClean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Editorial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Persuasive Essay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smtClean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Opinion Writing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smtClean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Argument Essay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Debate Writing</a:t>
            </a:r>
            <a:endParaRPr lang="en-US" sz="32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</a:t>
            </a:r>
            <a:endParaRPr lang="en-US" sz="28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2050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1824" y="35623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9" y="35623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8191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Persuasive writing has many names…</a:t>
            </a:r>
            <a:endParaRPr lang="en-US" sz="40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smtClean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Editorial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Persuasive Essay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smtClean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Opinion Writing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smtClean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Argument Essay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Debate Writing</a:t>
            </a:r>
            <a:endParaRPr lang="en-US" sz="32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</a:t>
            </a:r>
            <a:endParaRPr lang="en-US" sz="28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sp>
        <p:nvSpPr>
          <p:cNvPr id="3" name="Right Bracket 2"/>
          <p:cNvSpPr/>
          <p:nvPr/>
        </p:nvSpPr>
        <p:spPr>
          <a:xfrm>
            <a:off x="6096000" y="1733550"/>
            <a:ext cx="228600" cy="2362200"/>
          </a:xfrm>
          <a:prstGeom prst="rightBracket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184029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All </a:t>
            </a:r>
            <a:r>
              <a:rPr lang="en-US" sz="1600" dirty="0">
                <a:solidFill>
                  <a:srgbClr val="0000CC"/>
                </a:solidFill>
              </a:rPr>
              <a:t>of </a:t>
            </a:r>
            <a:r>
              <a:rPr lang="en-US" sz="1600" dirty="0" smtClean="0">
                <a:solidFill>
                  <a:srgbClr val="0000CC"/>
                </a:solidFill>
              </a:rPr>
              <a:t>these attempt to </a:t>
            </a:r>
            <a:r>
              <a:rPr lang="en-US" sz="1600" dirty="0">
                <a:solidFill>
                  <a:srgbClr val="0000CC"/>
                </a:solidFill>
              </a:rPr>
              <a:t>persuade a reader to adopt a </a:t>
            </a:r>
            <a:r>
              <a:rPr lang="en-US" sz="1600" dirty="0" smtClean="0">
                <a:solidFill>
                  <a:srgbClr val="0000CC"/>
                </a:solidFill>
              </a:rPr>
              <a:t>point of view or take </a:t>
            </a:r>
            <a:r>
              <a:rPr lang="en-US" sz="1600" dirty="0">
                <a:solidFill>
                  <a:srgbClr val="0000CC"/>
                </a:solidFill>
              </a:rPr>
              <a:t>a particular action. </a:t>
            </a: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1824" y="35623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9" y="35623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6600" y="3645769"/>
            <a:ext cx="111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No! My point of view!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2633" y="3562349"/>
            <a:ext cx="111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My point of view!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4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8191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POINT OF VIEW</a:t>
            </a:r>
            <a:endParaRPr lang="en-US" sz="54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 person’s opinion</a:t>
            </a:r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, attitude, </a:t>
            </a:r>
            <a:endParaRPr lang="en-US" sz="3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or judgment.</a:t>
            </a:r>
            <a:endParaRPr lang="en-US" sz="36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</a:t>
            </a:r>
            <a:endParaRPr lang="en-US" sz="28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kern="1200" dirty="0" smtClean="0">
              <a:solidFill>
                <a:srgbClr val="000000"/>
              </a:solidFill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effectLst/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1824" y="35623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9" y="35623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1296" y="3333750"/>
            <a:ext cx="1119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No! </a:t>
            </a:r>
          </a:p>
          <a:p>
            <a:pPr algn="ctr"/>
            <a:r>
              <a:rPr lang="en-US" sz="1200" dirty="0" smtClean="0"/>
              <a:t>The airplane is the greatest invention </a:t>
            </a:r>
            <a:r>
              <a:rPr lang="en-US" sz="1200" dirty="0"/>
              <a:t>of all time!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99" y="3156287"/>
            <a:ext cx="1119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personal computer is the greatest invention of all time!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8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31934" y="1581150"/>
            <a:ext cx="6682567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4900"/>
              </a:lnSpc>
            </a:pPr>
            <a:r>
              <a:rPr lang="en-US" sz="4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What topic or issue </a:t>
            </a:r>
          </a:p>
          <a:p>
            <a:pPr algn="ctr">
              <a:lnSpc>
                <a:spcPts val="4900"/>
              </a:lnSpc>
            </a:pPr>
            <a:r>
              <a:rPr lang="en-US" sz="4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did you choose for your editorial?</a:t>
            </a:r>
            <a:r>
              <a:rPr lang="en-US" sz="20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850</Words>
  <Application>Microsoft Office PowerPoint</Application>
  <PresentationFormat>On-screen Show (16:9)</PresentationFormat>
  <Paragraphs>191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1_Office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VAteacher</dc:creator>
  <cp:lastModifiedBy>VAteacher</cp:lastModifiedBy>
  <cp:revision>186</cp:revision>
  <dcterms:created xsi:type="dcterms:W3CDTF">2016-08-15T17:48:45Z</dcterms:created>
  <dcterms:modified xsi:type="dcterms:W3CDTF">2017-01-11T19:08:17Z</dcterms:modified>
</cp:coreProperties>
</file>